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3" r:id="rId1"/>
  </p:sldMasterIdLst>
  <p:notesMasterIdLst>
    <p:notesMasterId r:id="rId12"/>
  </p:notesMasterIdLst>
  <p:handoutMasterIdLst>
    <p:handoutMasterId r:id="rId13"/>
  </p:handoutMasterIdLst>
  <p:sldIdLst>
    <p:sldId id="621" r:id="rId2"/>
    <p:sldId id="735" r:id="rId3"/>
    <p:sldId id="737" r:id="rId4"/>
    <p:sldId id="738" r:id="rId5"/>
    <p:sldId id="741" r:id="rId6"/>
    <p:sldId id="744" r:id="rId7"/>
    <p:sldId id="743" r:id="rId8"/>
    <p:sldId id="742" r:id="rId9"/>
    <p:sldId id="730" r:id="rId10"/>
    <p:sldId id="731" r:id="rId11"/>
  </p:sldIdLst>
  <p:sldSz cx="10080625" cy="7559675"/>
  <p:notesSz cx="6797675" cy="9926638"/>
  <p:defaultTextStyle>
    <a:defPPr>
      <a:defRPr lang="en-GB"/>
    </a:defPPr>
    <a:lvl1pPr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286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6445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860425" indent="-212725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0763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73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99FF"/>
    <a:srgbClr val="66FFCC"/>
    <a:srgbClr val="FF00FF"/>
    <a:srgbClr val="006666"/>
    <a:srgbClr val="339933"/>
    <a:srgbClr val="0066FF"/>
    <a:srgbClr val="FFD757"/>
    <a:srgbClr val="CE6CC9"/>
    <a:srgbClr val="FF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75" autoAdjust="0"/>
    <p:restoredTop sz="90581" autoAdjust="0"/>
  </p:normalViewPr>
  <p:slideViewPr>
    <p:cSldViewPr snapToGrid="0">
      <p:cViewPr varScale="1">
        <p:scale>
          <a:sx n="69" d="100"/>
          <a:sy n="69" d="100"/>
        </p:scale>
        <p:origin x="-1334" y="-8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04"/>
    </p:cViewPr>
  </p:sorterViewPr>
  <p:notesViewPr>
    <p:cSldViewPr snapToGrid="0">
      <p:cViewPr varScale="1">
        <p:scale>
          <a:sx n="51" d="100"/>
          <a:sy n="51" d="100"/>
        </p:scale>
        <p:origin x="-1854" y="-114"/>
      </p:cViewPr>
      <p:guideLst>
        <p:guide orient="horz" pos="2673"/>
        <p:guide pos="1943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Relationship Id="rId4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415939320137531E-2"/>
          <c:y val="3.9369148544411786E-2"/>
          <c:w val="0.84567914960296231"/>
          <c:h val="0.730913377472812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66FFCC"/>
              </a:solidFill>
            </c:spPr>
          </c:dPt>
          <c:dLbls>
            <c:dLbl>
              <c:idx val="0"/>
              <c:layout>
                <c:manualLayout>
                  <c:x val="0.15092620964193326"/>
                  <c:y val="9.9146466029610289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ru-RU" sz="1600" b="0" dirty="0" smtClean="0">
                        <a:solidFill>
                          <a:schemeClr val="tx1"/>
                        </a:solidFill>
                        <a:latin typeface="+mj-lt"/>
                      </a:rPr>
                      <a:t>16</a:t>
                    </a:r>
                    <a:endParaRPr lang="en-US" sz="1600" b="0" dirty="0">
                      <a:solidFill>
                        <a:schemeClr val="tx1"/>
                      </a:solidFill>
                      <a:latin typeface="+mj-lt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835589036185675"/>
                  <c:y val="-9.914646602961027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+mj-lt"/>
                      </a:rPr>
                      <a:t>2</a:t>
                    </a:r>
                    <a:r>
                      <a:rPr lang="ru-RU" sz="1600" b="0" dirty="0" smtClean="0">
                        <a:solidFill>
                          <a:srgbClr val="FF0000"/>
                        </a:solidFill>
                        <a:latin typeface="+mj-lt"/>
                      </a:rPr>
                      <a:t>*</a:t>
                    </a:r>
                    <a:endParaRPr lang="en-US" sz="1600" b="0" dirty="0">
                      <a:solidFill>
                        <a:srgbClr val="FF0000"/>
                      </a:solidFill>
                      <a:latin typeface="+mj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Достигнуты </c:v>
                </c:pt>
                <c:pt idx="1">
                  <c:v>Не достигнуты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3705">
          <a:noFill/>
        </a:ln>
      </c:spPr>
    </c:plotArea>
    <c:legend>
      <c:legendPos val="b"/>
      <c:layout>
        <c:manualLayout>
          <c:xMode val="edge"/>
          <c:yMode val="edge"/>
          <c:x val="7.4469907931205446E-3"/>
          <c:y val="0.79186158681971386"/>
          <c:w val="0.86308518253400135"/>
          <c:h val="0.14661417322834647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8040435594302195E-2"/>
          <c:y val="0"/>
          <c:w val="0.90316980030541272"/>
          <c:h val="0.774144870513132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2.7665499040411632E-2"/>
                  <c:y val="0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123992758975108E-2"/>
                  <c:y val="0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86.6</c:v>
                </c:pt>
                <c:pt idx="1">
                  <c:v>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253696"/>
        <c:axId val="58255232"/>
        <c:axId val="0"/>
      </c:bar3DChart>
      <c:catAx>
        <c:axId val="5825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255232"/>
        <c:crosses val="autoZero"/>
        <c:auto val="1"/>
        <c:lblAlgn val="ctr"/>
        <c:lblOffset val="100"/>
        <c:noMultiLvlLbl val="0"/>
      </c:catAx>
      <c:valAx>
        <c:axId val="58255232"/>
        <c:scaling>
          <c:orientation val="minMax"/>
          <c:max val="86.6"/>
          <c:min val="80.000000000000099"/>
        </c:scaling>
        <c:delete val="1"/>
        <c:axPos val="l"/>
        <c:numFmt formatCode="#,##0.0" sourceLinked="1"/>
        <c:majorTickMark val="out"/>
        <c:minorTickMark val="none"/>
        <c:tickLblPos val="nextTo"/>
        <c:crossAx val="58253696"/>
        <c:crosses val="autoZero"/>
        <c:crossBetween val="between"/>
        <c:majorUnit val="1.5"/>
        <c:minorUnit val="2.0000000000000004E-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3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93729704864289E-2"/>
          <c:y val="0.16780666437837777"/>
          <c:w val="0.75882675393441557"/>
          <c:h val="0.665505756883660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481852011492935E-2"/>
                  <c:y val="-0.1149307151366596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выполнены полностью</c:v>
                </c:pt>
                <c:pt idx="1">
                  <c:v>не выполнены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2">
          <a:noFill/>
        </a:ln>
      </c:spPr>
    </c:plotArea>
    <c:legend>
      <c:legendPos val="b"/>
      <c:layout>
        <c:manualLayout>
          <c:xMode val="edge"/>
          <c:yMode val="edge"/>
          <c:x val="0.15664163718665602"/>
          <c:y val="0.85338566525338189"/>
          <c:w val="0.66620807181710984"/>
          <c:h val="0.1466143347466181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01889989425273"/>
          <c:y val="5.2044647839636755E-2"/>
          <c:w val="0.82842857588122343"/>
          <c:h val="0.687633531884230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5.3782711746347515E-2"/>
                  <c:y val="5.5891950444230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361776228685106E-2"/>
                  <c:y val="7.0796470562692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7.2427385151747986E-2"/>
                  <c:y val="5.2165820414615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2427385151747986E-2"/>
                  <c:y val="6.7070340533077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9558973858609346E-2"/>
                  <c:y val="6.7070340533077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8250120044141913E-3"/>
                  <c:y val="6.6632593603613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Лист1!$B$2:$B$8</c:f>
              <c:numCache>
                <c:formatCode>0.0</c:formatCode>
                <c:ptCount val="7"/>
                <c:pt idx="0">
                  <c:v>86</c:v>
                </c:pt>
                <c:pt idx="1">
                  <c:v>88</c:v>
                </c:pt>
                <c:pt idx="2">
                  <c:v>98</c:v>
                </c:pt>
                <c:pt idx="3">
                  <c:v>98</c:v>
                </c:pt>
                <c:pt idx="4">
                  <c:v>99</c:v>
                </c:pt>
                <c:pt idx="5">
                  <c:v>99</c:v>
                </c:pt>
                <c:pt idx="6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-7.0993179505178722E-2"/>
                  <c:y val="-5.2165820414615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993179505178722E-2"/>
                  <c:y val="-0.10433164082923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22151272332386E-2"/>
                  <c:y val="-4.4713560355384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Лист1!$C$2:$C$8</c:f>
              <c:numCache>
                <c:formatCode>0.0</c:formatCode>
                <c:ptCount val="7"/>
                <c:pt idx="0">
                  <c:v>90.1</c:v>
                </c:pt>
                <c:pt idx="1">
                  <c:v>90.1</c:v>
                </c:pt>
                <c:pt idx="2">
                  <c:v>98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8903168"/>
        <c:axId val="60498304"/>
      </c:lineChart>
      <c:catAx>
        <c:axId val="589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0498304"/>
        <c:crossesAt val="80"/>
        <c:auto val="1"/>
        <c:lblAlgn val="ctr"/>
        <c:lblOffset val="100"/>
        <c:noMultiLvlLbl val="0"/>
      </c:catAx>
      <c:valAx>
        <c:axId val="60498304"/>
        <c:scaling>
          <c:orientation val="minMax"/>
          <c:max val="100"/>
          <c:min val="80"/>
        </c:scaling>
        <c:delete val="0"/>
        <c:axPos val="l"/>
        <c:numFmt formatCode="General" sourceLinked="0"/>
        <c:majorTickMark val="none"/>
        <c:minorTickMark val="none"/>
        <c:tickLblPos val="nextTo"/>
        <c:crossAx val="58903168"/>
        <c:crossesAt val="1"/>
        <c:crossBetween val="between"/>
        <c:majorUnit val="5"/>
      </c:valAx>
      <c:spPr>
        <a:effectLst>
          <a:glow rad="127000">
            <a:srgbClr val="000099"/>
          </a:glow>
        </a:effectLst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Результаты определения кадастровой стоимости земельных участков из состава земель населенных пунктов </a:t>
            </a:r>
          </a:p>
        </c:rich>
      </c:tx>
      <c:layout>
        <c:manualLayout>
          <c:xMode val="edge"/>
          <c:yMode val="edge"/>
          <c:x val="0.17960133261055286"/>
          <c:y val="2.05069807058475E-3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44872504587613"/>
          <c:y val="0.20128137217557837"/>
          <c:w val="0.44776974548469933"/>
          <c:h val="0.58791863734717309"/>
        </c:manualLayout>
      </c:layout>
      <c:area3D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Кадастровая стоимость земельных участков, тыс. 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</c:v>
                </c:pt>
                <c:pt idx="1">
                  <c:v>2021</c:v>
                </c:pt>
              </c:strCache>
            </c:strRef>
          </c:cat>
          <c:val>
            <c:numRef>
              <c:f>Лист1!$C$2:$C$3</c:f>
              <c:numCache>
                <c:formatCode>@</c:formatCode>
                <c:ptCount val="2"/>
                <c:pt idx="0">
                  <c:v>222562489.87</c:v>
                </c:pt>
                <c:pt idx="1">
                  <c:v>259592466.46000001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410432"/>
        <c:axId val="53561216"/>
        <c:axId val="53464128"/>
      </c:area3DChart>
      <c:catAx>
        <c:axId val="534104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53561216"/>
        <c:crosses val="autoZero"/>
        <c:auto val="1"/>
        <c:lblAlgn val="ctr"/>
        <c:lblOffset val="100"/>
        <c:noMultiLvlLbl val="0"/>
      </c:catAx>
      <c:valAx>
        <c:axId val="53561216"/>
        <c:scaling>
          <c:orientation val="minMax"/>
        </c:scaling>
        <c:delete val="0"/>
        <c:axPos val="l"/>
        <c:majorGridlines/>
        <c:numFmt formatCode="@" sourceLinked="1"/>
        <c:majorTickMark val="out"/>
        <c:minorTickMark val="none"/>
        <c:tickLblPos val="nextTo"/>
        <c:crossAx val="53410432"/>
        <c:crosses val="autoZero"/>
        <c:crossBetween val="midCat"/>
      </c:valAx>
      <c:serAx>
        <c:axId val="53464128"/>
        <c:scaling>
          <c:orientation val="minMax"/>
        </c:scaling>
        <c:delete val="1"/>
        <c:axPos val="b"/>
        <c:majorTickMark val="out"/>
        <c:minorTickMark val="none"/>
        <c:tickLblPos val="nextTo"/>
        <c:crossAx val="53561216"/>
        <c:crosses val="autoZero"/>
      </c:serAx>
    </c:plotArea>
    <c:legend>
      <c:legendPos val="r"/>
      <c:layout>
        <c:manualLayout>
          <c:xMode val="edge"/>
          <c:yMode val="edge"/>
          <c:x val="7.9599632607871163E-3"/>
          <c:y val="0.15462782574422951"/>
          <c:w val="0.31932802485547584"/>
          <c:h val="9.961095592553208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65C-47B9-8A50-B318C275857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5C-47B9-8A50-B318C275857C}"/>
              </c:ext>
            </c:extLst>
          </c:dPt>
          <c:dPt>
            <c:idx val="2"/>
            <c:bubble3D val="0"/>
            <c:spPr>
              <a:solidFill>
                <a:srgbClr val="FF81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65C-47B9-8A50-B318C275857C}"/>
              </c:ext>
            </c:extLst>
          </c:dPt>
          <c:dPt>
            <c:idx val="3"/>
            <c:bubble3D val="0"/>
            <c:spPr>
              <a:solidFill>
                <a:srgbClr val="FFD75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65C-47B9-8A50-B318C275857C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31E-4058-9731-CF2731F127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Объекты капиатального строительства (ОКС)</c:v>
                </c:pt>
                <c:pt idx="1">
                  <c:v>Земля</c:v>
                </c:pt>
                <c:pt idx="2">
                  <c:v>Предприятия</c:v>
                </c:pt>
                <c:pt idx="3">
                  <c:v>Акции (доли)</c:v>
                </c:pt>
                <c:pt idx="4">
                  <c:v>Пени,штрафы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38.9</c:v>
                </c:pt>
                <c:pt idx="1">
                  <c:v>10.8</c:v>
                </c:pt>
                <c:pt idx="2">
                  <c:v>27.8</c:v>
                </c:pt>
                <c:pt idx="3">
                  <c:v>18.399999999999999</c:v>
                </c:pt>
                <c:pt idx="4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0A-4463-88B8-11AC5E195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925243452112252"/>
          <c:y val="4.7725890642025148E-2"/>
          <c:w val="0.28541509458541575"/>
          <c:h val="0.62163288149212337"/>
        </c:manualLayout>
      </c:layout>
      <c:overlay val="0"/>
      <c:spPr>
        <a:noFill/>
        <a:ln>
          <a:noFill/>
        </a:ln>
        <a:effectLst>
          <a:softEdge rad="266700"/>
        </a:effectLst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002060"/>
      </a:solidFill>
    </a:ln>
    <a:effectLst>
      <a:softEdge rad="0"/>
    </a:effectLst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8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Пени, штрафы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5C-47B9-8A50-B318C27585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3.7</c:v>
                </c:pt>
                <c:pt idx="1">
                  <c:v>1.1000000000000001</c:v>
                </c:pt>
                <c:pt idx="2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0A-4463-88B8-11AC5E1953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Акции (доли)</c:v>
                </c:pt>
              </c:strCache>
            </c:strRef>
          </c:tx>
          <c:spPr>
            <a:solidFill>
              <a:srgbClr val="FFD757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15.7</c:v>
                </c:pt>
                <c:pt idx="1">
                  <c:v>30.3</c:v>
                </c:pt>
                <c:pt idx="2">
                  <c:v>18.399999999999999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D2-4705-AAD8-FC2E465554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Предприятия</c:v>
                </c:pt>
              </c:strCache>
            </c:strRef>
          </c:tx>
          <c:spPr>
            <a:solidFill>
              <a:srgbClr val="CE6CC9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23.1</c:v>
                </c:pt>
                <c:pt idx="1">
                  <c:v>26.1</c:v>
                </c:pt>
                <c:pt idx="2">
                  <c:v>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1D2-4705-AAD8-FC2E465554C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Земля</c:v>
                </c:pt>
              </c:strCache>
            </c:strRef>
          </c:tx>
          <c:spPr>
            <a:solidFill>
              <a:srgbClr val="92D05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11.5</c:v>
                </c:pt>
                <c:pt idx="1">
                  <c:v>10.7</c:v>
                </c:pt>
                <c:pt idx="2">
                  <c:v>10.8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1D2-4705-AAD8-FC2E465554C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ОКС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14.7</c:v>
                </c:pt>
                <c:pt idx="1">
                  <c:v>17.7</c:v>
                </c:pt>
                <c:pt idx="2">
                  <c:v>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AE-454F-A8FC-4F289A65A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297152"/>
        <c:axId val="55298688"/>
        <c:axId val="0"/>
      </c:bar3DChart>
      <c:catAx>
        <c:axId val="552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5298688"/>
        <c:crosses val="autoZero"/>
        <c:auto val="1"/>
        <c:lblAlgn val="ctr"/>
        <c:lblOffset val="100"/>
        <c:noMultiLvlLbl val="0"/>
      </c:catAx>
      <c:valAx>
        <c:axId val="5529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529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9847462048537"/>
          <c:y val="1.2981901860151739E-2"/>
          <c:w val="0.22101521238209898"/>
          <c:h val="0.40674362715944146"/>
        </c:manualLayout>
      </c:layout>
      <c:overlay val="0"/>
      <c:spPr>
        <a:noFill/>
        <a:ln>
          <a:noFill/>
        </a:ln>
        <a:effectLst>
          <a:softEdge rad="266700"/>
        </a:effectLst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800" b="1" i="0" u="none" strike="noStrike" kern="1200" baseline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002060"/>
      </a:solidFill>
    </a:ln>
    <a:effectLst>
      <a:softEdge rad="0"/>
    </a:effectLst>
  </c:spPr>
  <c:txPr>
    <a:bodyPr/>
    <a:lstStyle/>
    <a:p>
      <a:pPr>
        <a:defRPr sz="1600">
          <a:solidFill>
            <a:srgbClr val="002060"/>
          </a:solidFill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8FCFD-9563-41E3-A2BD-4B77E34484C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116159-3C80-43EF-92B7-2D2828729202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Оптимизация структуры и состава государственного имущества</a:t>
          </a:r>
          <a:endParaRPr lang="ru-RU" sz="1800" dirty="0"/>
        </a:p>
      </dgm:t>
    </dgm:pt>
    <dgm:pt modelId="{AE9E0EC0-D431-42CC-A440-EDAD7E3D6C4F}" type="parTrans" cxnId="{7FB28F5A-C55B-4F10-9D89-C48754712772}">
      <dgm:prSet/>
      <dgm:spPr/>
      <dgm:t>
        <a:bodyPr/>
        <a:lstStyle/>
        <a:p>
          <a:endParaRPr lang="ru-RU"/>
        </a:p>
      </dgm:t>
    </dgm:pt>
    <dgm:pt modelId="{B18FC925-1AF2-4EBB-A0C2-9263B2B1730C}" type="sibTrans" cxnId="{7FB28F5A-C55B-4F10-9D89-C48754712772}">
      <dgm:prSet/>
      <dgm:spPr/>
      <dgm:t>
        <a:bodyPr/>
        <a:lstStyle/>
        <a:p>
          <a:endParaRPr lang="ru-RU"/>
        </a:p>
      </dgm:t>
    </dgm:pt>
    <dgm:pt modelId="{60933754-AD57-42A0-B6FF-F6E28BA2B7E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Создание условий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для управления и распоряжения государственны</a:t>
          </a:r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имуществом</a:t>
          </a:r>
          <a:endParaRPr lang="ru-RU" sz="1800" b="1" dirty="0"/>
        </a:p>
      </dgm:t>
    </dgm:pt>
    <dgm:pt modelId="{F2D1068A-4831-4868-B51B-25C4448D5276}" type="parTrans" cxnId="{F13AFF1F-E1E9-4CCA-AB7F-3782D5851FA8}">
      <dgm:prSet/>
      <dgm:spPr/>
      <dgm:t>
        <a:bodyPr/>
        <a:lstStyle/>
        <a:p>
          <a:endParaRPr lang="ru-RU"/>
        </a:p>
      </dgm:t>
    </dgm:pt>
    <dgm:pt modelId="{AD43D47B-2DC6-4A38-9CFE-74353936E71D}" type="sibTrans" cxnId="{F13AFF1F-E1E9-4CCA-AB7F-3782D5851FA8}">
      <dgm:prSet/>
      <dgm:spPr/>
      <dgm:t>
        <a:bodyPr/>
        <a:lstStyle/>
        <a:p>
          <a:endParaRPr lang="ru-RU"/>
        </a:p>
      </dgm:t>
    </dgm:pt>
    <dgm:pt modelId="{6A41A9E9-2B16-4177-ACFA-64DB45B03CD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управления и распоряжения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государственным имуществом</a:t>
          </a:r>
          <a:endParaRPr lang="ru-RU" sz="1800" b="1" dirty="0"/>
        </a:p>
      </dgm:t>
    </dgm:pt>
    <dgm:pt modelId="{E4E1FA78-9965-48DC-B83B-65F3A4DDE1B1}" type="parTrans" cxnId="{EDB8175E-61A3-4D0D-BD2A-7AA7EB80114B}">
      <dgm:prSet/>
      <dgm:spPr/>
      <dgm:t>
        <a:bodyPr/>
        <a:lstStyle/>
        <a:p>
          <a:endParaRPr lang="ru-RU"/>
        </a:p>
      </dgm:t>
    </dgm:pt>
    <dgm:pt modelId="{9F48AD36-4188-493C-83A6-7EB8170EF68C}" type="sibTrans" cxnId="{EDB8175E-61A3-4D0D-BD2A-7AA7EB80114B}">
      <dgm:prSet/>
      <dgm:spPr/>
      <dgm:t>
        <a:bodyPr/>
        <a:lstStyle/>
        <a:p>
          <a:endParaRPr lang="ru-RU"/>
        </a:p>
      </dgm:t>
    </dgm:pt>
    <dgm:pt modelId="{C104970C-1F83-48AC-B645-0F25E6255C50}" type="pres">
      <dgm:prSet presAssocID="{81A8FCFD-9563-41E3-A2BD-4B77E34484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E543E-73EB-4100-B40D-F170C626BB12}" type="pres">
      <dgm:prSet presAssocID="{3C116159-3C80-43EF-92B7-2D2828729202}" presName="composite" presStyleCnt="0"/>
      <dgm:spPr/>
    </dgm:pt>
    <dgm:pt modelId="{A0A8E35B-173C-4FB2-AA2A-852D599107FE}" type="pres">
      <dgm:prSet presAssocID="{3C116159-3C80-43EF-92B7-2D2828729202}" presName="rect1" presStyleLbl="trAlignAcc1" presStyleIdx="0" presStyleCnt="3" custScaleX="76259" custScaleY="14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3168F-40A5-46AE-8569-088D12A4A363}" type="pres">
      <dgm:prSet presAssocID="{3C116159-3C80-43EF-92B7-2D2828729202}" presName="rect2" presStyleLbl="fgImgPlace1" presStyleIdx="0" presStyleCnt="3" custScaleX="20198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124B37A2-2BB3-4BB9-9EA0-793B896464EC}" type="pres">
      <dgm:prSet presAssocID="{B18FC925-1AF2-4EBB-A0C2-9263B2B1730C}" presName="sibTrans" presStyleCnt="0"/>
      <dgm:spPr/>
    </dgm:pt>
    <dgm:pt modelId="{F0DCFFD0-5E6E-492F-B8E9-2F380597F817}" type="pres">
      <dgm:prSet presAssocID="{60933754-AD57-42A0-B6FF-F6E28BA2B7E1}" presName="composite" presStyleCnt="0"/>
      <dgm:spPr/>
    </dgm:pt>
    <dgm:pt modelId="{A19C0F74-0796-4DAC-BDE0-9DA0FD610C7F}" type="pres">
      <dgm:prSet presAssocID="{60933754-AD57-42A0-B6FF-F6E28BA2B7E1}" presName="rect1" presStyleLbl="trAlignAcc1" presStyleIdx="1" presStyleCnt="3" custScaleY="13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DE4EB-6BD1-4745-811B-1F44D6F81F6B}" type="pres">
      <dgm:prSet presAssocID="{60933754-AD57-42A0-B6FF-F6E28BA2B7E1}" presName="rect2" presStyleLbl="fgImgPlace1" presStyleIdx="1" presStyleCnt="3" custScaleX="193270" custLinFactNeighborX="-26092" custLinFactNeighborY="223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AC025463-9A5F-47D3-9C86-0FA911AB39C1}" type="pres">
      <dgm:prSet presAssocID="{AD43D47B-2DC6-4A38-9CFE-74353936E71D}" presName="sibTrans" presStyleCnt="0"/>
      <dgm:spPr/>
    </dgm:pt>
    <dgm:pt modelId="{14C0C91D-A809-4D06-9DF9-E3945CB268B2}" type="pres">
      <dgm:prSet presAssocID="{6A41A9E9-2B16-4177-ACFA-64DB45B03CDA}" presName="composite" presStyleCnt="0"/>
      <dgm:spPr/>
    </dgm:pt>
    <dgm:pt modelId="{DC7A0A6B-0BF1-4B52-A30F-D396D2E80BBC}" type="pres">
      <dgm:prSet presAssocID="{6A41A9E9-2B16-4177-ACFA-64DB45B03CDA}" presName="rect1" presStyleLbl="trAlignAcc1" presStyleIdx="2" presStyleCnt="3" custScaleX="150891" custScaleY="102072" custLinFactNeighborX="-836" custLinFactNeighborY="22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D2A38-C47D-4AB9-B874-DE1377C36693}" type="pres">
      <dgm:prSet presAssocID="{6A41A9E9-2B16-4177-ACFA-64DB45B03CDA}" presName="rect2" presStyleLbl="fgImgPlace1" presStyleIdx="2" presStyleCnt="3" custScaleX="240783" custLinFactX="-14440" custLinFactNeighborX="-100000" custLinFactNeighborY="3933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F13AFF1F-E1E9-4CCA-AB7F-3782D5851FA8}" srcId="{81A8FCFD-9563-41E3-A2BD-4B77E34484C6}" destId="{60933754-AD57-42A0-B6FF-F6E28BA2B7E1}" srcOrd="1" destOrd="0" parTransId="{F2D1068A-4831-4868-B51B-25C4448D5276}" sibTransId="{AD43D47B-2DC6-4A38-9CFE-74353936E71D}"/>
    <dgm:cxn modelId="{EDB8175E-61A3-4D0D-BD2A-7AA7EB80114B}" srcId="{81A8FCFD-9563-41E3-A2BD-4B77E34484C6}" destId="{6A41A9E9-2B16-4177-ACFA-64DB45B03CDA}" srcOrd="2" destOrd="0" parTransId="{E4E1FA78-9965-48DC-B83B-65F3A4DDE1B1}" sibTransId="{9F48AD36-4188-493C-83A6-7EB8170EF68C}"/>
    <dgm:cxn modelId="{391E20FD-19BD-47AA-A079-8CC575F37654}" type="presOf" srcId="{6A41A9E9-2B16-4177-ACFA-64DB45B03CDA}" destId="{DC7A0A6B-0BF1-4B52-A30F-D396D2E80BBC}" srcOrd="0" destOrd="0" presId="urn:microsoft.com/office/officeart/2008/layout/PictureStrips"/>
    <dgm:cxn modelId="{7FB28F5A-C55B-4F10-9D89-C48754712772}" srcId="{81A8FCFD-9563-41E3-A2BD-4B77E34484C6}" destId="{3C116159-3C80-43EF-92B7-2D2828729202}" srcOrd="0" destOrd="0" parTransId="{AE9E0EC0-D431-42CC-A440-EDAD7E3D6C4F}" sibTransId="{B18FC925-1AF2-4EBB-A0C2-9263B2B1730C}"/>
    <dgm:cxn modelId="{AE4F29FD-14EC-40A2-A0D1-676913A54397}" type="presOf" srcId="{3C116159-3C80-43EF-92B7-2D2828729202}" destId="{A0A8E35B-173C-4FB2-AA2A-852D599107FE}" srcOrd="0" destOrd="0" presId="urn:microsoft.com/office/officeart/2008/layout/PictureStrips"/>
    <dgm:cxn modelId="{14276798-A744-4109-B30B-7B5C194D8F05}" type="presOf" srcId="{81A8FCFD-9563-41E3-A2BD-4B77E34484C6}" destId="{C104970C-1F83-48AC-B645-0F25E6255C50}" srcOrd="0" destOrd="0" presId="urn:microsoft.com/office/officeart/2008/layout/PictureStrips"/>
    <dgm:cxn modelId="{BDECEE3F-711B-4F7B-8F6B-4B0E9452377C}" type="presOf" srcId="{60933754-AD57-42A0-B6FF-F6E28BA2B7E1}" destId="{A19C0F74-0796-4DAC-BDE0-9DA0FD610C7F}" srcOrd="0" destOrd="0" presId="urn:microsoft.com/office/officeart/2008/layout/PictureStrips"/>
    <dgm:cxn modelId="{6FF7B3BE-E83D-47A2-878A-3FF6E74E443D}" type="presParOf" srcId="{C104970C-1F83-48AC-B645-0F25E6255C50}" destId="{2A3E543E-73EB-4100-B40D-F170C626BB12}" srcOrd="0" destOrd="0" presId="urn:microsoft.com/office/officeart/2008/layout/PictureStrips"/>
    <dgm:cxn modelId="{E81C059C-D7F0-41C6-A58A-3ED52435AD7A}" type="presParOf" srcId="{2A3E543E-73EB-4100-B40D-F170C626BB12}" destId="{A0A8E35B-173C-4FB2-AA2A-852D599107FE}" srcOrd="0" destOrd="0" presId="urn:microsoft.com/office/officeart/2008/layout/PictureStrips"/>
    <dgm:cxn modelId="{4910F8E7-12B4-41F3-BE4E-4C42885B9ADD}" type="presParOf" srcId="{2A3E543E-73EB-4100-B40D-F170C626BB12}" destId="{1D03168F-40A5-46AE-8569-088D12A4A363}" srcOrd="1" destOrd="0" presId="urn:microsoft.com/office/officeart/2008/layout/PictureStrips"/>
    <dgm:cxn modelId="{A953CB3E-75B8-4D01-8650-E51F444B513D}" type="presParOf" srcId="{C104970C-1F83-48AC-B645-0F25E6255C50}" destId="{124B37A2-2BB3-4BB9-9EA0-793B896464EC}" srcOrd="1" destOrd="0" presId="urn:microsoft.com/office/officeart/2008/layout/PictureStrips"/>
    <dgm:cxn modelId="{AE9468A7-165A-4BCE-9502-2C7A5A77C6D1}" type="presParOf" srcId="{C104970C-1F83-48AC-B645-0F25E6255C50}" destId="{F0DCFFD0-5E6E-492F-B8E9-2F380597F817}" srcOrd="2" destOrd="0" presId="urn:microsoft.com/office/officeart/2008/layout/PictureStrips"/>
    <dgm:cxn modelId="{A5D21D62-EA36-446D-9D96-6575F0873566}" type="presParOf" srcId="{F0DCFFD0-5E6E-492F-B8E9-2F380597F817}" destId="{A19C0F74-0796-4DAC-BDE0-9DA0FD610C7F}" srcOrd="0" destOrd="0" presId="urn:microsoft.com/office/officeart/2008/layout/PictureStrips"/>
    <dgm:cxn modelId="{A8EA5A10-3C1F-445A-878A-2DDF339D7A12}" type="presParOf" srcId="{F0DCFFD0-5E6E-492F-B8E9-2F380597F817}" destId="{FADDE4EB-6BD1-4745-811B-1F44D6F81F6B}" srcOrd="1" destOrd="0" presId="urn:microsoft.com/office/officeart/2008/layout/PictureStrips"/>
    <dgm:cxn modelId="{D63B1084-76A7-48FA-890D-E020F41E884B}" type="presParOf" srcId="{C104970C-1F83-48AC-B645-0F25E6255C50}" destId="{AC025463-9A5F-47D3-9C86-0FA911AB39C1}" srcOrd="3" destOrd="0" presId="urn:microsoft.com/office/officeart/2008/layout/PictureStrips"/>
    <dgm:cxn modelId="{CF52A11D-3F15-4BD1-9FD1-EB783022B53E}" type="presParOf" srcId="{C104970C-1F83-48AC-B645-0F25E6255C50}" destId="{14C0C91D-A809-4D06-9DF9-E3945CB268B2}" srcOrd="4" destOrd="0" presId="urn:microsoft.com/office/officeart/2008/layout/PictureStrips"/>
    <dgm:cxn modelId="{F19B7C30-F44A-4CA3-BCC7-74E66273B43B}" type="presParOf" srcId="{14C0C91D-A809-4D06-9DF9-E3945CB268B2}" destId="{DC7A0A6B-0BF1-4B52-A30F-D396D2E80BBC}" srcOrd="0" destOrd="0" presId="urn:microsoft.com/office/officeart/2008/layout/PictureStrips"/>
    <dgm:cxn modelId="{45A32AFE-1285-4C41-9DC8-DCB99250822B}" type="presParOf" srcId="{14C0C91D-A809-4D06-9DF9-E3945CB268B2}" destId="{802D2A38-C47D-4AB9-B874-DE1377C3669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7A3CC9-ACC1-4DCC-904C-349DC4A9794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AFE3DA-0B51-40F3-899A-3D2503B3F2E1}">
      <dgm:prSet phldrT="[Текст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Республика Марий ЭЛ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50311E4-4921-409C-BBC8-6829CA0BE99B}" type="parTrans" cxnId="{8405AF34-A4E9-4116-9B81-9D596DB763C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62AC41D-032E-432B-9419-AF3155B22D5C}" type="sibTrans" cxnId="{8405AF34-A4E9-4116-9B81-9D596DB763C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95C7093-A2C1-4273-9148-E57FA2BEA373}">
      <dgm:prSet phldrT="[Текст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Республика Татарстан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813E736-D871-4D19-99BD-3BBF094D5958}" type="parTrans" cxnId="{CE72C2AA-0CE5-48DA-8869-94D4BD872C4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24EB741-4461-4496-82A6-1F236A883A9E}" type="sibTrans" cxnId="{CE72C2AA-0CE5-48DA-8869-94D4BD872C4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01F79FB-8234-40E9-96EB-B0C5B409648F}">
      <dgm:prSet phldrT="[Текст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Удмуртская республика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FE11C2-2B4C-40B8-871A-E50595649CA9}" type="parTrans" cxnId="{E8EFE947-3874-4B1A-8CC4-6F37E18F34C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9F477E0-2D2A-4535-8C79-0824C9C3E48E}" type="sibTrans" cxnId="{E8EFE947-3874-4B1A-8CC4-6F37E18F34C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C2D81BE-4C24-4B7C-BC22-341FFF3B2C52}">
      <dgm:prSet phldrT="[Текст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Вологодская область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9E2AE27-A9BF-4F1F-9FD6-EB012A9FA5DB}" type="parTrans" cxnId="{4197B693-DEC2-427E-A80B-C42C1F458F6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4749952-A818-4B07-82FF-D1CC89DDD768}" type="sibTrans" cxnId="{4197B693-DEC2-427E-A80B-C42C1F458F6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72DD766-7D2C-45BB-8BC2-E11E1D23FF83}">
      <dgm:prSet custT="1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Костромская область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DE1BD9A-7BCB-4B78-A1BA-A4E70789A990}" type="parTrans" cxnId="{36E62FD9-BD27-4C58-A586-12322DC9C0D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543D0DB-AFE6-45BE-93CB-911FF03A023A}" type="sibTrans" cxnId="{36E62FD9-BD27-4C58-A586-12322DC9C0D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8D6A7AE-C99B-4566-9861-0D6C32CACB2C}" type="pres">
      <dgm:prSet presAssocID="{FD7A3CC9-ACC1-4DCC-904C-349DC4A979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F24AF8-38F4-4060-893F-919275E5CF83}" type="pres">
      <dgm:prSet presAssocID="{ABAFE3DA-0B51-40F3-899A-3D2503B3F2E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4296A-AC07-48F3-B68F-6CCAF9DBCDF4}" type="pres">
      <dgm:prSet presAssocID="{F62AC41D-032E-432B-9419-AF3155B22D5C}" presName="space" presStyleCnt="0"/>
      <dgm:spPr/>
    </dgm:pt>
    <dgm:pt modelId="{1AF9E9E0-0E11-4D5F-8767-9829C31F297C}" type="pres">
      <dgm:prSet presAssocID="{A95C7093-A2C1-4273-9148-E57FA2BEA373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531BB-F3A1-4F47-8190-0B1B799130E7}" type="pres">
      <dgm:prSet presAssocID="{D24EB741-4461-4496-82A6-1F236A883A9E}" presName="space" presStyleCnt="0"/>
      <dgm:spPr/>
    </dgm:pt>
    <dgm:pt modelId="{99630C66-2A37-422F-8DEE-3F30EFC067E5}" type="pres">
      <dgm:prSet presAssocID="{401F79FB-8234-40E9-96EB-B0C5B409648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97D38-D5CC-41AD-BB6C-685AAE8ABEF0}" type="pres">
      <dgm:prSet presAssocID="{B9F477E0-2D2A-4535-8C79-0824C9C3E48E}" presName="space" presStyleCnt="0"/>
      <dgm:spPr/>
    </dgm:pt>
    <dgm:pt modelId="{3DAFE445-1D49-4345-BC7C-B0684CB30568}" type="pres">
      <dgm:prSet presAssocID="{9C2D81BE-4C24-4B7C-BC22-341FFF3B2C52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4C768-52C9-4703-A615-74663FB1CBC4}" type="pres">
      <dgm:prSet presAssocID="{14749952-A818-4B07-82FF-D1CC89DDD768}" presName="space" presStyleCnt="0"/>
      <dgm:spPr/>
    </dgm:pt>
    <dgm:pt modelId="{D98E903E-576E-481A-B856-81F6CFB4033D}" type="pres">
      <dgm:prSet presAssocID="{072DD766-7D2C-45BB-8BC2-E11E1D23FF83}" presName="Name5" presStyleLbl="vennNode1" presStyleIdx="4" presStyleCnt="5" custScaleX="106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2C2AA-0CE5-48DA-8869-94D4BD872C4D}" srcId="{FD7A3CC9-ACC1-4DCC-904C-349DC4A9794D}" destId="{A95C7093-A2C1-4273-9148-E57FA2BEA373}" srcOrd="1" destOrd="0" parTransId="{D813E736-D871-4D19-99BD-3BBF094D5958}" sibTransId="{D24EB741-4461-4496-82A6-1F236A883A9E}"/>
    <dgm:cxn modelId="{36E62FD9-BD27-4C58-A586-12322DC9C0D3}" srcId="{FD7A3CC9-ACC1-4DCC-904C-349DC4A9794D}" destId="{072DD766-7D2C-45BB-8BC2-E11E1D23FF83}" srcOrd="4" destOrd="0" parTransId="{9DE1BD9A-7BCB-4B78-A1BA-A4E70789A990}" sibTransId="{6543D0DB-AFE6-45BE-93CB-911FF03A023A}"/>
    <dgm:cxn modelId="{8A6BFB9E-692A-47F1-B0B4-3AF03BD2474D}" type="presOf" srcId="{9C2D81BE-4C24-4B7C-BC22-341FFF3B2C52}" destId="{3DAFE445-1D49-4345-BC7C-B0684CB30568}" srcOrd="0" destOrd="0" presId="urn:microsoft.com/office/officeart/2005/8/layout/venn3"/>
    <dgm:cxn modelId="{D527FBAF-A36B-419C-BB3A-58F3678AC10A}" type="presOf" srcId="{ABAFE3DA-0B51-40F3-899A-3D2503B3F2E1}" destId="{60F24AF8-38F4-4060-893F-919275E5CF83}" srcOrd="0" destOrd="0" presId="urn:microsoft.com/office/officeart/2005/8/layout/venn3"/>
    <dgm:cxn modelId="{4C25F745-D5A2-42E8-8B48-9A71B3B59DA8}" type="presOf" srcId="{A95C7093-A2C1-4273-9148-E57FA2BEA373}" destId="{1AF9E9E0-0E11-4D5F-8767-9829C31F297C}" srcOrd="0" destOrd="0" presId="urn:microsoft.com/office/officeart/2005/8/layout/venn3"/>
    <dgm:cxn modelId="{8898D59B-6E96-4176-A477-CE8BBB5AA9E3}" type="presOf" srcId="{401F79FB-8234-40E9-96EB-B0C5B409648F}" destId="{99630C66-2A37-422F-8DEE-3F30EFC067E5}" srcOrd="0" destOrd="0" presId="urn:microsoft.com/office/officeart/2005/8/layout/venn3"/>
    <dgm:cxn modelId="{572FA5D9-EC8C-4EB5-B975-A8E2A604636A}" type="presOf" srcId="{072DD766-7D2C-45BB-8BC2-E11E1D23FF83}" destId="{D98E903E-576E-481A-B856-81F6CFB4033D}" srcOrd="0" destOrd="0" presId="urn:microsoft.com/office/officeart/2005/8/layout/venn3"/>
    <dgm:cxn modelId="{71D8293F-C408-40D9-838B-94952EC3ACAD}" type="presOf" srcId="{FD7A3CC9-ACC1-4DCC-904C-349DC4A9794D}" destId="{28D6A7AE-C99B-4566-9861-0D6C32CACB2C}" srcOrd="0" destOrd="0" presId="urn:microsoft.com/office/officeart/2005/8/layout/venn3"/>
    <dgm:cxn modelId="{E8EFE947-3874-4B1A-8CC4-6F37E18F34CB}" srcId="{FD7A3CC9-ACC1-4DCC-904C-349DC4A9794D}" destId="{401F79FB-8234-40E9-96EB-B0C5B409648F}" srcOrd="2" destOrd="0" parTransId="{13FE11C2-2B4C-40B8-871A-E50595649CA9}" sibTransId="{B9F477E0-2D2A-4535-8C79-0824C9C3E48E}"/>
    <dgm:cxn modelId="{4197B693-DEC2-427E-A80B-C42C1F458F65}" srcId="{FD7A3CC9-ACC1-4DCC-904C-349DC4A9794D}" destId="{9C2D81BE-4C24-4B7C-BC22-341FFF3B2C52}" srcOrd="3" destOrd="0" parTransId="{39E2AE27-A9BF-4F1F-9FD6-EB012A9FA5DB}" sibTransId="{14749952-A818-4B07-82FF-D1CC89DDD768}"/>
    <dgm:cxn modelId="{8405AF34-A4E9-4116-9B81-9D596DB763CC}" srcId="{FD7A3CC9-ACC1-4DCC-904C-349DC4A9794D}" destId="{ABAFE3DA-0B51-40F3-899A-3D2503B3F2E1}" srcOrd="0" destOrd="0" parTransId="{750311E4-4921-409C-BBC8-6829CA0BE99B}" sibTransId="{F62AC41D-032E-432B-9419-AF3155B22D5C}"/>
    <dgm:cxn modelId="{F9F700FE-6DB6-401E-8477-F7F6B638C327}" type="presParOf" srcId="{28D6A7AE-C99B-4566-9861-0D6C32CACB2C}" destId="{60F24AF8-38F4-4060-893F-919275E5CF83}" srcOrd="0" destOrd="0" presId="urn:microsoft.com/office/officeart/2005/8/layout/venn3"/>
    <dgm:cxn modelId="{078F4A16-D75E-4B84-BBB3-45F39F39D01C}" type="presParOf" srcId="{28D6A7AE-C99B-4566-9861-0D6C32CACB2C}" destId="{9654296A-AC07-48F3-B68F-6CCAF9DBCDF4}" srcOrd="1" destOrd="0" presId="urn:microsoft.com/office/officeart/2005/8/layout/venn3"/>
    <dgm:cxn modelId="{45338516-2032-45F2-B3AB-B4F9DE48DBE7}" type="presParOf" srcId="{28D6A7AE-C99B-4566-9861-0D6C32CACB2C}" destId="{1AF9E9E0-0E11-4D5F-8767-9829C31F297C}" srcOrd="2" destOrd="0" presId="urn:microsoft.com/office/officeart/2005/8/layout/venn3"/>
    <dgm:cxn modelId="{688632C4-6E1D-4E26-9ECA-5F2BB7C3AE2C}" type="presParOf" srcId="{28D6A7AE-C99B-4566-9861-0D6C32CACB2C}" destId="{052531BB-F3A1-4F47-8190-0B1B799130E7}" srcOrd="3" destOrd="0" presId="urn:microsoft.com/office/officeart/2005/8/layout/venn3"/>
    <dgm:cxn modelId="{9EACF3D5-94E4-4738-9C15-7AFAFFE1DBE6}" type="presParOf" srcId="{28D6A7AE-C99B-4566-9861-0D6C32CACB2C}" destId="{99630C66-2A37-422F-8DEE-3F30EFC067E5}" srcOrd="4" destOrd="0" presId="urn:microsoft.com/office/officeart/2005/8/layout/venn3"/>
    <dgm:cxn modelId="{C57D0B4E-4D78-4CC3-909C-B0F3C47BE511}" type="presParOf" srcId="{28D6A7AE-C99B-4566-9861-0D6C32CACB2C}" destId="{6DC97D38-D5CC-41AD-BB6C-685AAE8ABEF0}" srcOrd="5" destOrd="0" presId="urn:microsoft.com/office/officeart/2005/8/layout/venn3"/>
    <dgm:cxn modelId="{B147309A-192A-472A-A075-64CDE1872F7D}" type="presParOf" srcId="{28D6A7AE-C99B-4566-9861-0D6C32CACB2C}" destId="{3DAFE445-1D49-4345-BC7C-B0684CB30568}" srcOrd="6" destOrd="0" presId="urn:microsoft.com/office/officeart/2005/8/layout/venn3"/>
    <dgm:cxn modelId="{6F8B228C-5C30-4BE0-881F-9759FEB0047F}" type="presParOf" srcId="{28D6A7AE-C99B-4566-9861-0D6C32CACB2C}" destId="{8DF4C768-52C9-4703-A615-74663FB1CBC4}" srcOrd="7" destOrd="0" presId="urn:microsoft.com/office/officeart/2005/8/layout/venn3"/>
    <dgm:cxn modelId="{951EE149-88D2-4D70-B08D-FC982BFEA531}" type="presParOf" srcId="{28D6A7AE-C99B-4566-9861-0D6C32CACB2C}" destId="{D98E903E-576E-481A-B856-81F6CFB4033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476B1-AD22-48C4-993C-49056205095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071326-9A11-40DF-AA18-B03CCFDDEF0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Статья 378.2 Налогового кодекса Российской Федерации</a:t>
          </a:r>
          <a:br>
            <a: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</a:br>
          <a:endParaRPr lang="ru-RU" sz="1800" dirty="0"/>
        </a:p>
      </dgm:t>
    </dgm:pt>
    <dgm:pt modelId="{EB67BE93-EE2E-4C06-BDF1-D7A9BA562188}" type="parTrans" cxnId="{1024A544-01AB-44EB-8D8C-C65CB6079B53}">
      <dgm:prSet/>
      <dgm:spPr/>
      <dgm:t>
        <a:bodyPr/>
        <a:lstStyle/>
        <a:p>
          <a:endParaRPr lang="ru-RU"/>
        </a:p>
      </dgm:t>
    </dgm:pt>
    <dgm:pt modelId="{DD107A96-1FF9-438A-B393-EDDDEB3DAD75}" type="sibTrans" cxnId="{1024A544-01AB-44EB-8D8C-C65CB6079B53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DB3E0736-0E99-4042-8249-E5F96B621F3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Сформирован перечень объектов  недвижимого имущества, в отношении которых  в 2020 году налоговая база определяется  как кадастровая стоимость (в перечень вошли 15 919 объектов)</a:t>
          </a:r>
          <a:endParaRPr lang="ru-RU" sz="18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5652A6-1E0A-4C66-A6E5-384D44B2E4E5}" type="parTrans" cxnId="{4509C397-937C-4788-86A4-B0D92B053E9F}">
      <dgm:prSet/>
      <dgm:spPr/>
      <dgm:t>
        <a:bodyPr/>
        <a:lstStyle/>
        <a:p>
          <a:endParaRPr lang="ru-RU"/>
        </a:p>
      </dgm:t>
    </dgm:pt>
    <dgm:pt modelId="{D8395AED-4E19-408E-B590-672FB09FBDB5}" type="sibTrans" cxnId="{4509C397-937C-4788-86A4-B0D92B053E9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B457245C-7FD6-4921-9A46-405732DE2C8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Сформирован перечень объектов недвижимости, в отношении которых в 2021 году налоговая база определяется  как кадастровая стоимость (в перечень вошли 17460 объектов) </a:t>
          </a:r>
        </a:p>
      </dgm:t>
    </dgm:pt>
    <dgm:pt modelId="{8219278C-9B00-45AC-A604-1DF7D9CB8030}" type="parTrans" cxnId="{30F7AC9A-0783-4FCC-9323-A84B42FCBB48}">
      <dgm:prSet/>
      <dgm:spPr/>
      <dgm:t>
        <a:bodyPr/>
        <a:lstStyle/>
        <a:p>
          <a:endParaRPr lang="ru-RU"/>
        </a:p>
      </dgm:t>
    </dgm:pt>
    <dgm:pt modelId="{53133119-4009-4D8E-8B1A-C439254931AE}" type="sibTrans" cxnId="{30F7AC9A-0783-4FCC-9323-A84B42FCBB48}">
      <dgm:prSet/>
      <dgm:spPr/>
      <dgm:t>
        <a:bodyPr/>
        <a:lstStyle/>
        <a:p>
          <a:endParaRPr lang="ru-RU"/>
        </a:p>
      </dgm:t>
    </dgm:pt>
    <dgm:pt modelId="{3F9DC7E8-4A91-4F58-AF52-4E3951C3EE9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Закон Кировской области от 27.07.2016 № 692-ЗО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«О налоге на имущество организаций в Кировской области»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DD79405-1363-4BC6-ADC1-FBDD661C1C88}" type="parTrans" cxnId="{A4A999CE-CFC8-44FF-9EA8-01626ED50E40}">
      <dgm:prSet/>
      <dgm:spPr/>
      <dgm:t>
        <a:bodyPr/>
        <a:lstStyle/>
        <a:p>
          <a:endParaRPr lang="ru-RU"/>
        </a:p>
      </dgm:t>
    </dgm:pt>
    <dgm:pt modelId="{440D9881-F080-4E49-AC45-440CE6B8AF4C}" type="sibTrans" cxnId="{A4A999CE-CFC8-44FF-9EA8-01626ED50E4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50ACF40-5575-4C18-B951-F63BBE237116}" type="pres">
      <dgm:prSet presAssocID="{991476B1-AD22-48C4-993C-4905620509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AC0F77-B39C-43A6-B2E4-156C623EECB4}" type="pres">
      <dgm:prSet presAssocID="{991476B1-AD22-48C4-993C-490562050953}" presName="dummyMaxCanvas" presStyleCnt="0">
        <dgm:presLayoutVars/>
      </dgm:prSet>
      <dgm:spPr/>
    </dgm:pt>
    <dgm:pt modelId="{0B45B5C9-BE33-4D84-9A30-6D2E7A18B50E}" type="pres">
      <dgm:prSet presAssocID="{991476B1-AD22-48C4-993C-490562050953}" presName="FourNodes_1" presStyleLbl="node1" presStyleIdx="0" presStyleCnt="4" custScaleX="101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3FD5A-431F-4ACD-8702-BA79EBC73831}" type="pres">
      <dgm:prSet presAssocID="{991476B1-AD22-48C4-993C-49056205095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B8BB6-5436-49C5-9C19-9C7AA64F8A27}" type="pres">
      <dgm:prSet presAssocID="{991476B1-AD22-48C4-993C-49056205095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6B9D0-B3ED-4C01-BB3B-B6F218F75D71}" type="pres">
      <dgm:prSet presAssocID="{991476B1-AD22-48C4-993C-49056205095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5E06B-B3B3-4440-A23E-B645DDE94A31}" type="pres">
      <dgm:prSet presAssocID="{991476B1-AD22-48C4-993C-49056205095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86B2C-B78C-4429-88AF-858C1349A287}" type="pres">
      <dgm:prSet presAssocID="{991476B1-AD22-48C4-993C-49056205095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0BA83-AA94-4642-B045-3A9BBDE7032C}" type="pres">
      <dgm:prSet presAssocID="{991476B1-AD22-48C4-993C-49056205095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3F6C8-56E4-4E93-8A30-4D8085D4DA4F}" type="pres">
      <dgm:prSet presAssocID="{991476B1-AD22-48C4-993C-49056205095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AB1FC-D165-4746-B816-9D84E6E7F1FC}" type="pres">
      <dgm:prSet presAssocID="{991476B1-AD22-48C4-993C-49056205095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D0E77-4027-4EBF-96CB-0BE45A265152}" type="pres">
      <dgm:prSet presAssocID="{991476B1-AD22-48C4-993C-49056205095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F37AC-7015-44A2-8C16-1510FB4AD57A}" type="pres">
      <dgm:prSet presAssocID="{991476B1-AD22-48C4-993C-49056205095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20ADB-FD48-4B9E-8646-7273FB1C3680}" type="presOf" srcId="{DD107A96-1FF9-438A-B393-EDDDEB3DAD75}" destId="{8F95E06B-B3B3-4440-A23E-B645DDE94A31}" srcOrd="0" destOrd="0" presId="urn:microsoft.com/office/officeart/2005/8/layout/vProcess5"/>
    <dgm:cxn modelId="{F9EBE65F-64B9-49C1-B40A-4E73FA80EB01}" type="presOf" srcId="{B457245C-7FD6-4921-9A46-405732DE2C89}" destId="{2FAF37AC-7015-44A2-8C16-1510FB4AD57A}" srcOrd="1" destOrd="0" presId="urn:microsoft.com/office/officeart/2005/8/layout/vProcess5"/>
    <dgm:cxn modelId="{49D07018-C01D-4A98-9267-13DE59B28294}" type="presOf" srcId="{B457245C-7FD6-4921-9A46-405732DE2C89}" destId="{E3E6B9D0-B3ED-4C01-BB3B-B6F218F75D71}" srcOrd="0" destOrd="0" presId="urn:microsoft.com/office/officeart/2005/8/layout/vProcess5"/>
    <dgm:cxn modelId="{6FCAD62C-BB8F-454A-85C3-A6977F8D1497}" type="presOf" srcId="{DB3E0736-0E99-4042-8249-E5F96B621F3F}" destId="{B2DB8BB6-5436-49C5-9C19-9C7AA64F8A27}" srcOrd="0" destOrd="0" presId="urn:microsoft.com/office/officeart/2005/8/layout/vProcess5"/>
    <dgm:cxn modelId="{1024A544-01AB-44EB-8D8C-C65CB6079B53}" srcId="{991476B1-AD22-48C4-993C-490562050953}" destId="{35071326-9A11-40DF-AA18-B03CCFDDEF0C}" srcOrd="0" destOrd="0" parTransId="{EB67BE93-EE2E-4C06-BDF1-D7A9BA562188}" sibTransId="{DD107A96-1FF9-438A-B393-EDDDEB3DAD75}"/>
    <dgm:cxn modelId="{95793F78-E71E-435E-90FA-D8C473AC2687}" type="presOf" srcId="{35071326-9A11-40DF-AA18-B03CCFDDEF0C}" destId="{8B63F6C8-56E4-4E93-8A30-4D8085D4DA4F}" srcOrd="1" destOrd="0" presId="urn:microsoft.com/office/officeart/2005/8/layout/vProcess5"/>
    <dgm:cxn modelId="{686C54F3-1964-4B72-B961-060B8CC716BD}" type="presOf" srcId="{3F9DC7E8-4A91-4F58-AF52-4E3951C3EE94}" destId="{AB4AB1FC-D165-4746-B816-9D84E6E7F1FC}" srcOrd="1" destOrd="0" presId="urn:microsoft.com/office/officeart/2005/8/layout/vProcess5"/>
    <dgm:cxn modelId="{4509C397-937C-4788-86A4-B0D92B053E9F}" srcId="{991476B1-AD22-48C4-993C-490562050953}" destId="{DB3E0736-0E99-4042-8249-E5F96B621F3F}" srcOrd="2" destOrd="0" parTransId="{BF5652A6-1E0A-4C66-A6E5-384D44B2E4E5}" sibTransId="{D8395AED-4E19-408E-B590-672FB09FBDB5}"/>
    <dgm:cxn modelId="{21E2CE89-5FB4-4E92-9C4F-A0698E13A3DB}" type="presOf" srcId="{D8395AED-4E19-408E-B590-672FB09FBDB5}" destId="{6220BA83-AA94-4642-B045-3A9BBDE7032C}" srcOrd="0" destOrd="0" presId="urn:microsoft.com/office/officeart/2005/8/layout/vProcess5"/>
    <dgm:cxn modelId="{80B50FDF-6894-4507-8195-0D284B6D099F}" type="presOf" srcId="{3F9DC7E8-4A91-4F58-AF52-4E3951C3EE94}" destId="{BC03FD5A-431F-4ACD-8702-BA79EBC73831}" srcOrd="0" destOrd="0" presId="urn:microsoft.com/office/officeart/2005/8/layout/vProcess5"/>
    <dgm:cxn modelId="{7B7D8D66-76FF-40DE-900D-19050825F4D9}" type="presOf" srcId="{991476B1-AD22-48C4-993C-490562050953}" destId="{850ACF40-5575-4C18-B951-F63BBE237116}" srcOrd="0" destOrd="0" presId="urn:microsoft.com/office/officeart/2005/8/layout/vProcess5"/>
    <dgm:cxn modelId="{30F7AC9A-0783-4FCC-9323-A84B42FCBB48}" srcId="{991476B1-AD22-48C4-993C-490562050953}" destId="{B457245C-7FD6-4921-9A46-405732DE2C89}" srcOrd="3" destOrd="0" parTransId="{8219278C-9B00-45AC-A604-1DF7D9CB8030}" sibTransId="{53133119-4009-4D8E-8B1A-C439254931AE}"/>
    <dgm:cxn modelId="{6C9A73F9-E572-415B-BB59-0FCB9FA3C882}" type="presOf" srcId="{DB3E0736-0E99-4042-8249-E5F96B621F3F}" destId="{4EFD0E77-4027-4EBF-96CB-0BE45A265152}" srcOrd="1" destOrd="0" presId="urn:microsoft.com/office/officeart/2005/8/layout/vProcess5"/>
    <dgm:cxn modelId="{FEF17630-ECC1-458E-8696-9E3D6D12571A}" type="presOf" srcId="{35071326-9A11-40DF-AA18-B03CCFDDEF0C}" destId="{0B45B5C9-BE33-4D84-9A30-6D2E7A18B50E}" srcOrd="0" destOrd="0" presId="urn:microsoft.com/office/officeart/2005/8/layout/vProcess5"/>
    <dgm:cxn modelId="{0C61AEB2-EDF4-4D97-8AE5-5F65ED33E1A7}" type="presOf" srcId="{440D9881-F080-4E49-AC45-440CE6B8AF4C}" destId="{CFC86B2C-B78C-4429-88AF-858C1349A287}" srcOrd="0" destOrd="0" presId="urn:microsoft.com/office/officeart/2005/8/layout/vProcess5"/>
    <dgm:cxn modelId="{A4A999CE-CFC8-44FF-9EA8-01626ED50E40}" srcId="{991476B1-AD22-48C4-993C-490562050953}" destId="{3F9DC7E8-4A91-4F58-AF52-4E3951C3EE94}" srcOrd="1" destOrd="0" parTransId="{8DD79405-1363-4BC6-ADC1-FBDD661C1C88}" sibTransId="{440D9881-F080-4E49-AC45-440CE6B8AF4C}"/>
    <dgm:cxn modelId="{47AB6657-47DE-4721-AEA6-7006F90DEEA2}" type="presParOf" srcId="{850ACF40-5575-4C18-B951-F63BBE237116}" destId="{62AC0F77-B39C-43A6-B2E4-156C623EECB4}" srcOrd="0" destOrd="0" presId="urn:microsoft.com/office/officeart/2005/8/layout/vProcess5"/>
    <dgm:cxn modelId="{C4A0EF47-D226-401E-B41B-2A90898A7299}" type="presParOf" srcId="{850ACF40-5575-4C18-B951-F63BBE237116}" destId="{0B45B5C9-BE33-4D84-9A30-6D2E7A18B50E}" srcOrd="1" destOrd="0" presId="urn:microsoft.com/office/officeart/2005/8/layout/vProcess5"/>
    <dgm:cxn modelId="{1C91D0FD-877B-4C01-A1D2-BEB2459BED45}" type="presParOf" srcId="{850ACF40-5575-4C18-B951-F63BBE237116}" destId="{BC03FD5A-431F-4ACD-8702-BA79EBC73831}" srcOrd="2" destOrd="0" presId="urn:microsoft.com/office/officeart/2005/8/layout/vProcess5"/>
    <dgm:cxn modelId="{06C01898-2791-4BAC-AA62-B4431D473A33}" type="presParOf" srcId="{850ACF40-5575-4C18-B951-F63BBE237116}" destId="{B2DB8BB6-5436-49C5-9C19-9C7AA64F8A27}" srcOrd="3" destOrd="0" presId="urn:microsoft.com/office/officeart/2005/8/layout/vProcess5"/>
    <dgm:cxn modelId="{DA11F8C1-F1C9-45A6-9337-E7DD3ADAE90F}" type="presParOf" srcId="{850ACF40-5575-4C18-B951-F63BBE237116}" destId="{E3E6B9D0-B3ED-4C01-BB3B-B6F218F75D71}" srcOrd="4" destOrd="0" presId="urn:microsoft.com/office/officeart/2005/8/layout/vProcess5"/>
    <dgm:cxn modelId="{DD3BC4A3-152A-4582-8646-9D3EA6D52ED1}" type="presParOf" srcId="{850ACF40-5575-4C18-B951-F63BBE237116}" destId="{8F95E06B-B3B3-4440-A23E-B645DDE94A31}" srcOrd="5" destOrd="0" presId="urn:microsoft.com/office/officeart/2005/8/layout/vProcess5"/>
    <dgm:cxn modelId="{E1582137-CD69-45C2-9428-AE1CB0F3CFBF}" type="presParOf" srcId="{850ACF40-5575-4C18-B951-F63BBE237116}" destId="{CFC86B2C-B78C-4429-88AF-858C1349A287}" srcOrd="6" destOrd="0" presId="urn:microsoft.com/office/officeart/2005/8/layout/vProcess5"/>
    <dgm:cxn modelId="{CE45D1B2-0B14-414B-8262-D8B7C5C442B0}" type="presParOf" srcId="{850ACF40-5575-4C18-B951-F63BBE237116}" destId="{6220BA83-AA94-4642-B045-3A9BBDE7032C}" srcOrd="7" destOrd="0" presId="urn:microsoft.com/office/officeart/2005/8/layout/vProcess5"/>
    <dgm:cxn modelId="{B0CEBF4F-0807-4089-A984-9F0757F6EF5F}" type="presParOf" srcId="{850ACF40-5575-4C18-B951-F63BBE237116}" destId="{8B63F6C8-56E4-4E93-8A30-4D8085D4DA4F}" srcOrd="8" destOrd="0" presId="urn:microsoft.com/office/officeart/2005/8/layout/vProcess5"/>
    <dgm:cxn modelId="{BC44D38A-A4BE-43DD-9DB0-127A5238DC64}" type="presParOf" srcId="{850ACF40-5575-4C18-B951-F63BBE237116}" destId="{AB4AB1FC-D165-4746-B816-9D84E6E7F1FC}" srcOrd="9" destOrd="0" presId="urn:microsoft.com/office/officeart/2005/8/layout/vProcess5"/>
    <dgm:cxn modelId="{F28BCC17-EDA0-4E1D-BAE4-D8E3A9E84BF2}" type="presParOf" srcId="{850ACF40-5575-4C18-B951-F63BBE237116}" destId="{4EFD0E77-4027-4EBF-96CB-0BE45A265152}" srcOrd="10" destOrd="0" presId="urn:microsoft.com/office/officeart/2005/8/layout/vProcess5"/>
    <dgm:cxn modelId="{159F1392-235A-42AA-B228-11FB4B643A05}" type="presParOf" srcId="{850ACF40-5575-4C18-B951-F63BBE237116}" destId="{2FAF37AC-7015-44A2-8C16-1510FB4AD57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8E35B-173C-4FB2-AA2A-852D599107FE}">
      <dsp:nvSpPr>
        <dsp:cNvPr id="0" name=""/>
        <dsp:cNvSpPr/>
      </dsp:nvSpPr>
      <dsp:spPr>
        <a:xfrm>
          <a:off x="1130551" y="536225"/>
          <a:ext cx="3158796" cy="1836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76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Оптимизация структуры и состава государственного имущества</a:t>
          </a:r>
          <a:endParaRPr lang="ru-RU" sz="1800" kern="1200" dirty="0"/>
        </a:p>
      </dsp:txBody>
      <dsp:txXfrm>
        <a:off x="1130551" y="536225"/>
        <a:ext cx="3158796" cy="1836856"/>
      </dsp:txXfrm>
    </dsp:sp>
    <dsp:sp modelId="{1D03168F-40A5-46AE-8569-088D12A4A363}">
      <dsp:nvSpPr>
        <dsp:cNvPr id="0" name=""/>
        <dsp:cNvSpPr/>
      </dsp:nvSpPr>
      <dsp:spPr>
        <a:xfrm>
          <a:off x="4196" y="620461"/>
          <a:ext cx="1830232" cy="135915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C0F74-0796-4DAC-BDE0-9DA0FD610C7F}">
      <dsp:nvSpPr>
        <dsp:cNvPr id="0" name=""/>
        <dsp:cNvSpPr/>
      </dsp:nvSpPr>
      <dsp:spPr>
        <a:xfrm>
          <a:off x="5097000" y="587996"/>
          <a:ext cx="4142195" cy="17333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76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Создание условий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для управления и распоряжения государственны</a:t>
          </a:r>
          <a:r>
            <a:rPr lang="ru-RU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имуществом</a:t>
          </a:r>
          <a:endParaRPr lang="ru-RU" sz="1800" b="1" kern="1200" dirty="0"/>
        </a:p>
      </dsp:txBody>
      <dsp:txXfrm>
        <a:off x="5097000" y="587996"/>
        <a:ext cx="4142195" cy="1733314"/>
      </dsp:txXfrm>
    </dsp:sp>
    <dsp:sp modelId="{FADDE4EB-6BD1-4745-811B-1F44D6F81F6B}">
      <dsp:nvSpPr>
        <dsp:cNvPr id="0" name=""/>
        <dsp:cNvSpPr/>
      </dsp:nvSpPr>
      <dsp:spPr>
        <a:xfrm>
          <a:off x="4265425" y="650770"/>
          <a:ext cx="1751229" cy="1359157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A0A6B-0BF1-4B52-A30F-D396D2E80BBC}">
      <dsp:nvSpPr>
        <dsp:cNvPr id="0" name=""/>
        <dsp:cNvSpPr/>
      </dsp:nvSpPr>
      <dsp:spPr>
        <a:xfrm>
          <a:off x="1461967" y="2989944"/>
          <a:ext cx="6250199" cy="13212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76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управления и распоряжения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государственным имуществом</a:t>
          </a:r>
          <a:endParaRPr lang="ru-RU" sz="1800" b="1" kern="1200" dirty="0"/>
        </a:p>
      </dsp:txBody>
      <dsp:txXfrm>
        <a:off x="1461967" y="2989944"/>
        <a:ext cx="6250199" cy="1321256"/>
      </dsp:txXfrm>
    </dsp:sp>
    <dsp:sp modelId="{802D2A38-C47D-4AB9-B874-DE1377C36693}">
      <dsp:nvSpPr>
        <dsp:cNvPr id="0" name=""/>
        <dsp:cNvSpPr/>
      </dsp:nvSpPr>
      <dsp:spPr>
        <a:xfrm>
          <a:off x="703239" y="3055874"/>
          <a:ext cx="2181747" cy="135915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4AF8-38F4-4060-893F-919275E5CF83}">
      <dsp:nvSpPr>
        <dsp:cNvPr id="0" name=""/>
        <dsp:cNvSpPr/>
      </dsp:nvSpPr>
      <dsp:spPr>
        <a:xfrm>
          <a:off x="376370" y="591"/>
          <a:ext cx="2046277" cy="2046277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613" tIns="22860" rIns="11261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Республика Марий ЭЛ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6040" y="300261"/>
        <a:ext cx="1446937" cy="1446937"/>
      </dsp:txXfrm>
    </dsp:sp>
    <dsp:sp modelId="{1AF9E9E0-0E11-4D5F-8767-9829C31F297C}">
      <dsp:nvSpPr>
        <dsp:cNvPr id="0" name=""/>
        <dsp:cNvSpPr/>
      </dsp:nvSpPr>
      <dsp:spPr>
        <a:xfrm>
          <a:off x="2013391" y="591"/>
          <a:ext cx="2046277" cy="2046277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613" tIns="22860" rIns="11261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Республика Татарстан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3061" y="300261"/>
        <a:ext cx="1446937" cy="1446937"/>
      </dsp:txXfrm>
    </dsp:sp>
    <dsp:sp modelId="{99630C66-2A37-422F-8DEE-3F30EFC067E5}">
      <dsp:nvSpPr>
        <dsp:cNvPr id="0" name=""/>
        <dsp:cNvSpPr/>
      </dsp:nvSpPr>
      <dsp:spPr>
        <a:xfrm>
          <a:off x="3650413" y="591"/>
          <a:ext cx="2046277" cy="2046277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613" tIns="22860" rIns="11261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Удмуртская республика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50083" y="300261"/>
        <a:ext cx="1446937" cy="1446937"/>
      </dsp:txXfrm>
    </dsp:sp>
    <dsp:sp modelId="{3DAFE445-1D49-4345-BC7C-B0684CB30568}">
      <dsp:nvSpPr>
        <dsp:cNvPr id="0" name=""/>
        <dsp:cNvSpPr/>
      </dsp:nvSpPr>
      <dsp:spPr>
        <a:xfrm>
          <a:off x="5287435" y="591"/>
          <a:ext cx="2046277" cy="2046277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613" tIns="22860" rIns="11261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Вологодская область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87105" y="300261"/>
        <a:ext cx="1446937" cy="1446937"/>
      </dsp:txXfrm>
    </dsp:sp>
    <dsp:sp modelId="{D98E903E-576E-481A-B856-81F6CFB4033D}">
      <dsp:nvSpPr>
        <dsp:cNvPr id="0" name=""/>
        <dsp:cNvSpPr/>
      </dsp:nvSpPr>
      <dsp:spPr>
        <a:xfrm>
          <a:off x="6924456" y="591"/>
          <a:ext cx="2169851" cy="2046277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613" tIns="22860" rIns="11261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Костромская область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42223" y="300261"/>
        <a:ext cx="1534317" cy="1446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5B5C9-BE33-4D84-9A30-6D2E7A18B50E}">
      <dsp:nvSpPr>
        <dsp:cNvPr id="0" name=""/>
        <dsp:cNvSpPr/>
      </dsp:nvSpPr>
      <dsp:spPr>
        <a:xfrm>
          <a:off x="-34190" y="0"/>
          <a:ext cx="7541376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6">
                <a:tint val="18000"/>
                <a:satMod val="120000"/>
                <a:lumMod val="88000"/>
              </a:schemeClr>
            </a:gs>
            <a:gs pos="100000">
              <a:schemeClr val="accent6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Статья 378.2 Налогового кодекса Российской Федерации</a:t>
          </a:r>
          <a:br>
            <a:rPr lang="ru-RU" sz="18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</a:br>
          <a:endParaRPr lang="ru-RU" sz="1800" kern="1200" dirty="0"/>
        </a:p>
      </dsp:txBody>
      <dsp:txXfrm>
        <a:off x="261" y="34451"/>
        <a:ext cx="6148709" cy="1107350"/>
      </dsp:txXfrm>
    </dsp:sp>
    <dsp:sp modelId="{BC03FD5A-431F-4ACD-8702-BA79EBC73831}">
      <dsp:nvSpPr>
        <dsp:cNvPr id="0" name=""/>
        <dsp:cNvSpPr/>
      </dsp:nvSpPr>
      <dsp:spPr>
        <a:xfrm>
          <a:off x="654327" y="1390116"/>
          <a:ext cx="7404613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Закон Кировской области от 27.07.2016 № 692-ЗО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«О налоге на имущество организаций в Кировской области»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8778" y="1424567"/>
        <a:ext cx="5951011" cy="1107350"/>
      </dsp:txXfrm>
    </dsp:sp>
    <dsp:sp modelId="{B2DB8BB6-5436-49C5-9C19-9C7AA64F8A27}">
      <dsp:nvSpPr>
        <dsp:cNvPr id="0" name=""/>
        <dsp:cNvSpPr/>
      </dsp:nvSpPr>
      <dsp:spPr>
        <a:xfrm>
          <a:off x="1265207" y="2780232"/>
          <a:ext cx="7404613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Сформирован перечень объектов  недвижимого имущества, в отношении которых  в 2020 году налоговая база определяется  как кадастровая стоимость (в перечень вошли 15 919 объектов)</a:t>
          </a:r>
          <a:endParaRPr lang="ru-RU" sz="18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9658" y="2814683"/>
        <a:ext cx="5960267" cy="1107350"/>
      </dsp:txXfrm>
    </dsp:sp>
    <dsp:sp modelId="{E3E6B9D0-B3ED-4C01-BB3B-B6F218F75D71}">
      <dsp:nvSpPr>
        <dsp:cNvPr id="0" name=""/>
        <dsp:cNvSpPr/>
      </dsp:nvSpPr>
      <dsp:spPr>
        <a:xfrm>
          <a:off x="1885344" y="4170348"/>
          <a:ext cx="7404613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Сформирован перечень объектов недвижимости, в отношении которых в 2021 году налоговая база определяется  как кадастровая стоимость (в перечень вошли 17460 объектов) </a:t>
          </a:r>
        </a:p>
      </dsp:txBody>
      <dsp:txXfrm>
        <a:off x="1919795" y="4204799"/>
        <a:ext cx="5951011" cy="1107350"/>
      </dsp:txXfrm>
    </dsp:sp>
    <dsp:sp modelId="{8F95E06B-B3B3-4440-A23E-B645DDE94A31}">
      <dsp:nvSpPr>
        <dsp:cNvPr id="0" name=""/>
        <dsp:cNvSpPr/>
      </dsp:nvSpPr>
      <dsp:spPr>
        <a:xfrm>
          <a:off x="6674240" y="900902"/>
          <a:ext cx="764563" cy="76456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46267" y="900902"/>
        <a:ext cx="420509" cy="575334"/>
      </dsp:txXfrm>
    </dsp:sp>
    <dsp:sp modelId="{CFC86B2C-B78C-4429-88AF-858C1349A287}">
      <dsp:nvSpPr>
        <dsp:cNvPr id="0" name=""/>
        <dsp:cNvSpPr/>
      </dsp:nvSpPr>
      <dsp:spPr>
        <a:xfrm>
          <a:off x="7294376" y="2291018"/>
          <a:ext cx="764563" cy="76456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66403" y="2291018"/>
        <a:ext cx="420509" cy="575334"/>
      </dsp:txXfrm>
    </dsp:sp>
    <dsp:sp modelId="{6220BA83-AA94-4642-B045-3A9BBDE7032C}">
      <dsp:nvSpPr>
        <dsp:cNvPr id="0" name=""/>
        <dsp:cNvSpPr/>
      </dsp:nvSpPr>
      <dsp:spPr>
        <a:xfrm>
          <a:off x="7905257" y="3681134"/>
          <a:ext cx="764563" cy="76456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077284" y="3681134"/>
        <a:ext cx="420509" cy="575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0.30124</cdr:x>
      <cdr:y>0.30709</cdr:y>
    </cdr:from>
    <cdr:to>
      <cdr:x>0.58043</cdr:x>
      <cdr:y>0.51177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921233" y="1162877"/>
          <a:ext cx="853797" cy="7750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 w="31750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+mj-lt"/>
            </a:rPr>
            <a:t>Достигнуты: </a:t>
          </a:r>
        </a:p>
        <a:p xmlns:a="http://schemas.openxmlformats.org/drawingml/2006/main">
          <a:pPr algn="ctr"/>
          <a:r>
            <a:rPr lang="ru-RU" sz="1000" dirty="0" smtClean="0">
              <a:latin typeface="+mj-lt"/>
            </a:rPr>
            <a:t>88,9%</a:t>
          </a:r>
          <a:endParaRPr lang="ru-RU" sz="1000" dirty="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0.25209</cdr:x>
      <cdr:y>0.89021</cdr:y>
    </cdr:from>
    <cdr:to>
      <cdr:x>0.6279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80074" y="3268759"/>
          <a:ext cx="1461052" cy="403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0.28532</cdr:x>
      <cdr:y>0.85773</cdr:y>
    </cdr:from>
    <cdr:to>
      <cdr:x>0.70459</cdr:x>
      <cdr:y>0.95128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09282" y="3149489"/>
          <a:ext cx="1630018" cy="343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Областной бюджет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0.34531</cdr:x>
      <cdr:y>0.4067</cdr:y>
    </cdr:from>
    <cdr:to>
      <cdr:x>0.59907</cdr:x>
      <cdr:y>0.60094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1131991" y="1785592"/>
          <a:ext cx="831884" cy="85277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 w="31750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+mj-lt"/>
            </a:rPr>
            <a:t>Степень </a:t>
          </a:r>
        </a:p>
        <a:p xmlns:a="http://schemas.openxmlformats.org/drawingml/2006/main">
          <a:pPr algn="ctr"/>
          <a:r>
            <a:rPr lang="ru-RU" sz="1000" dirty="0" smtClean="0">
              <a:latin typeface="+mj-lt"/>
            </a:rPr>
            <a:t>выполнения:</a:t>
          </a:r>
        </a:p>
        <a:p xmlns:a="http://schemas.openxmlformats.org/drawingml/2006/main">
          <a:pPr algn="ctr"/>
          <a:r>
            <a:rPr lang="ru-RU" sz="1000" dirty="0" smtClean="0">
              <a:latin typeface="+mj-lt"/>
            </a:rPr>
            <a:t>94,5%</a:t>
          </a:r>
          <a:endParaRPr lang="ru-RU" sz="1000" dirty="0">
            <a:latin typeface="+mj-lt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0.05172</cdr:x>
      <cdr:y>0.10714</cdr:y>
    </cdr:from>
    <cdr:to>
      <cdr:x>0.16119</cdr:x>
      <cdr:y>0.25832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0.78571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941063"/>
          <a:ext cx="9208523" cy="1347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Кадастровая стоимость земельных участков из состава земель населенных пунктов, </a:t>
          </a:r>
        </a:p>
        <a:p xmlns:a="http://schemas.openxmlformats.org/drawingml/2006/main">
          <a:pPr algn="l"/>
          <a:r>
            <a: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Государственная оценка которых проведена в 2020 году ( применяется с 01.01.2021) </a:t>
          </a:r>
        </a:p>
        <a:p xmlns:a="http://schemas.openxmlformats.org/drawingml/2006/main">
          <a:pPr algn="l"/>
          <a:r>
            <a: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 16,64 % выше кадастровой стоимости земельных участков указанной категории, </a:t>
          </a:r>
        </a:p>
        <a:p xmlns:a="http://schemas.openxmlformats.org/drawingml/2006/main">
          <a:pPr algn="l"/>
          <a:r>
            <a: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государственная оценка которых проведена в 2013 году</a:t>
          </a:r>
          <a:endParaRPr lang="ru-RU" sz="1800" b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0.60345</cdr:x>
      <cdr:y>0.17857</cdr:y>
    </cdr:from>
    <cdr:to>
      <cdr:x>0.94828</cdr:x>
      <cdr:y>0.34524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0" y="1080120"/>
          <a:ext cx="288032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578 137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количество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земельных участков, в отношении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которых определена кадастровая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стоимость в 2013 году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0.7069</cdr:x>
      <cdr:y>0.5119</cdr:y>
    </cdr:from>
    <cdr:to>
      <cdr:x>0.81637</cdr:x>
      <cdr:y>0.66308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4656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0.60345</cdr:x>
      <cdr:y>0.35714</cdr:y>
    </cdr:from>
    <cdr:to>
      <cdr:x>0.94828</cdr:x>
      <cdr:y>0.50832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40560" y="2160240"/>
          <a:ext cx="28803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599 022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количество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земельных участков, в отношении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которых определена кадастровая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стоимость в 2020 году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0.73434</cdr:x>
      <cdr:y>0.71051</cdr:y>
    </cdr:from>
    <cdr:to>
      <cdr:x>0.96548</cdr:x>
      <cdr:y>0.79791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0859" y="3635978"/>
          <a:ext cx="2146852" cy="447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96,3 млн. рублей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0.20873</cdr:x>
      <cdr:y>0.24201</cdr:y>
    </cdr:from>
    <cdr:to>
      <cdr:x>0.25447</cdr:x>
      <cdr:y>0.30364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95672" y="1326962"/>
          <a:ext cx="437322" cy="337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65</a:t>
          </a:r>
        </a:p>
      </cdr:txBody>
    </cdr:sp>
  </cdr:relSizeAnchor>
  <cdr:relSizeAnchor xmlns:cdr="http://schemas.openxmlformats.org/drawingml/2006/chartDrawing">
    <cdr:from>
      <cdr:x>0.37933</cdr:x>
      <cdr:y>0.0972</cdr:y>
    </cdr:from>
    <cdr:to>
      <cdr:x>0.48484</cdr:x>
      <cdr:y>0.15883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26808" y="532955"/>
          <a:ext cx="1008807" cy="337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84,8</a:t>
          </a:r>
        </a:p>
      </cdr:txBody>
    </cdr:sp>
  </cdr:relSizeAnchor>
  <cdr:relSizeAnchor xmlns:cdr="http://schemas.openxmlformats.org/drawingml/2006/chartDrawing">
    <cdr:from>
      <cdr:x>0.57903</cdr:x>
      <cdr:y>0.02307</cdr:y>
    </cdr:from>
    <cdr:to>
      <cdr:x>0.66509</cdr:x>
      <cdr:y>0.0847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36160" y="126494"/>
          <a:ext cx="822791" cy="337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96,3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1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5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8245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C99E44-B4CB-48BA-885C-110544A7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667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7" y="1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51" tIns="41876" rIns="83751" bIns="41876" anchor="ctr"/>
          <a:lstStyle/>
          <a:p>
            <a:pPr algn="ctr" defTabSz="409484"/>
            <a:fld id="{253F43F4-20C2-4A22-BFF1-B63B21113CD7}" type="slidenum">
              <a:rPr lang="en-GB" sz="1300">
                <a:solidFill>
                  <a:srgbClr val="000000"/>
                </a:solidFill>
              </a:rPr>
              <a:pPr algn="ctr" defTabSz="409484"/>
              <a:t>‹#›</a:t>
            </a:fld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5650"/>
            <a:ext cx="4957762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4126"/>
            <a:ext cx="5435600" cy="446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9" y="5"/>
            <a:ext cx="2949575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21" y="5"/>
            <a:ext cx="2947987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9" y="9429832"/>
            <a:ext cx="2949575" cy="4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45172" y="284122"/>
            <a:ext cx="795337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AEBAD1-6ED0-474A-9525-AEB248BAF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76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784" indent="-285686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2745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599843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6941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040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137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8235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5333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/>
            <a:fld id="{5138B902-6AE1-42E9-B1FE-842B2B200A29}" type="slidenum">
              <a:rPr lang="en-GB" smtClean="0">
                <a:solidFill>
                  <a:srgbClr val="000000"/>
                </a:solidFill>
              </a:rPr>
              <a:pPr eaLnBrk="1"/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7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0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1612900"/>
            <a:ext cx="9069387" cy="3825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958322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5"/>
            <a:ext cx="7056438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5"/>
            <a:ext cx="3689509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9275763" y="376238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0" tIns="45711" rIns="91420" bIns="45711"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50000"/>
              </a:spcBef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0969" y="1057606"/>
            <a:ext cx="874959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endParaRPr lang="ru-RU" sz="3400" b="1" dirty="0">
              <a:solidFill>
                <a:srgbClr val="002060"/>
              </a:solidFill>
              <a:latin typeface="+mj-lt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Государственная программа</a:t>
            </a:r>
            <a:b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</a:b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Кировской области</a:t>
            </a:r>
            <a:b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</a:b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 «Управление государственным имуществом</a:t>
            </a:r>
            <a:r>
              <a:rPr lang="ru-RU" altLang="ru-RU" sz="4400" b="1" dirty="0" smtClean="0">
                <a:solidFill>
                  <a:srgbClr val="000099"/>
                </a:solidFill>
                <a:cs typeface="Times New Roman" pitchFamily="18" charset="0"/>
              </a:rPr>
              <a:t>»</a:t>
            </a:r>
          </a:p>
          <a:p>
            <a:pPr algn="ctr">
              <a:lnSpc>
                <a:spcPct val="100000"/>
              </a:lnSpc>
              <a:defRPr/>
            </a:pPr>
            <a:r>
              <a:rPr lang="ru-RU" altLang="ru-RU" sz="4400" b="1" dirty="0" smtClean="0">
                <a:solidFill>
                  <a:srgbClr val="000099"/>
                </a:solidFill>
                <a:cs typeface="Times New Roman" pitchFamily="18" charset="0"/>
              </a:rPr>
              <a:t>итоги за 2020 год</a:t>
            </a:r>
            <a:r>
              <a:rPr lang="ru-RU" altLang="ru-RU" sz="4400" dirty="0">
                <a:solidFill>
                  <a:srgbClr val="000099"/>
                </a:solidFill>
                <a:cs typeface="Times New Roman" pitchFamily="18" charset="0"/>
              </a:rPr>
              <a:t/>
            </a:r>
            <a:br>
              <a:rPr lang="ru-RU" altLang="ru-RU" sz="4400" dirty="0">
                <a:solidFill>
                  <a:srgbClr val="000099"/>
                </a:solidFill>
                <a:cs typeface="Times New Roman" pitchFamily="18" charset="0"/>
              </a:rPr>
            </a:br>
            <a:r>
              <a:rPr lang="ru-RU" sz="3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3400" b="1" dirty="0">
                <a:solidFill>
                  <a:srgbClr val="002060"/>
                </a:solidFill>
                <a:latin typeface="+mj-lt"/>
              </a:rPr>
            </a:br>
            <a:endParaRPr lang="ru-RU" sz="3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9716" y="6020042"/>
            <a:ext cx="8600847" cy="842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Министерство имущественных отношений Кировской </a:t>
            </a:r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области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491397"/>
            <a:ext cx="9852025" cy="62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Динамика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доходов 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т использования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 имущества, </a:t>
            </a:r>
          </a:p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млн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E1BF5546-C138-4B72-8A94-9ED20A30A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017716"/>
              </p:ext>
            </p:extLst>
          </p:nvPr>
        </p:nvGraphicFramePr>
        <p:xfrm>
          <a:off x="309392" y="1426177"/>
          <a:ext cx="9561093" cy="5483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4876248" y="7046843"/>
            <a:ext cx="427382" cy="268357"/>
          </a:xfrm>
          <a:prstGeom prst="rect">
            <a:avLst/>
          </a:prstGeom>
          <a:solidFill>
            <a:schemeClr val="bg1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0243" y="7044915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10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7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532" y="327991"/>
            <a:ext cx="9333292" cy="904461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ИТОГИ ХОДА РЕАЛИЗАЦИИ ГОСУДАРСТВЕННОЙ ПРОГРАММЫ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«Управление государственным имуществом»  за 2020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519277" y="1507642"/>
            <a:ext cx="2955040" cy="27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ДОСТИЖЕНИЕ ПОКАЗАТЕЛЕЙ</a:t>
            </a:r>
          </a:p>
        </p:txBody>
      </p:sp>
      <p:sp>
        <p:nvSpPr>
          <p:cNvPr id="4" name="TextBox 23"/>
          <p:cNvSpPr txBox="1">
            <a:spLocks noChangeArrowheads="1"/>
          </p:cNvSpPr>
          <p:nvPr/>
        </p:nvSpPr>
        <p:spPr bwMode="auto">
          <a:xfrm>
            <a:off x="3873302" y="1553915"/>
            <a:ext cx="2132892" cy="46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СРЕДСТВ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рублей))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6413179" y="1582027"/>
            <a:ext cx="3042500" cy="27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</a:t>
            </a:r>
          </a:p>
        </p:txBody>
      </p:sp>
      <p:graphicFrame>
        <p:nvGraphicFramePr>
          <p:cNvPr id="1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205002"/>
              </p:ext>
            </p:extLst>
          </p:nvPr>
        </p:nvGraphicFramePr>
        <p:xfrm>
          <a:off x="251584" y="2146854"/>
          <a:ext cx="3058148" cy="3786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822994"/>
              </p:ext>
            </p:extLst>
          </p:nvPr>
        </p:nvGraphicFramePr>
        <p:xfrm>
          <a:off x="3114848" y="2206488"/>
          <a:ext cx="3887787" cy="442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342926"/>
              </p:ext>
            </p:extLst>
          </p:nvPr>
        </p:nvGraphicFramePr>
        <p:xfrm>
          <a:off x="6802438" y="2021095"/>
          <a:ext cx="3278187" cy="439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1013791" y="6569765"/>
            <a:ext cx="3210339" cy="487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* 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Показатели</a:t>
            </a:r>
            <a:r>
              <a:rPr kumimoji="0" lang="ru-RU" sz="1400" b="1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не достигнуты </a:t>
            </a:r>
          </a:p>
          <a:p>
            <a:pPr marR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</a:pPr>
            <a:r>
              <a:rPr kumimoji="0" lang="ru-RU" sz="1400" b="1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  из-за отсутствия финансирования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939748" y="6728791"/>
            <a:ext cx="427382" cy="536713"/>
          </a:xfrm>
          <a:prstGeom prst="rect">
            <a:avLst/>
          </a:prstGeom>
          <a:solidFill>
            <a:schemeClr val="bg1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51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7721" y="433891"/>
            <a:ext cx="9069387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СВЕДЕНИЯ О ДОСТИЖЕНИИ ЗНАЧЕНИЙ ЦЕЛЕВЫХ ПОКАЗАТЕЛЕЙ ЭФФЕКТИВНОСТИ РЕАЛИЗАЦИИ ГОСПРОГРАММЫ В 2020 ГОДУ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825987" y="1408666"/>
            <a:ext cx="3744913" cy="1169551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ts val="14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оля объектов государственного имущества, учтенных в реестре государственного имущества, в общем количестве выявленных и подлежащих учету объектов государственного имущества - 100% (план -100%)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825987" y="2728494"/>
            <a:ext cx="3744913" cy="19307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ts val="14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учтенных неиспользуемых и высвобождаемых объектов государственного имущества, информация о которых актуализирована балансодержателями, для которых определена целевая функция, от общего количества учтенных и неиспользуемых объектов государственного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имущества – 100% (план - 100%)</a:t>
            </a:r>
          </a:p>
          <a:p>
            <a:pPr fontAlgn="auto">
              <a:lnSpc>
                <a:spcPts val="1400"/>
              </a:lnSpc>
              <a:spcAft>
                <a:spcPts val="0"/>
              </a:spcAft>
              <a:buFontTx/>
              <a:buNone/>
              <a:defRPr/>
            </a:pPr>
            <a:endParaRPr lang="ru-RU" alt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825989" y="4770826"/>
            <a:ext cx="3744911" cy="8104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ts val="14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выполнения плана проверок сохранности и использования государственного имущества Кировской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100%  (план - 100%)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825986" y="5867236"/>
            <a:ext cx="382491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обеспечения поступлений в областной бюджет доходов от управления и распоряжения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имуществом  - 102,35%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(план - 100%)</a:t>
            </a:r>
          </a:p>
        </p:txBody>
      </p:sp>
      <p:graphicFrame>
        <p:nvGraphicFramePr>
          <p:cNvPr id="10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583021"/>
              </p:ext>
            </p:extLst>
          </p:nvPr>
        </p:nvGraphicFramePr>
        <p:xfrm>
          <a:off x="956567" y="3432856"/>
          <a:ext cx="4427538" cy="340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57721" y="2064649"/>
            <a:ext cx="4825231" cy="13490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lnSpc>
                <a:spcPts val="1400"/>
              </a:lnSpc>
              <a:spcAft>
                <a:spcPts val="0"/>
              </a:spcAft>
              <a:buNone/>
              <a:defRPr/>
            </a:pPr>
            <a:r>
              <a:rPr lang="ru-RU" sz="1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доля объектов недвижимости, на которые зарегистрировано право собственности Кировской области (хозяйственного ведения, оперативного управления), в общем количестве объектов недвижимости, учитываемых в реестре государственного имущества Кировской области и подлежащих государственной </a:t>
            </a:r>
            <a:r>
              <a:rPr lang="ru-RU" sz="1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lang="ru-RU" altLang="ru-RU" sz="1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, %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253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59" y="2315669"/>
            <a:ext cx="852752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824948" y="1055727"/>
            <a:ext cx="8621204" cy="812830"/>
          </a:xfrm>
          <a:custGeom>
            <a:avLst/>
            <a:gdLst>
              <a:gd name="connsiteX0" fmla="*/ 59533 w 7643866"/>
              <a:gd name="connsiteY0" fmla="*/ 0 h 357190"/>
              <a:gd name="connsiteX1" fmla="*/ 7584333 w 7643866"/>
              <a:gd name="connsiteY1" fmla="*/ 0 h 357190"/>
              <a:gd name="connsiteX2" fmla="*/ 7643866 w 7643866"/>
              <a:gd name="connsiteY2" fmla="*/ 59533 h 357190"/>
              <a:gd name="connsiteX3" fmla="*/ 7643866 w 7643866"/>
              <a:gd name="connsiteY3" fmla="*/ 357190 h 357190"/>
              <a:gd name="connsiteX4" fmla="*/ 0 w 7643866"/>
              <a:gd name="connsiteY4" fmla="*/ 357190 h 357190"/>
              <a:gd name="connsiteX5" fmla="*/ 0 w 7643866"/>
              <a:gd name="connsiteY5" fmla="*/ 59533 h 357190"/>
              <a:gd name="connsiteX6" fmla="*/ 17437 w 7643866"/>
              <a:gd name="connsiteY6" fmla="*/ 17437 h 357190"/>
              <a:gd name="connsiteX7" fmla="*/ 59533 w 7643866"/>
              <a:gd name="connsiteY7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3866" h="357190">
                <a:moveTo>
                  <a:pt x="59533" y="0"/>
                </a:moveTo>
                <a:lnTo>
                  <a:pt x="7584333" y="0"/>
                </a:lnTo>
                <a:lnTo>
                  <a:pt x="7643866" y="59533"/>
                </a:lnTo>
                <a:lnTo>
                  <a:pt x="7643866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1600"/>
              </a:lnSpc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Цель: совершенствование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механизмов управления и распоряжения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государственным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имуществом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9243" y="1948070"/>
            <a:ext cx="4293705" cy="3332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Государственной программы: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13882089"/>
              </p:ext>
            </p:extLst>
          </p:nvPr>
        </p:nvGraphicFramePr>
        <p:xfrm>
          <a:off x="417444" y="2315669"/>
          <a:ext cx="9243392" cy="455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16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7721" y="433891"/>
            <a:ext cx="9069387" cy="40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ЦЕЛИ И ЗАДАЧИ ГОСУДАРСТВЕННОЙ ПРОГРАММЫ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592" y="346896"/>
            <a:ext cx="9014791" cy="617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1" y="892519"/>
            <a:ext cx="5296244" cy="3689419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63191469"/>
              </p:ext>
            </p:extLst>
          </p:nvPr>
        </p:nvGraphicFramePr>
        <p:xfrm>
          <a:off x="228600" y="4671391"/>
          <a:ext cx="9470679" cy="204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ая выноска 8"/>
          <p:cNvSpPr/>
          <p:nvPr/>
        </p:nvSpPr>
        <p:spPr>
          <a:xfrm>
            <a:off x="447260" y="1282148"/>
            <a:ext cx="3756991" cy="2464904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Завершены землеустроительные работы по определению границ между Кировской областью и 5 смежными субъектами Российской Федерации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5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894648" y="1160446"/>
            <a:ext cx="4855639" cy="2387823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Прогнозный план  (программа) приватизации государственного имущества Кировской области на 2020 год и на плановый период 2021-2022 годов, утвержден постановлением Правительства Кировской области от 30.10.2019 № 566-П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2592" y="3852302"/>
            <a:ext cx="4448084" cy="14136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приватизации государственного имущества Кировской области в 2020 году составил                                   27 958,16 тыс.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6050" y="5497356"/>
            <a:ext cx="4484626" cy="15475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01.06.2020 КОГП «Вятавтодор»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преобразовано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«Вятавтодор. Уставный капитал акционерного общества составил 624 781 250 рублей.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Кировской области находится 100%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акций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40109"/>
              </p:ext>
            </p:extLst>
          </p:nvPr>
        </p:nvGraphicFramePr>
        <p:xfrm>
          <a:off x="5546036" y="4206080"/>
          <a:ext cx="3791405" cy="20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555"/>
                <a:gridCol w="1922850"/>
              </a:tblGrid>
              <a:tr h="5202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Торги </a:t>
                      </a:r>
                      <a:endParaRPr lang="ru-RU" sz="18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Состоявшиеся, ед. </a:t>
                      </a:r>
                      <a:endParaRPr lang="ru-RU" sz="18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  <a:tr h="67202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Аукцион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  <a:tr h="72514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Публичное предложение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459147" y="3680931"/>
            <a:ext cx="3731253" cy="342742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Основные способы приватизации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89" y="801808"/>
            <a:ext cx="4029834" cy="292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72592" y="3468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705560" indent="-503972" algn="l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0243" y="7044915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23291279"/>
              </p:ext>
            </p:extLst>
          </p:nvPr>
        </p:nvGraphicFramePr>
        <p:xfrm>
          <a:off x="239586" y="815009"/>
          <a:ext cx="9208523" cy="628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72592" y="3468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705560" indent="-503972" algn="l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60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219" y="359696"/>
            <a:ext cx="9014791" cy="617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65922" y="867565"/>
            <a:ext cx="8865704" cy="574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cs typeface="Times New Roman" pitchFamily="18" charset="0"/>
              </a:rPr>
              <a:t>Формирование перечня объектов недвижимого имущества </a:t>
            </a:r>
            <a:endParaRPr lang="ru-RU" b="1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99"/>
                </a:solidFill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0099"/>
                </a:solidFill>
                <a:cs typeface="Times New Roman" pitchFamily="18" charset="0"/>
              </a:rPr>
              <a:t>целях налогообложения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695985877"/>
              </p:ext>
            </p:extLst>
          </p:nvPr>
        </p:nvGraphicFramePr>
        <p:xfrm>
          <a:off x="275859" y="1441825"/>
          <a:ext cx="9255767" cy="5346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85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7991" y="481458"/>
            <a:ext cx="9752634" cy="62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Доходы от использования имущества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2020,</a:t>
            </a:r>
            <a:endParaRPr lang="ru-RU" sz="2000" b="1" dirty="0">
              <a:solidFill>
                <a:srgbClr val="002060"/>
              </a:solidFill>
              <a:latin typeface="Times New Roman"/>
              <a:cs typeface="Arial" panose="020B0604020202020204" pitchFamily="34" charset="0"/>
            </a:endParaRPr>
          </a:p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млн.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E1BF5546-C138-4B72-8A94-9ED20A30A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923251"/>
              </p:ext>
            </p:extLst>
          </p:nvPr>
        </p:nvGraphicFramePr>
        <p:xfrm>
          <a:off x="385011" y="1572126"/>
          <a:ext cx="9288377" cy="511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80243" y="7044915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9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5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27605</TotalTime>
  <Words>591</Words>
  <Application>Microsoft Office PowerPoint</Application>
  <PresentationFormat>Произвольный</PresentationFormat>
  <Paragraphs>113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ИТОГИ ХОДА РЕАЛИЗАЦИИ ГОСУДАРСТВЕННОЙ ПРОГРАММЫ «Управление государственным имуществом»  за 2020 год</vt:lpstr>
      <vt:lpstr>СВЕДЕНИЯ О ДОСТИЖЕНИИ ЗНАЧЕНИЙ ЦЕЛЕВЫХ ПОКАЗАТЕЛЕЙ ЭФФЕКТИВНОСТИ РЕАЛИЗАЦИИ ГОСПРОГРАММЫ В 2020 ГОДУ</vt:lpstr>
      <vt:lpstr>ЦЕЛИ И ЗАДАЧИ ГОСУДАРСТВЕННОЙ ПРОГРАММЫ</vt:lpstr>
      <vt:lpstr>РЕЗУЛЬТАТЫ РЕАЛИЗАЦИИ ГОСУДАРСТВЕННОЙ ПРОГРАММЫ 2020</vt:lpstr>
      <vt:lpstr>Презентация PowerPoint</vt:lpstr>
      <vt:lpstr>Презентация PowerPoint</vt:lpstr>
      <vt:lpstr>РЕЗУЛЬТАТЫ РЕАЛИЗАЦИИ ГОСУДАРСТВЕННОЙ ПРОГРАММЫ 2020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  Кировской области: приглашение к сотрудничеству  Шаров Сергей Иванович  начальник управления  развития народных промыслов и ремесел  23 марта 2006 г. г. Киров</dc:title>
  <dc:creator>Диана Акчурина</dc:creator>
  <cp:lastModifiedBy>Ирина Игоревна Матанцева</cp:lastModifiedBy>
  <cp:revision>1316</cp:revision>
  <cp:lastPrinted>2021-03-27T09:57:57Z</cp:lastPrinted>
  <dcterms:modified xsi:type="dcterms:W3CDTF">2021-03-28T07:02:23Z</dcterms:modified>
</cp:coreProperties>
</file>