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3" r:id="rId1"/>
  </p:sldMasterIdLst>
  <p:notesMasterIdLst>
    <p:notesMasterId r:id="rId15"/>
  </p:notesMasterIdLst>
  <p:handoutMasterIdLst>
    <p:handoutMasterId r:id="rId16"/>
  </p:handoutMasterIdLst>
  <p:sldIdLst>
    <p:sldId id="621" r:id="rId2"/>
    <p:sldId id="738" r:id="rId3"/>
    <p:sldId id="760" r:id="rId4"/>
    <p:sldId id="748" r:id="rId5"/>
    <p:sldId id="752" r:id="rId6"/>
    <p:sldId id="750" r:id="rId7"/>
    <p:sldId id="753" r:id="rId8"/>
    <p:sldId id="763" r:id="rId9"/>
    <p:sldId id="762" r:id="rId10"/>
    <p:sldId id="742" r:id="rId11"/>
    <p:sldId id="756" r:id="rId12"/>
    <p:sldId id="730" r:id="rId13"/>
    <p:sldId id="731" r:id="rId14"/>
  </p:sldIdLst>
  <p:sldSz cx="10080625" cy="7559675"/>
  <p:notesSz cx="6797675" cy="9926638"/>
  <p:defaultTextStyle>
    <a:defPPr>
      <a:defRPr lang="en-GB"/>
    </a:defPPr>
    <a:lvl1pPr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286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445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60425" indent="-212725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63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5905B7-2AFA-4E07-885F-74F10B86A06F}">
          <p14:sldIdLst>
            <p14:sldId id="621"/>
          </p14:sldIdLst>
        </p14:section>
        <p14:section name="Раздел без заголовка" id="{8D79E99A-6B79-4F39-B233-C487AE108251}">
          <p14:sldIdLst>
            <p14:sldId id="738"/>
            <p14:sldId id="760"/>
            <p14:sldId id="748"/>
            <p14:sldId id="752"/>
            <p14:sldId id="750"/>
            <p14:sldId id="753"/>
            <p14:sldId id="763"/>
            <p14:sldId id="762"/>
            <p14:sldId id="742"/>
            <p14:sldId id="756"/>
            <p14:sldId id="730"/>
            <p14:sldId id="73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659" userDrawn="1">
          <p15:clr>
            <a:srgbClr val="A4A3A4"/>
          </p15:clr>
        </p15:guide>
        <p15:guide id="2" pos="1943" userDrawn="1">
          <p15:clr>
            <a:srgbClr val="A4A3A4"/>
          </p15:clr>
        </p15:guide>
        <p15:guide id="3" orient="horz" pos="267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FF"/>
    <a:srgbClr val="000099"/>
    <a:srgbClr val="99CCFF"/>
    <a:srgbClr val="0066FF"/>
    <a:srgbClr val="66FFCC"/>
    <a:srgbClr val="9999FF"/>
    <a:srgbClr val="339933"/>
    <a:srgbClr val="3366CC"/>
    <a:srgbClr val="FFFFCC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75" autoAdjust="0"/>
    <p:restoredTop sz="90514" autoAdjust="0"/>
  </p:normalViewPr>
  <p:slideViewPr>
    <p:cSldViewPr snapToGrid="0">
      <p:cViewPr varScale="1">
        <p:scale>
          <a:sx n="96" d="100"/>
          <a:sy n="96" d="100"/>
        </p:scale>
        <p:origin x="-1704" y="-96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notesViewPr>
    <p:cSldViewPr snapToGrid="0">
      <p:cViewPr varScale="1">
        <p:scale>
          <a:sx n="51" d="100"/>
          <a:sy n="51" d="100"/>
        </p:scale>
        <p:origin x="-1854" y="-114"/>
      </p:cViewPr>
      <p:guideLst>
        <p:guide orient="horz" pos="2659"/>
        <p:guide orient="horz" pos="2674"/>
        <p:guide pos="1943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4.xlsx"/><Relationship Id="rId4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5.xlsx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415939320137531E-2"/>
          <c:y val="3.9369148544411786E-2"/>
          <c:w val="0.84567914960296231"/>
          <c:h val="0.7309133774728127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28000">
                  <a:schemeClr val="accent6">
                    <a:tint val="18000"/>
                    <a:satMod val="120000"/>
                    <a:lumMod val="88000"/>
                  </a:schemeClr>
                </a:gs>
                <a:gs pos="100000">
                  <a:schemeClr val="accent6">
                    <a:tint val="40000"/>
                    <a:satMod val="100000"/>
                    <a:lumMod val="78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63500" dist="50800" dir="5400000" sx="98000" sy="98000" rotWithShape="0">
                <a:srgbClr val="000000">
                  <a:alpha val="20000"/>
                </a:srgbClr>
              </a:outerShdw>
            </a:effectLst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C247-4BC3-ABF9-F210F39C4C30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lumMod val="95000"/>
                    </a:schemeClr>
                  </a:gs>
                  <a:gs pos="100000">
                    <a:schemeClr val="accent3">
                      <a:shade val="82000"/>
                      <a:satMod val="125000"/>
                      <a:lumMod val="74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/>
                </a:solidFill>
                <a:prstDash val="solid"/>
              </a:ln>
              <a:effectLst>
                <a:outerShdw blurRad="40005" dist="22984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prstMaterial="matte">
                <a:bevelT w="1905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47-4BC3-ABF9-F210F39C4C30}"/>
              </c:ext>
            </c:extLst>
          </c:dPt>
          <c:cat>
            <c:strRef>
              <c:f>Лист1!$A$2:$A$4</c:f>
              <c:strCache>
                <c:ptCount val="3"/>
                <c:pt idx="0">
                  <c:v>достигнуты 19</c:v>
                </c:pt>
                <c:pt idx="1">
                  <c:v>не достигнуты 1 *</c:v>
                </c:pt>
                <c:pt idx="2">
                  <c:v>всего 20 показателей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247-4BC3-ABF9-F210F39C4C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3705">
          <a:noFill/>
        </a:ln>
      </c:spPr>
    </c:plotArea>
    <c:legend>
      <c:legendPos val="b"/>
      <c:layout>
        <c:manualLayout>
          <c:xMode val="edge"/>
          <c:yMode val="edge"/>
          <c:x val="8.30568043142451E-3"/>
          <c:y val="0.74518467097768903"/>
          <c:w val="0.75095842320253958"/>
          <c:h val="0.24022881757144002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3.8040435594302195E-2"/>
          <c:y val="0"/>
          <c:w val="0.90316980030541272"/>
          <c:h val="0.77414487051313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66FF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33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A0-49F9-BCF4-E5AE6F387FCB}"/>
              </c:ext>
            </c:extLst>
          </c:dPt>
          <c:dLbls>
            <c:dLbl>
              <c:idx val="0"/>
              <c:layout>
                <c:manualLayout>
                  <c:x val="2.76654990404116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A0-49F9-BCF4-E5AE6F387FCB}"/>
                </c:ext>
              </c:extLst>
            </c:dLbl>
            <c:dLbl>
              <c:idx val="1"/>
              <c:layout>
                <c:manualLayout>
                  <c:x val="3.11239927589751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A0-49F9-BCF4-E5AE6F387FC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148.9</c:v>
                </c:pt>
                <c:pt idx="1">
                  <c:v>148.69999999999999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A0-49F9-BCF4-E5AE6F387F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64480"/>
        <c:axId val="20966016"/>
        <c:axId val="0"/>
      </c:bar3DChart>
      <c:catAx>
        <c:axId val="209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66016"/>
        <c:crosses val="autoZero"/>
        <c:auto val="1"/>
        <c:lblAlgn val="ctr"/>
        <c:lblOffset val="100"/>
        <c:noMultiLvlLbl val="0"/>
      </c:catAx>
      <c:valAx>
        <c:axId val="20966016"/>
        <c:scaling>
          <c:orientation val="minMax"/>
          <c:max val="86.6"/>
          <c:min val="80.000000000000099"/>
        </c:scaling>
        <c:delete val="1"/>
        <c:axPos val="l"/>
        <c:numFmt formatCode="#,##0.0" sourceLinked="1"/>
        <c:majorTickMark val="out"/>
        <c:minorTickMark val="none"/>
        <c:tickLblPos val="nextTo"/>
        <c:crossAx val="20964480"/>
        <c:crosses val="autoZero"/>
        <c:crossBetween val="between"/>
        <c:majorUnit val="1.5"/>
        <c:minorUnit val="2.0000000000000004E-2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593854029132947E-2"/>
          <c:y val="0.11222419562058757"/>
          <c:w val="0.75882675393441557"/>
          <c:h val="0.665505756883660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7030A0"/>
            </a:solidFill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2037-48E0-93CF-525A3CDC6F03}"/>
              </c:ext>
            </c:extLst>
          </c:dPt>
          <c:dPt>
            <c:idx val="1"/>
            <c:bubble3D val="0"/>
            <c:spPr>
              <a:solidFill>
                <a:srgbClr val="99CC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037-48E0-93CF-525A3CDC6F03}"/>
              </c:ext>
            </c:extLst>
          </c:dPt>
          <c:cat>
            <c:strRef>
              <c:f>Лист1!$A$2:$A$4</c:f>
              <c:strCache>
                <c:ptCount val="3"/>
                <c:pt idx="0">
                  <c:v>выполнены полностью 51</c:v>
                </c:pt>
                <c:pt idx="1">
                  <c:v>не выполнено 1 *</c:v>
                </c:pt>
                <c:pt idx="2">
                  <c:v>всего 52 мероприятия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037-48E0-93CF-525A3CDC6F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72">
          <a:noFill/>
        </a:ln>
      </c:spPr>
    </c:plotArea>
    <c:legend>
      <c:legendPos val="b"/>
      <c:layout>
        <c:manualLayout>
          <c:xMode val="edge"/>
          <c:yMode val="edge"/>
          <c:x val="0.14191335034620084"/>
          <c:y val="0.72883341722332651"/>
          <c:w val="0.66620807181710984"/>
          <c:h val="0.2093335640815955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400">
          <a:latin typeface="+mj-lt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74578000945875E-3"/>
          <c:y val="9.1690818488626355E-2"/>
          <c:w val="0.54306604250174273"/>
          <c:h val="0.82560015332694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5C-47B9-8A50-B318C275857C}"/>
              </c:ext>
            </c:extLst>
          </c:dPt>
          <c:dPt>
            <c:idx val="1"/>
            <c:bubble3D val="0"/>
            <c:spPr>
              <a:solidFill>
                <a:srgbClr val="66FF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5C-47B9-8A50-B318C275857C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65C-47B9-8A50-B318C275857C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65C-47B9-8A50-B318C275857C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31E-4058-9731-CF2731F1276F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Объекты капитального строительства (ОКС)                                                                                                             аренда - 13,1                                                                     продажа - 5,9</c:v>
                </c:pt>
                <c:pt idx="1">
                  <c:v>Земля                                                                                                                    аренда - 10,3                                                                                            продажа - 1,5</c:v>
                </c:pt>
                <c:pt idx="2">
                  <c:v>Предприятия (КОГУП "Дирекция по восстановлению и эксплуатации имущества - 0,5 ; КОГУП Агентство энергосбережения" - 0,8)</c:v>
                </c:pt>
                <c:pt idx="3">
                  <c:v>Акции (доли) (ООО "Газпром межрегионгаз Киров" - 131,3; АО "Кирово-Чепецкий кирпичный завод" - 24,7 ; ООО "Вятское поле" - 0,9; АО "ДЭП №14" - 0,9)</c:v>
                </c:pt>
                <c:pt idx="4">
                  <c:v>Пени,штрафы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11.8</c:v>
                </c:pt>
                <c:pt idx="2">
                  <c:v>1.3</c:v>
                </c:pt>
                <c:pt idx="3">
                  <c:v>157.9</c:v>
                </c:pt>
                <c:pt idx="4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A-4463-88B8-11AC5E195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 rot="0" vert="horz"/>
          <a:lstStyle/>
          <a:p>
            <a:pPr>
              <a:defRPr sz="1100" baseline="0"/>
            </a:pPr>
            <a:endParaRPr lang="ru-RU"/>
          </a:p>
        </c:txPr>
      </c:legendEntry>
      <c:layout>
        <c:manualLayout>
          <c:xMode val="edge"/>
          <c:yMode val="edge"/>
          <c:x val="0.62182296119756797"/>
          <c:y val="2.2454475760481821E-3"/>
          <c:w val="0.37311521522991842"/>
          <c:h val="0.94192335491791912"/>
        </c:manualLayout>
      </c:layout>
      <c:overlay val="0"/>
      <c:txPr>
        <a:bodyPr rot="0" vert="horz"/>
        <a:lstStyle/>
        <a:p>
          <a:pPr>
            <a:defRPr sz="1100" baseline="0"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2"/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0"/>
      <c:rotY val="18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330280125922843E-2"/>
          <c:y val="2.8217388314910271E-2"/>
          <c:w val="0.7068919840022474"/>
          <c:h val="0.881600700920815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Пени, штрафы</c:v>
                </c:pt>
              </c:strCache>
            </c:strRef>
          </c:tx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65C-47B9-8A50-B318C275857C}"/>
              </c:ext>
            </c:extLst>
          </c:dPt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1.1000000000000001</c:v>
                </c:pt>
                <c:pt idx="1">
                  <c:v>0.4</c:v>
                </c:pt>
                <c:pt idx="2">
                  <c:v>0.6</c:v>
                </c:pt>
                <c:pt idx="3">
                  <c:v>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0A-4463-88B8-11AC5E1953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Акции (доли)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30.3</c:v>
                </c:pt>
                <c:pt idx="1">
                  <c:v>18.399999999999999</c:v>
                </c:pt>
                <c:pt idx="2">
                  <c:v>38.9</c:v>
                </c:pt>
                <c:pt idx="3">
                  <c:v>157.9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1D2-4705-AAD8-FC2E465554C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Предприятия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26.1</c:v>
                </c:pt>
                <c:pt idx="1">
                  <c:v>27.8</c:v>
                </c:pt>
                <c:pt idx="2">
                  <c:v>18.5</c:v>
                </c:pt>
                <c:pt idx="3">
                  <c:v>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1D2-4705-AAD8-FC2E465554C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Земля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10.7</c:v>
                </c:pt>
                <c:pt idx="1">
                  <c:v>10.8</c:v>
                </c:pt>
                <c:pt idx="2">
                  <c:v>13.5</c:v>
                </c:pt>
                <c:pt idx="3">
                  <c:v>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D2-4705-AAD8-FC2E465554CE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ОКС</c:v>
                </c:pt>
              </c:strCache>
            </c:strRef>
          </c:tx>
          <c:invertIfNegative val="0"/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17.7</c:v>
                </c:pt>
                <c:pt idx="1">
                  <c:v>38.9</c:v>
                </c:pt>
                <c:pt idx="2">
                  <c:v>28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AE-454F-A8FC-4F289A65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6747392"/>
        <c:axId val="126748928"/>
        <c:axId val="0"/>
      </c:bar3DChart>
      <c:catAx>
        <c:axId val="126747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6748928"/>
        <c:crosses val="autoZero"/>
        <c:auto val="1"/>
        <c:lblAlgn val="ctr"/>
        <c:lblOffset val="100"/>
        <c:noMultiLvlLbl val="0"/>
      </c:catAx>
      <c:valAx>
        <c:axId val="12674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26747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89847462048537"/>
          <c:y val="1.2981901860151739E-2"/>
          <c:w val="0.22101521238209898"/>
          <c:h val="0.40674362715944146"/>
        </c:manualLayout>
      </c:layout>
      <c:overlay val="0"/>
      <c:txPr>
        <a:bodyPr rot="0" vert="horz"/>
        <a:lstStyle/>
        <a:p>
          <a:pPr>
            <a:defRPr/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hyperlink" Target="https://kirovreg.ru/" TargetMode="External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hyperlink" Target="https://kirovreg.ru/" TargetMode="External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8FCFD-9563-41E3-A2BD-4B77E34484C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116159-3C80-43EF-92B7-2D2828729202}">
      <dgm:prSet phldrT="[Текст]" custT="1"/>
      <dgm:spPr/>
      <dgm:t>
        <a:bodyPr/>
        <a:lstStyle/>
        <a:p>
          <a:pPr algn="ctr"/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Оптимизация структуры и состава государственного имущества</a:t>
          </a:r>
          <a:endParaRPr lang="ru-RU" sz="1800" dirty="0"/>
        </a:p>
      </dgm:t>
    </dgm:pt>
    <dgm:pt modelId="{AE9E0EC0-D431-42CC-A440-EDAD7E3D6C4F}" type="parTrans" cxnId="{7FB28F5A-C55B-4F10-9D89-C48754712772}">
      <dgm:prSet/>
      <dgm:spPr/>
      <dgm:t>
        <a:bodyPr/>
        <a:lstStyle/>
        <a:p>
          <a:endParaRPr lang="ru-RU"/>
        </a:p>
      </dgm:t>
    </dgm:pt>
    <dgm:pt modelId="{B18FC925-1AF2-4EBB-A0C2-9263B2B1730C}" type="sibTrans" cxnId="{7FB28F5A-C55B-4F10-9D89-C48754712772}">
      <dgm:prSet/>
      <dgm:spPr/>
      <dgm:t>
        <a:bodyPr/>
        <a:lstStyle/>
        <a:p>
          <a:endParaRPr lang="ru-RU"/>
        </a:p>
      </dgm:t>
    </dgm:pt>
    <dgm:pt modelId="{60933754-AD57-42A0-B6FF-F6E28BA2B7E1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Создание условий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для управления и распоряжения государственны</a:t>
          </a:r>
          <a:r>
            <a: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имуществом</a:t>
          </a:r>
          <a:endParaRPr lang="ru-RU" sz="1800" b="1" dirty="0"/>
        </a:p>
      </dgm:t>
    </dgm:pt>
    <dgm:pt modelId="{F2D1068A-4831-4868-B51B-25C4448D5276}" type="parTrans" cxnId="{F13AFF1F-E1E9-4CCA-AB7F-3782D5851FA8}">
      <dgm:prSet/>
      <dgm:spPr/>
      <dgm:t>
        <a:bodyPr/>
        <a:lstStyle/>
        <a:p>
          <a:endParaRPr lang="ru-RU"/>
        </a:p>
      </dgm:t>
    </dgm:pt>
    <dgm:pt modelId="{AD43D47B-2DC6-4A38-9CFE-74353936E71D}" type="sibTrans" cxnId="{F13AFF1F-E1E9-4CCA-AB7F-3782D5851FA8}">
      <dgm:prSet/>
      <dgm:spPr/>
      <dgm:t>
        <a:bodyPr/>
        <a:lstStyle/>
        <a:p>
          <a:endParaRPr lang="ru-RU"/>
        </a:p>
      </dgm:t>
    </dgm:pt>
    <dgm:pt modelId="{6A41A9E9-2B16-4177-ACFA-64DB45B03CDA}">
      <dgm:prSet phldrT="[Текст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Повышение эффективности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управления и распоряжения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государственным имуществом</a:t>
          </a:r>
          <a:endParaRPr lang="ru-RU" sz="1800" b="1" dirty="0"/>
        </a:p>
      </dgm:t>
    </dgm:pt>
    <dgm:pt modelId="{E4E1FA78-9965-48DC-B83B-65F3A4DDE1B1}" type="parTrans" cxnId="{EDB8175E-61A3-4D0D-BD2A-7AA7EB80114B}">
      <dgm:prSet/>
      <dgm:spPr/>
      <dgm:t>
        <a:bodyPr/>
        <a:lstStyle/>
        <a:p>
          <a:endParaRPr lang="ru-RU"/>
        </a:p>
      </dgm:t>
    </dgm:pt>
    <dgm:pt modelId="{9F48AD36-4188-493C-83A6-7EB8170EF68C}" type="sibTrans" cxnId="{EDB8175E-61A3-4D0D-BD2A-7AA7EB80114B}">
      <dgm:prSet/>
      <dgm:spPr/>
      <dgm:t>
        <a:bodyPr/>
        <a:lstStyle/>
        <a:p>
          <a:endParaRPr lang="ru-RU"/>
        </a:p>
      </dgm:t>
    </dgm:pt>
    <dgm:pt modelId="{C104970C-1F83-48AC-B645-0F25E6255C50}" type="pres">
      <dgm:prSet presAssocID="{81A8FCFD-9563-41E3-A2BD-4B77E34484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3E543E-73EB-4100-B40D-F170C626BB12}" type="pres">
      <dgm:prSet presAssocID="{3C116159-3C80-43EF-92B7-2D2828729202}" presName="composite" presStyleCnt="0"/>
      <dgm:spPr/>
    </dgm:pt>
    <dgm:pt modelId="{A0A8E35B-173C-4FB2-AA2A-852D599107FE}" type="pres">
      <dgm:prSet presAssocID="{3C116159-3C80-43EF-92B7-2D2828729202}" presName="rect1" presStyleLbl="trAlignAcc1" presStyleIdx="0" presStyleCnt="3" custScaleX="76259" custScaleY="141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3168F-40A5-46AE-8569-088D12A4A363}" type="pres">
      <dgm:prSet presAssocID="{3C116159-3C80-43EF-92B7-2D2828729202}" presName="rect2" presStyleLbl="fgImgPlace1" presStyleIdx="0" presStyleCnt="3" custScaleX="20198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24B37A2-2BB3-4BB9-9EA0-793B896464EC}" type="pres">
      <dgm:prSet presAssocID="{B18FC925-1AF2-4EBB-A0C2-9263B2B1730C}" presName="sibTrans" presStyleCnt="0"/>
      <dgm:spPr/>
    </dgm:pt>
    <dgm:pt modelId="{F0DCFFD0-5E6E-492F-B8E9-2F380597F817}" type="pres">
      <dgm:prSet presAssocID="{60933754-AD57-42A0-B6FF-F6E28BA2B7E1}" presName="composite" presStyleCnt="0"/>
      <dgm:spPr/>
    </dgm:pt>
    <dgm:pt modelId="{A19C0F74-0796-4DAC-BDE0-9DA0FD610C7F}" type="pres">
      <dgm:prSet presAssocID="{60933754-AD57-42A0-B6FF-F6E28BA2B7E1}" presName="rect1" presStyleLbl="trAlignAcc1" presStyleIdx="1" presStyleCnt="3" custScaleY="1339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DE4EB-6BD1-4745-811B-1F44D6F81F6B}" type="pres">
      <dgm:prSet presAssocID="{60933754-AD57-42A0-B6FF-F6E28BA2B7E1}" presName="rect2" presStyleLbl="fgImgPlace1" presStyleIdx="1" presStyleCnt="3" custScaleX="193270" custLinFactNeighborX="-26092" custLinFactNeighborY="2230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AC025463-9A5F-47D3-9C86-0FA911AB39C1}" type="pres">
      <dgm:prSet presAssocID="{AD43D47B-2DC6-4A38-9CFE-74353936E71D}" presName="sibTrans" presStyleCnt="0"/>
      <dgm:spPr/>
    </dgm:pt>
    <dgm:pt modelId="{14C0C91D-A809-4D06-9DF9-E3945CB268B2}" type="pres">
      <dgm:prSet presAssocID="{6A41A9E9-2B16-4177-ACFA-64DB45B03CDA}" presName="composite" presStyleCnt="0"/>
      <dgm:spPr/>
    </dgm:pt>
    <dgm:pt modelId="{DC7A0A6B-0BF1-4B52-A30F-D396D2E80BBC}" type="pres">
      <dgm:prSet presAssocID="{6A41A9E9-2B16-4177-ACFA-64DB45B03CDA}" presName="rect1" presStyleLbl="trAlignAcc1" presStyleIdx="2" presStyleCnt="3" custScaleX="150891" custScaleY="102072" custLinFactNeighborX="-836" custLinFactNeighborY="228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D2A38-C47D-4AB9-B874-DE1377C36693}" type="pres">
      <dgm:prSet presAssocID="{6A41A9E9-2B16-4177-ACFA-64DB45B03CDA}" presName="rect2" presStyleLbl="fgImgPlace1" presStyleIdx="2" presStyleCnt="3" custScaleX="240783" custLinFactX="-14440" custLinFactNeighborX="-100000" custLinFactNeighborY="3933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</dgm:ptLst>
  <dgm:cxnLst>
    <dgm:cxn modelId="{F13AFF1F-E1E9-4CCA-AB7F-3782D5851FA8}" srcId="{81A8FCFD-9563-41E3-A2BD-4B77E34484C6}" destId="{60933754-AD57-42A0-B6FF-F6E28BA2B7E1}" srcOrd="1" destOrd="0" parTransId="{F2D1068A-4831-4868-B51B-25C4448D5276}" sibTransId="{AD43D47B-2DC6-4A38-9CFE-74353936E71D}"/>
    <dgm:cxn modelId="{EDB8175E-61A3-4D0D-BD2A-7AA7EB80114B}" srcId="{81A8FCFD-9563-41E3-A2BD-4B77E34484C6}" destId="{6A41A9E9-2B16-4177-ACFA-64DB45B03CDA}" srcOrd="2" destOrd="0" parTransId="{E4E1FA78-9965-48DC-B83B-65F3A4DDE1B1}" sibTransId="{9F48AD36-4188-493C-83A6-7EB8170EF68C}"/>
    <dgm:cxn modelId="{391E20FD-19BD-47AA-A079-8CC575F37654}" type="presOf" srcId="{6A41A9E9-2B16-4177-ACFA-64DB45B03CDA}" destId="{DC7A0A6B-0BF1-4B52-A30F-D396D2E80BBC}" srcOrd="0" destOrd="0" presId="urn:microsoft.com/office/officeart/2008/layout/PictureStrips"/>
    <dgm:cxn modelId="{7FB28F5A-C55B-4F10-9D89-C48754712772}" srcId="{81A8FCFD-9563-41E3-A2BD-4B77E34484C6}" destId="{3C116159-3C80-43EF-92B7-2D2828729202}" srcOrd="0" destOrd="0" parTransId="{AE9E0EC0-D431-42CC-A440-EDAD7E3D6C4F}" sibTransId="{B18FC925-1AF2-4EBB-A0C2-9263B2B1730C}"/>
    <dgm:cxn modelId="{AE4F29FD-14EC-40A2-A0D1-676913A54397}" type="presOf" srcId="{3C116159-3C80-43EF-92B7-2D2828729202}" destId="{A0A8E35B-173C-4FB2-AA2A-852D599107FE}" srcOrd="0" destOrd="0" presId="urn:microsoft.com/office/officeart/2008/layout/PictureStrips"/>
    <dgm:cxn modelId="{14276798-A744-4109-B30B-7B5C194D8F05}" type="presOf" srcId="{81A8FCFD-9563-41E3-A2BD-4B77E34484C6}" destId="{C104970C-1F83-48AC-B645-0F25E6255C50}" srcOrd="0" destOrd="0" presId="urn:microsoft.com/office/officeart/2008/layout/PictureStrips"/>
    <dgm:cxn modelId="{BDECEE3F-711B-4F7B-8F6B-4B0E9452377C}" type="presOf" srcId="{60933754-AD57-42A0-B6FF-F6E28BA2B7E1}" destId="{A19C0F74-0796-4DAC-BDE0-9DA0FD610C7F}" srcOrd="0" destOrd="0" presId="urn:microsoft.com/office/officeart/2008/layout/PictureStrips"/>
    <dgm:cxn modelId="{6FF7B3BE-E83D-47A2-878A-3FF6E74E443D}" type="presParOf" srcId="{C104970C-1F83-48AC-B645-0F25E6255C50}" destId="{2A3E543E-73EB-4100-B40D-F170C626BB12}" srcOrd="0" destOrd="0" presId="urn:microsoft.com/office/officeart/2008/layout/PictureStrips"/>
    <dgm:cxn modelId="{E81C059C-D7F0-41C6-A58A-3ED52435AD7A}" type="presParOf" srcId="{2A3E543E-73EB-4100-B40D-F170C626BB12}" destId="{A0A8E35B-173C-4FB2-AA2A-852D599107FE}" srcOrd="0" destOrd="0" presId="urn:microsoft.com/office/officeart/2008/layout/PictureStrips"/>
    <dgm:cxn modelId="{4910F8E7-12B4-41F3-BE4E-4C42885B9ADD}" type="presParOf" srcId="{2A3E543E-73EB-4100-B40D-F170C626BB12}" destId="{1D03168F-40A5-46AE-8569-088D12A4A363}" srcOrd="1" destOrd="0" presId="urn:microsoft.com/office/officeart/2008/layout/PictureStrips"/>
    <dgm:cxn modelId="{A953CB3E-75B8-4D01-8650-E51F444B513D}" type="presParOf" srcId="{C104970C-1F83-48AC-B645-0F25E6255C50}" destId="{124B37A2-2BB3-4BB9-9EA0-793B896464EC}" srcOrd="1" destOrd="0" presId="urn:microsoft.com/office/officeart/2008/layout/PictureStrips"/>
    <dgm:cxn modelId="{AE9468A7-165A-4BCE-9502-2C7A5A77C6D1}" type="presParOf" srcId="{C104970C-1F83-48AC-B645-0F25E6255C50}" destId="{F0DCFFD0-5E6E-492F-B8E9-2F380597F817}" srcOrd="2" destOrd="0" presId="urn:microsoft.com/office/officeart/2008/layout/PictureStrips"/>
    <dgm:cxn modelId="{A5D21D62-EA36-446D-9D96-6575F0873566}" type="presParOf" srcId="{F0DCFFD0-5E6E-492F-B8E9-2F380597F817}" destId="{A19C0F74-0796-4DAC-BDE0-9DA0FD610C7F}" srcOrd="0" destOrd="0" presId="urn:microsoft.com/office/officeart/2008/layout/PictureStrips"/>
    <dgm:cxn modelId="{A8EA5A10-3C1F-445A-878A-2DDF339D7A12}" type="presParOf" srcId="{F0DCFFD0-5E6E-492F-B8E9-2F380597F817}" destId="{FADDE4EB-6BD1-4745-811B-1F44D6F81F6B}" srcOrd="1" destOrd="0" presId="urn:microsoft.com/office/officeart/2008/layout/PictureStrips"/>
    <dgm:cxn modelId="{D63B1084-76A7-48FA-890D-E020F41E884B}" type="presParOf" srcId="{C104970C-1F83-48AC-B645-0F25E6255C50}" destId="{AC025463-9A5F-47D3-9C86-0FA911AB39C1}" srcOrd="3" destOrd="0" presId="urn:microsoft.com/office/officeart/2008/layout/PictureStrips"/>
    <dgm:cxn modelId="{CF52A11D-3F15-4BD1-9FD1-EB783022B53E}" type="presParOf" srcId="{C104970C-1F83-48AC-B645-0F25E6255C50}" destId="{14C0C91D-A809-4D06-9DF9-E3945CB268B2}" srcOrd="4" destOrd="0" presId="urn:microsoft.com/office/officeart/2008/layout/PictureStrips"/>
    <dgm:cxn modelId="{F19B7C30-F44A-4CA3-BCC7-74E66273B43B}" type="presParOf" srcId="{14C0C91D-A809-4D06-9DF9-E3945CB268B2}" destId="{DC7A0A6B-0BF1-4B52-A30F-D396D2E80BBC}" srcOrd="0" destOrd="0" presId="urn:microsoft.com/office/officeart/2008/layout/PictureStrips"/>
    <dgm:cxn modelId="{45A32AFE-1285-4C41-9DC8-DCB99250822B}" type="presParOf" srcId="{14C0C91D-A809-4D06-9DF9-E3945CB268B2}" destId="{802D2A38-C47D-4AB9-B874-DE1377C3669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1FD8C2-D8F5-4FB9-A22E-D54212C6EDCA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5D7705-002E-49C5-830B-782473EB32F3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доля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объектов, по которым проведена </a:t>
          </a:r>
          <a:r>
            <a:rPr lang="ru-RU" sz="1800" dirty="0" err="1">
              <a:latin typeface="Times New Roman" pitchFamily="18" charset="0"/>
              <a:cs typeface="Times New Roman" pitchFamily="18" charset="0"/>
            </a:rPr>
            <a:t>техинвентаризация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- 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99,67% 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4598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объектов недвижимости из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4612)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81A753E-9FC6-4FA4-9613-662942AA992B}" type="parTrans" cxnId="{F886732F-34B0-474F-B990-3E51DEA4D04E}">
      <dgm:prSet/>
      <dgm:spPr/>
      <dgm:t>
        <a:bodyPr/>
        <a:lstStyle/>
        <a:p>
          <a:endParaRPr lang="ru-RU"/>
        </a:p>
      </dgm:t>
    </dgm:pt>
    <dgm:pt modelId="{933384CC-00EC-449B-8D5D-D8A3434D1D43}" type="sibTrans" cxnId="{F886732F-34B0-474F-B990-3E51DEA4D04E}">
      <dgm:prSet/>
      <dgm:spPr/>
      <dgm:t>
        <a:bodyPr/>
        <a:lstStyle/>
        <a:p>
          <a:endParaRPr lang="ru-RU"/>
        </a:p>
      </dgm:t>
    </dgm:pt>
    <dgm:pt modelId="{DEE9E702-B4C3-4986-89EA-54B3F452F1F0}">
      <dgm:prSet phldrT="[Текст]" custT="1"/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доля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объектов, по которым проведена государственная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регистрация права собственности Кировской области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99,37%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4584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объекта недвижимости из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4612)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9400F423-D5CC-4B80-AE1C-AD629142F2FB}" type="parTrans" cxnId="{3994DD00-D069-4C21-A221-43E516A3AD96}">
      <dgm:prSet/>
      <dgm:spPr/>
      <dgm:t>
        <a:bodyPr/>
        <a:lstStyle/>
        <a:p>
          <a:endParaRPr lang="ru-RU"/>
        </a:p>
      </dgm:t>
    </dgm:pt>
    <dgm:pt modelId="{A7ECA036-24D6-4FBB-BEB6-7EE8C36A3B54}" type="sibTrans" cxnId="{3994DD00-D069-4C21-A221-43E516A3AD96}">
      <dgm:prSet/>
      <dgm:spPr/>
      <dgm:t>
        <a:bodyPr/>
        <a:lstStyle/>
        <a:p>
          <a:endParaRPr lang="ru-RU"/>
        </a:p>
      </dgm:t>
    </dgm:pt>
    <dgm:pt modelId="{AEC1EF98-F4B5-47BF-B5BA-4AB19A3F80B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обеспечена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информационная прозрачность ведения реестра государственного имущества: на официальном сайте Правительства Кировской области </a:t>
          </a:r>
          <a:r>
            <a:rPr lang="en-US" sz="18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https://</a:t>
          </a:r>
          <a:r>
            <a:rPr lang="en-US" sz="1800" dirty="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kirovreg.ru</a:t>
          </a:r>
          <a:r>
            <a:rPr lang="en-US" sz="18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/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 и на сайте министерства имущественных отношений Кировской области 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https://</a:t>
          </a:r>
          <a:r>
            <a:rPr lang="en-US" sz="1800" dirty="0" err="1">
              <a:latin typeface="Times New Roman" pitchFamily="18" charset="0"/>
              <a:cs typeface="Times New Roman" pitchFamily="18" charset="0"/>
            </a:rPr>
            <a:t>dgs.kirovreg.ru</a:t>
          </a:r>
          <a:r>
            <a:rPr lang="en-US" sz="1800" dirty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. 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Актуализация </a:t>
          </a:r>
          <a:r>
            <a:rPr lang="ru-RU" sz="1800" dirty="0">
              <a:latin typeface="Times New Roman" pitchFamily="18" charset="0"/>
              <a:cs typeface="Times New Roman" pitchFamily="18" charset="0"/>
            </a:rPr>
            <a:t>информации в оперативном режиме.</a:t>
          </a:r>
        </a:p>
      </dgm:t>
    </dgm:pt>
    <dgm:pt modelId="{F88AD12F-BA2D-4920-959C-669D2D85BE93}" type="parTrans" cxnId="{21116C17-C34F-4635-8413-7A976925519B}">
      <dgm:prSet/>
      <dgm:spPr/>
      <dgm:t>
        <a:bodyPr/>
        <a:lstStyle/>
        <a:p>
          <a:endParaRPr lang="ru-RU"/>
        </a:p>
      </dgm:t>
    </dgm:pt>
    <dgm:pt modelId="{A19A05DE-4A60-4DB2-B6D2-4F8B0C317501}" type="sibTrans" cxnId="{21116C17-C34F-4635-8413-7A976925519B}">
      <dgm:prSet/>
      <dgm:spPr/>
      <dgm:t>
        <a:bodyPr/>
        <a:lstStyle/>
        <a:p>
          <a:endParaRPr lang="ru-RU"/>
        </a:p>
      </dgm:t>
    </dgm:pt>
    <dgm:pt modelId="{E39ADB1B-2B98-4D19-B862-39697121EA2F}" type="pres">
      <dgm:prSet presAssocID="{151FD8C2-D8F5-4FB9-A22E-D54212C6EDC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D5B4B9-F8FC-4F17-8FC9-2FE93029219C}" type="pres">
      <dgm:prSet presAssocID="{5E5D7705-002E-49C5-830B-782473EB32F3}" presName="composite" presStyleCnt="0"/>
      <dgm:spPr/>
    </dgm:pt>
    <dgm:pt modelId="{381F31AC-A936-4F35-9341-1319C0E2A5FC}" type="pres">
      <dgm:prSet presAssocID="{5E5D7705-002E-49C5-830B-782473EB32F3}" presName="rect1" presStyleLbl="trAlignAcc1" presStyleIdx="0" presStyleCnt="3" custScaleX="163336" custScaleY="79618" custLinFactNeighborX="15884" custLinFactNeighborY="-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CFD2B-6BE5-492E-ABF4-38E9A843AC3C}" type="pres">
      <dgm:prSet presAssocID="{5E5D7705-002E-49C5-830B-782473EB32F3}" presName="rect2" presStyleLbl="fgImgPlace1" presStyleIdx="0" presStyleCnt="3" custScaleX="218223" custLinFactX="-100000" custLinFactNeighborX="-111349" custLinFactNeighborY="25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0FBF03D-92BF-4F8F-BDD0-F8B6CDFB97BE}" type="pres">
      <dgm:prSet presAssocID="{933384CC-00EC-449B-8D5D-D8A3434D1D43}" presName="sibTrans" presStyleCnt="0"/>
      <dgm:spPr/>
    </dgm:pt>
    <dgm:pt modelId="{33F97B2C-9EA3-435C-A52C-BD72DB5B1E21}" type="pres">
      <dgm:prSet presAssocID="{DEE9E702-B4C3-4986-89EA-54B3F452F1F0}" presName="composite" presStyleCnt="0"/>
      <dgm:spPr/>
    </dgm:pt>
    <dgm:pt modelId="{2D108D68-C8C7-41E0-8E44-FD8201A5806A}" type="pres">
      <dgm:prSet presAssocID="{DEE9E702-B4C3-4986-89EA-54B3F452F1F0}" presName="rect1" presStyleLbl="trAlignAcc1" presStyleIdx="1" presStyleCnt="3" custScaleX="166785" custScaleY="75557" custLinFactNeighborX="149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6EC05-705D-4172-9C11-FF9ED1F1C96F}" type="pres">
      <dgm:prSet presAssocID="{DEE9E702-B4C3-4986-89EA-54B3F452F1F0}" presName="rect2" presStyleLbl="fgImgPlace1" presStyleIdx="1" presStyleCnt="3" custScaleX="217598" custLinFactX="-82320" custLinFactNeighborX="-100000" custLinFactNeighborY="-10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6181D9E-AFE9-40AF-92BA-A8C2A64BBF44}" type="pres">
      <dgm:prSet presAssocID="{A7ECA036-24D6-4FBB-BEB6-7EE8C36A3B54}" presName="sibTrans" presStyleCnt="0"/>
      <dgm:spPr/>
    </dgm:pt>
    <dgm:pt modelId="{7DFC6493-FE65-4E51-B537-DFAE0E9C1157}" type="pres">
      <dgm:prSet presAssocID="{AEC1EF98-F4B5-47BF-B5BA-4AB19A3F80B0}" presName="composite" presStyleCnt="0"/>
      <dgm:spPr/>
    </dgm:pt>
    <dgm:pt modelId="{51F77BF3-9BB0-43B6-9DC0-01CEA39252DC}" type="pres">
      <dgm:prSet presAssocID="{AEC1EF98-F4B5-47BF-B5BA-4AB19A3F80B0}" presName="rect1" presStyleLbl="trAlignAcc1" presStyleIdx="2" presStyleCnt="3" custScaleX="164437" custLinFactNeighborX="15781" custLinFactNeighborY="14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C1703-B71A-445E-B641-35A04270173B}" type="pres">
      <dgm:prSet presAssocID="{AEC1EF98-F4B5-47BF-B5BA-4AB19A3F80B0}" presName="rect2" presStyleLbl="fgImgPlace1" presStyleIdx="2" presStyleCnt="3" custScaleX="225986" custLinFactX="-100000" custLinFactNeighborX="-104146" custLinFactNeighborY="-147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5F526F5C-65E4-431C-BE86-1F71BA8FB02F}" type="presOf" srcId="{AEC1EF98-F4B5-47BF-B5BA-4AB19A3F80B0}" destId="{51F77BF3-9BB0-43B6-9DC0-01CEA39252DC}" srcOrd="0" destOrd="0" presId="urn:microsoft.com/office/officeart/2008/layout/PictureStrips"/>
    <dgm:cxn modelId="{F886732F-34B0-474F-B990-3E51DEA4D04E}" srcId="{151FD8C2-D8F5-4FB9-A22E-D54212C6EDCA}" destId="{5E5D7705-002E-49C5-830B-782473EB32F3}" srcOrd="0" destOrd="0" parTransId="{D81A753E-9FC6-4FA4-9613-662942AA992B}" sibTransId="{933384CC-00EC-449B-8D5D-D8A3434D1D43}"/>
    <dgm:cxn modelId="{23D096FF-66B9-48D3-88D4-C26078A191B0}" type="presOf" srcId="{5E5D7705-002E-49C5-830B-782473EB32F3}" destId="{381F31AC-A936-4F35-9341-1319C0E2A5FC}" srcOrd="0" destOrd="0" presId="urn:microsoft.com/office/officeart/2008/layout/PictureStrips"/>
    <dgm:cxn modelId="{28AFB8E0-5250-42B9-BFF1-3EF60E6359C7}" type="presOf" srcId="{151FD8C2-D8F5-4FB9-A22E-D54212C6EDCA}" destId="{E39ADB1B-2B98-4D19-B862-39697121EA2F}" srcOrd="0" destOrd="0" presId="urn:microsoft.com/office/officeart/2008/layout/PictureStrips"/>
    <dgm:cxn modelId="{21116C17-C34F-4635-8413-7A976925519B}" srcId="{151FD8C2-D8F5-4FB9-A22E-D54212C6EDCA}" destId="{AEC1EF98-F4B5-47BF-B5BA-4AB19A3F80B0}" srcOrd="2" destOrd="0" parTransId="{F88AD12F-BA2D-4920-959C-669D2D85BE93}" sibTransId="{A19A05DE-4A60-4DB2-B6D2-4F8B0C317501}"/>
    <dgm:cxn modelId="{3994DD00-D069-4C21-A221-43E516A3AD96}" srcId="{151FD8C2-D8F5-4FB9-A22E-D54212C6EDCA}" destId="{DEE9E702-B4C3-4986-89EA-54B3F452F1F0}" srcOrd="1" destOrd="0" parTransId="{9400F423-D5CC-4B80-AE1C-AD629142F2FB}" sibTransId="{A7ECA036-24D6-4FBB-BEB6-7EE8C36A3B54}"/>
    <dgm:cxn modelId="{347E37AA-96B4-46DA-B0B2-1F5610975165}" type="presOf" srcId="{DEE9E702-B4C3-4986-89EA-54B3F452F1F0}" destId="{2D108D68-C8C7-41E0-8E44-FD8201A5806A}" srcOrd="0" destOrd="0" presId="urn:microsoft.com/office/officeart/2008/layout/PictureStrips"/>
    <dgm:cxn modelId="{7D6C3737-EADB-4D7B-9AE1-E61A67D28AB0}" type="presParOf" srcId="{E39ADB1B-2B98-4D19-B862-39697121EA2F}" destId="{91D5B4B9-F8FC-4F17-8FC9-2FE93029219C}" srcOrd="0" destOrd="0" presId="urn:microsoft.com/office/officeart/2008/layout/PictureStrips"/>
    <dgm:cxn modelId="{4F9E7AD4-D7B4-432F-B66D-770A9B09BD7D}" type="presParOf" srcId="{91D5B4B9-F8FC-4F17-8FC9-2FE93029219C}" destId="{381F31AC-A936-4F35-9341-1319C0E2A5FC}" srcOrd="0" destOrd="0" presId="urn:microsoft.com/office/officeart/2008/layout/PictureStrips"/>
    <dgm:cxn modelId="{81DC216B-DE6D-45D7-87BD-90C1D6C211B1}" type="presParOf" srcId="{91D5B4B9-F8FC-4F17-8FC9-2FE93029219C}" destId="{470CFD2B-6BE5-492E-ABF4-38E9A843AC3C}" srcOrd="1" destOrd="0" presId="urn:microsoft.com/office/officeart/2008/layout/PictureStrips"/>
    <dgm:cxn modelId="{69A255CE-FEAD-44CD-9B07-DD7051E4A67F}" type="presParOf" srcId="{E39ADB1B-2B98-4D19-B862-39697121EA2F}" destId="{40FBF03D-92BF-4F8F-BDD0-F8B6CDFB97BE}" srcOrd="1" destOrd="0" presId="urn:microsoft.com/office/officeart/2008/layout/PictureStrips"/>
    <dgm:cxn modelId="{3824B66D-8617-4852-B4A1-D3FCEB2B0841}" type="presParOf" srcId="{E39ADB1B-2B98-4D19-B862-39697121EA2F}" destId="{33F97B2C-9EA3-435C-A52C-BD72DB5B1E21}" srcOrd="2" destOrd="0" presId="urn:microsoft.com/office/officeart/2008/layout/PictureStrips"/>
    <dgm:cxn modelId="{A9ABC010-C0C8-45D3-A7D6-2B54575D0EC4}" type="presParOf" srcId="{33F97B2C-9EA3-435C-A52C-BD72DB5B1E21}" destId="{2D108D68-C8C7-41E0-8E44-FD8201A5806A}" srcOrd="0" destOrd="0" presId="urn:microsoft.com/office/officeart/2008/layout/PictureStrips"/>
    <dgm:cxn modelId="{916ED329-3F8B-4856-8CA3-5D0B9F8F71DF}" type="presParOf" srcId="{33F97B2C-9EA3-435C-A52C-BD72DB5B1E21}" destId="{B316EC05-705D-4172-9C11-FF9ED1F1C96F}" srcOrd="1" destOrd="0" presId="urn:microsoft.com/office/officeart/2008/layout/PictureStrips"/>
    <dgm:cxn modelId="{9AA5EC32-C14B-4F11-9A1A-FC08ECD162BB}" type="presParOf" srcId="{E39ADB1B-2B98-4D19-B862-39697121EA2F}" destId="{96181D9E-AFE9-40AF-92BA-A8C2A64BBF44}" srcOrd="3" destOrd="0" presId="urn:microsoft.com/office/officeart/2008/layout/PictureStrips"/>
    <dgm:cxn modelId="{FE6DF509-349C-4C8D-8CCC-077C7547FD92}" type="presParOf" srcId="{E39ADB1B-2B98-4D19-B862-39697121EA2F}" destId="{7DFC6493-FE65-4E51-B537-DFAE0E9C1157}" srcOrd="4" destOrd="0" presId="urn:microsoft.com/office/officeart/2008/layout/PictureStrips"/>
    <dgm:cxn modelId="{BBE8C35F-D892-46F0-B330-BC0CBE099146}" type="presParOf" srcId="{7DFC6493-FE65-4E51-B537-DFAE0E9C1157}" destId="{51F77BF3-9BB0-43B6-9DC0-01CEA39252DC}" srcOrd="0" destOrd="0" presId="urn:microsoft.com/office/officeart/2008/layout/PictureStrips"/>
    <dgm:cxn modelId="{0C248C77-2222-4E78-B188-5A5F172C9A51}" type="presParOf" srcId="{7DFC6493-FE65-4E51-B537-DFAE0E9C1157}" destId="{CEAC1703-B71A-445E-B641-35A04270173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171D5A-ACBA-47BF-A9C3-072D4CD33F85}" type="doc">
      <dgm:prSet loTypeId="urn:microsoft.com/office/officeart/2005/8/layout/cycle3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E727B8B-AEF8-4022-A88B-43FE5F92A7D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План проверок </a:t>
          </a: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2022 год </a:t>
          </a:r>
          <a:r>
            <a:rPr 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 </a:t>
          </a:r>
          <a:endParaRPr lang="ru-RU" sz="1600" b="1" dirty="0" smtClean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приказом министерства </a:t>
          </a:r>
          <a:endParaRPr lang="ru-RU" sz="1600" b="1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14.12.2021 </a:t>
          </a:r>
          <a:r>
            <a:rPr lang="ru-RU" sz="1600" b="1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№</a:t>
          </a:r>
          <a:r>
            <a:rPr lang="ru-RU" sz="1600" b="1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03-144/п</a:t>
          </a:r>
          <a:endParaRPr lang="ru-RU" sz="1600" b="1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54803A2-B2A5-4DEB-86A1-01E54FDFCA0F}" type="parTrans" cxnId="{E9C481D2-7186-4173-A7DD-C9750363A7D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52D1BC2-BD76-4D8A-82AA-66B755162734}" type="sibTrans" cxnId="{E9C481D2-7186-4173-A7DD-C9750363A7DA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517D6B1-2C13-4394-BED0-45F17DB7CC6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77 проверок: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70 </a:t>
          </a:r>
          <a:r>
            <a:rPr lang="ru-RU" sz="1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плановых, </a:t>
          </a: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7 </a:t>
          </a:r>
          <a:r>
            <a:rPr lang="ru-RU" sz="1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внеплановых. </a:t>
          </a:r>
          <a:endParaRPr lang="ru-RU" sz="1600" b="1" dirty="0" smtClean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Составлено 77 актов </a:t>
          </a:r>
          <a:r>
            <a:rPr lang="ru-RU" sz="1600" b="1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проверок</a:t>
          </a:r>
        </a:p>
      </dgm:t>
    </dgm:pt>
    <dgm:pt modelId="{0A0DEA79-AAC4-40CA-8F88-CB670CD5F080}" type="parTrans" cxnId="{87C3DBBC-DDCF-4919-BF07-5F1AB0F213D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793CD29-4458-45A0-A3B5-81B8105F5CC9}" type="sibTrans" cxnId="{87C3DBBC-DDCF-4919-BF07-5F1AB0F213D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9F49C3F7-7C3A-4529-A28F-0F67BDC1F75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Проверено </a:t>
          </a: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548 объектов </a:t>
          </a:r>
          <a:r>
            <a: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недвижимого имущества, </a:t>
          </a:r>
          <a:endParaRPr lang="ru-RU" sz="1600" b="1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207 </a:t>
          </a:r>
          <a:r>
            <a: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земельных участков</a:t>
          </a:r>
        </a:p>
      </dgm:t>
    </dgm:pt>
    <dgm:pt modelId="{D9BB192A-95BA-4077-A914-49F4525A3F3D}" type="parTrans" cxnId="{284F4A89-B45E-4355-8255-36A2A877E62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9A44706-EE93-49F6-92EB-4B7E80117288}" type="sibTrans" cxnId="{284F4A89-B45E-4355-8255-36A2A877E620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E2C7E75-1363-459F-B3F6-706E11BC990C}">
      <dgm:prSet phldrT="[Текст]" custT="1"/>
      <dgm:spPr/>
      <dgm:t>
        <a:bodyPr/>
        <a:lstStyle/>
        <a:p>
          <a:r>
            <a: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Вынесено </a:t>
          </a:r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297 требований </a:t>
          </a:r>
          <a:r>
            <a:rPr lang="ru-RU" sz="16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результатам проверок, 100% контроля исполнения </a:t>
          </a:r>
          <a:r>
            <a:rPr lang="ru-RU" sz="1600" b="1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требований</a:t>
          </a:r>
          <a:endParaRPr lang="ru-RU" sz="1600" b="1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196ED1E-7AAD-4587-A692-00A5C2984EB8}" type="parTrans" cxnId="{1BD95CA8-23DA-4193-8CBB-72F55AD4A4D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27123E08-568A-4488-A8A6-AFF69E063E4A}" type="sibTrans" cxnId="{1BD95CA8-23DA-4193-8CBB-72F55AD4A4D5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F8AE999D-B6CA-48E1-9BCF-D27C20DC98BD}">
      <dgm:prSet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Основные выявленные нарушения: 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несвоевременное проведение текущего (капитального) ремонта недвижимого имущества;</a:t>
          </a:r>
        </a:p>
        <a:p>
          <a:pPr algn="ctr">
            <a:spcAft>
              <a:spcPts val="0"/>
            </a:spcAft>
          </a:pPr>
          <a:r>
            <a:rPr lang="ru-RU" sz="16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непринятие мер по сносу неиспользуемых объектов недвижимости</a:t>
          </a:r>
          <a:endParaRPr lang="ru-RU" sz="16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EB177C-809F-403F-B311-ECD79AC628E8}" type="parTrans" cxnId="{5C2F9D45-926F-487F-A85D-A34AC0E12CEA}">
      <dgm:prSet/>
      <dgm:spPr/>
      <dgm:t>
        <a:bodyPr/>
        <a:lstStyle/>
        <a:p>
          <a:endParaRPr lang="ru-RU"/>
        </a:p>
      </dgm:t>
    </dgm:pt>
    <dgm:pt modelId="{0DBD7F40-643F-45D1-9979-AF871EA2427D}" type="sibTrans" cxnId="{5C2F9D45-926F-487F-A85D-A34AC0E12CEA}">
      <dgm:prSet/>
      <dgm:spPr/>
      <dgm:t>
        <a:bodyPr/>
        <a:lstStyle/>
        <a:p>
          <a:endParaRPr lang="ru-RU"/>
        </a:p>
      </dgm:t>
    </dgm:pt>
    <dgm:pt modelId="{3F90ECA2-79FE-4C19-B8A0-51AA2ACB6DA7}" type="pres">
      <dgm:prSet presAssocID="{5E171D5A-ACBA-47BF-A9C3-072D4CD33F8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131C7E-9BE6-4315-A771-D83AA61BA9D0}" type="pres">
      <dgm:prSet presAssocID="{5E171D5A-ACBA-47BF-A9C3-072D4CD33F85}" presName="cycle" presStyleCnt="0"/>
      <dgm:spPr/>
    </dgm:pt>
    <dgm:pt modelId="{45FC8D6D-3583-404F-8F71-F5E1580A0194}" type="pres">
      <dgm:prSet presAssocID="{DE727B8B-AEF8-4022-A88B-43FE5F92A7D1}" presName="nodeFirstNode" presStyleLbl="node1" presStyleIdx="0" presStyleCnt="5" custScaleX="1102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610C2-8E41-455D-8F8F-9C555B71BF3B}" type="pres">
      <dgm:prSet presAssocID="{152D1BC2-BD76-4D8A-82AA-66B75516273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F03E380E-7A1C-4F23-B40D-75889E9008B8}" type="pres">
      <dgm:prSet presAssocID="{3517D6B1-2C13-4394-BED0-45F17DB7CC61}" presName="nodeFollowingNodes" presStyleLbl="node1" presStyleIdx="1" presStyleCnt="5" custScaleX="124353" custScaleY="118009" custRadScaleRad="115855" custRadScaleInc="6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B761F-8454-4461-901A-B04FE4BF5639}" type="pres">
      <dgm:prSet presAssocID="{9F49C3F7-7C3A-4529-A28F-0F67BDC1F758}" presName="nodeFollowingNodes" presStyleLbl="node1" presStyleIdx="2" presStyleCnt="5" custScaleX="135158" custScaleY="120659" custRadScaleRad="97782" custRadScaleInc="-38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DEA82-084F-4E77-B99E-EE333CB64961}" type="pres">
      <dgm:prSet presAssocID="{F8AE999D-B6CA-48E1-9BCF-D27C20DC98BD}" presName="nodeFollowingNodes" presStyleLbl="node1" presStyleIdx="3" presStyleCnt="5" custScaleX="149269" custScaleY="118084" custRadScaleRad="95294" custRadScaleInc="34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6D25C-6222-410E-9C7C-72F11A8CA035}" type="pres">
      <dgm:prSet presAssocID="{DE2C7E75-1363-459F-B3F6-706E11BC990C}" presName="nodeFollowingNodes" presStyleLbl="node1" presStyleIdx="4" presStyleCnt="5" custScaleX="129269" custScaleY="113880" custRadScaleRad="124202" custRadScaleInc="-32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3EC7377-1175-4709-AD76-DCA5177D087B}" type="presOf" srcId="{3517D6B1-2C13-4394-BED0-45F17DB7CC61}" destId="{F03E380E-7A1C-4F23-B40D-75889E9008B8}" srcOrd="0" destOrd="0" presId="urn:microsoft.com/office/officeart/2005/8/layout/cycle3"/>
    <dgm:cxn modelId="{87C3DBBC-DDCF-4919-BF07-5F1AB0F213DE}" srcId="{5E171D5A-ACBA-47BF-A9C3-072D4CD33F85}" destId="{3517D6B1-2C13-4394-BED0-45F17DB7CC61}" srcOrd="1" destOrd="0" parTransId="{0A0DEA79-AAC4-40CA-8F88-CB670CD5F080}" sibTransId="{A793CD29-4458-45A0-A3B5-81B8105F5CC9}"/>
    <dgm:cxn modelId="{08C837CC-BAD8-4875-9204-55641AA75851}" type="presOf" srcId="{152D1BC2-BD76-4D8A-82AA-66B755162734}" destId="{656610C2-8E41-455D-8F8F-9C555B71BF3B}" srcOrd="0" destOrd="0" presId="urn:microsoft.com/office/officeart/2005/8/layout/cycle3"/>
    <dgm:cxn modelId="{5C2F9D45-926F-487F-A85D-A34AC0E12CEA}" srcId="{5E171D5A-ACBA-47BF-A9C3-072D4CD33F85}" destId="{F8AE999D-B6CA-48E1-9BCF-D27C20DC98BD}" srcOrd="3" destOrd="0" parTransId="{CCEB177C-809F-403F-B311-ECD79AC628E8}" sibTransId="{0DBD7F40-643F-45D1-9979-AF871EA2427D}"/>
    <dgm:cxn modelId="{90ED3C07-33B1-4468-B1DE-5F74A9B82173}" type="presOf" srcId="{5E171D5A-ACBA-47BF-A9C3-072D4CD33F85}" destId="{3F90ECA2-79FE-4C19-B8A0-51AA2ACB6DA7}" srcOrd="0" destOrd="0" presId="urn:microsoft.com/office/officeart/2005/8/layout/cycle3"/>
    <dgm:cxn modelId="{4764DE26-B6E0-4F10-84DC-1D18B2929CE7}" type="presOf" srcId="{9F49C3F7-7C3A-4529-A28F-0F67BDC1F758}" destId="{8CEB761F-8454-4461-901A-B04FE4BF5639}" srcOrd="0" destOrd="0" presId="urn:microsoft.com/office/officeart/2005/8/layout/cycle3"/>
    <dgm:cxn modelId="{284F4A89-B45E-4355-8255-36A2A877E620}" srcId="{5E171D5A-ACBA-47BF-A9C3-072D4CD33F85}" destId="{9F49C3F7-7C3A-4529-A28F-0F67BDC1F758}" srcOrd="2" destOrd="0" parTransId="{D9BB192A-95BA-4077-A914-49F4525A3F3D}" sibTransId="{59A44706-EE93-49F6-92EB-4B7E80117288}"/>
    <dgm:cxn modelId="{E9C481D2-7186-4173-A7DD-C9750363A7DA}" srcId="{5E171D5A-ACBA-47BF-A9C3-072D4CD33F85}" destId="{DE727B8B-AEF8-4022-A88B-43FE5F92A7D1}" srcOrd="0" destOrd="0" parTransId="{A54803A2-B2A5-4DEB-86A1-01E54FDFCA0F}" sibTransId="{152D1BC2-BD76-4D8A-82AA-66B755162734}"/>
    <dgm:cxn modelId="{1BD95CA8-23DA-4193-8CBB-72F55AD4A4D5}" srcId="{5E171D5A-ACBA-47BF-A9C3-072D4CD33F85}" destId="{DE2C7E75-1363-459F-B3F6-706E11BC990C}" srcOrd="4" destOrd="0" parTransId="{5196ED1E-7AAD-4587-A692-00A5C2984EB8}" sibTransId="{27123E08-568A-4488-A8A6-AFF69E063E4A}"/>
    <dgm:cxn modelId="{D109F940-04AC-4E08-964E-B0BE2417B9D5}" type="presOf" srcId="{F8AE999D-B6CA-48E1-9BCF-D27C20DC98BD}" destId="{00ADEA82-084F-4E77-B99E-EE333CB64961}" srcOrd="0" destOrd="0" presId="urn:microsoft.com/office/officeart/2005/8/layout/cycle3"/>
    <dgm:cxn modelId="{AC4F8B56-919B-4944-A8F9-07D9775B4AA5}" type="presOf" srcId="{DE2C7E75-1363-459F-B3F6-706E11BC990C}" destId="{B286D25C-6222-410E-9C7C-72F11A8CA035}" srcOrd="0" destOrd="0" presId="urn:microsoft.com/office/officeart/2005/8/layout/cycle3"/>
    <dgm:cxn modelId="{64C08628-21F7-460F-A2AC-44F202043B0B}" type="presOf" srcId="{DE727B8B-AEF8-4022-A88B-43FE5F92A7D1}" destId="{45FC8D6D-3583-404F-8F71-F5E1580A0194}" srcOrd="0" destOrd="0" presId="urn:microsoft.com/office/officeart/2005/8/layout/cycle3"/>
    <dgm:cxn modelId="{F40A6B27-7997-4228-A5A4-ABEA5FBDA745}" type="presParOf" srcId="{3F90ECA2-79FE-4C19-B8A0-51AA2ACB6DA7}" destId="{84131C7E-9BE6-4315-A771-D83AA61BA9D0}" srcOrd="0" destOrd="0" presId="urn:microsoft.com/office/officeart/2005/8/layout/cycle3"/>
    <dgm:cxn modelId="{42EAF023-25FF-4DAE-84C4-4904EDB14182}" type="presParOf" srcId="{84131C7E-9BE6-4315-A771-D83AA61BA9D0}" destId="{45FC8D6D-3583-404F-8F71-F5E1580A0194}" srcOrd="0" destOrd="0" presId="urn:microsoft.com/office/officeart/2005/8/layout/cycle3"/>
    <dgm:cxn modelId="{587E7012-C7D9-446D-9194-A1F77DE41929}" type="presParOf" srcId="{84131C7E-9BE6-4315-A771-D83AA61BA9D0}" destId="{656610C2-8E41-455D-8F8F-9C555B71BF3B}" srcOrd="1" destOrd="0" presId="urn:microsoft.com/office/officeart/2005/8/layout/cycle3"/>
    <dgm:cxn modelId="{34666558-A001-488F-AC51-95B646124CF9}" type="presParOf" srcId="{84131C7E-9BE6-4315-A771-D83AA61BA9D0}" destId="{F03E380E-7A1C-4F23-B40D-75889E9008B8}" srcOrd="2" destOrd="0" presId="urn:microsoft.com/office/officeart/2005/8/layout/cycle3"/>
    <dgm:cxn modelId="{7C4C0F65-799C-4C62-93CB-21503288AE1D}" type="presParOf" srcId="{84131C7E-9BE6-4315-A771-D83AA61BA9D0}" destId="{8CEB761F-8454-4461-901A-B04FE4BF5639}" srcOrd="3" destOrd="0" presId="urn:microsoft.com/office/officeart/2005/8/layout/cycle3"/>
    <dgm:cxn modelId="{DB41EDB9-3288-41E1-A229-7E62AFF2E3D1}" type="presParOf" srcId="{84131C7E-9BE6-4315-A771-D83AA61BA9D0}" destId="{00ADEA82-084F-4E77-B99E-EE333CB64961}" srcOrd="4" destOrd="0" presId="urn:microsoft.com/office/officeart/2005/8/layout/cycle3"/>
    <dgm:cxn modelId="{E808E8FA-12F9-4D48-8247-B6EEB8B946A2}" type="presParOf" srcId="{84131C7E-9BE6-4315-A771-D83AA61BA9D0}" destId="{B286D25C-6222-410E-9C7C-72F11A8CA0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D09C6-8BE5-415A-9E91-8216671D6075}" type="doc">
      <dgm:prSet loTypeId="urn:microsoft.com/office/officeart/2005/8/layout/list1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5445C1A3-5B6B-4262-8258-D7709C7C211E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зарегистрировано право собственности Кировской области, на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31.12.2022 </a:t>
          </a:r>
          <a:r>
            <a: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доля земельных участков, на которые зарегистрировано право собственности –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98%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A7AE71B-5F5C-4EAC-BE11-32FD26F9BC75}" type="parTrans" cxnId="{7E2948A5-EADF-4604-8FF6-8C2631511BD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0A63D50-51A5-4A1A-8818-937D4B187E9C}" type="sibTrans" cxnId="{7E2948A5-EADF-4604-8FF6-8C2631511BD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FB3F8BB-57EC-4BA1-BB0E-F64049FB2C82}">
      <dgm:prSet phldrT="[Текст]" custT="1"/>
      <dgm:spPr/>
      <dgm:t>
        <a:bodyPr/>
        <a:lstStyle/>
        <a:p>
          <a:r>
            <a:rPr lang="ru-RU" sz="1600" dirty="0">
              <a:latin typeface="Times New Roman" pitchFamily="18" charset="0"/>
              <a:cs typeface="Times New Roman" pitchFamily="18" charset="0"/>
            </a:rPr>
            <a:t>проведены кадастровые работы в отношении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земельных участков, доля земельных участков,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местоположение границ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которых установлено – 88%</a:t>
          </a:r>
        </a:p>
      </dgm:t>
    </dgm:pt>
    <dgm:pt modelId="{27DA13A7-3992-480A-A14A-9202E0E42C21}" type="parTrans" cxnId="{F0D25D68-CC1C-455D-916B-7E70489BA0D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83B9CDC-8765-4617-9F2F-0AA6A24E81F1}" type="sibTrans" cxnId="{F0D25D68-CC1C-455D-916B-7E70489BA0D1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0C947F1-76E0-49F9-A164-B2E3E392FF0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вовлечено в хозяйственный оборот 129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земельных участков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(предоставлено в аренду 43 земельных участка, в постоянное (бессрочное) пользование – 86 земельных участка)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319F8C3-1752-4A78-906E-A870B6711A8A}" type="parTrans" cxnId="{0397D3A9-7DDA-4F51-9D5B-96C423C3EF4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6BC98E2-68C8-4D19-AE2E-19AD420BDFAA}" type="sibTrans" cxnId="{0397D3A9-7DDA-4F51-9D5B-96C423C3EF48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E7D4F61-D097-4F2E-A050-F0FB1A2879BB}">
      <dgm:prSet custT="1"/>
      <dgm:spPr/>
      <dgm:t>
        <a:bodyPr/>
        <a:lstStyle/>
        <a:p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F2CE2FC-6AFF-461E-B446-66B57172E717}" type="parTrans" cxnId="{0099DCD9-07C9-4BC0-ADCA-C2C98EDEB30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7758188D-B73B-4F68-B3A4-4702666A0949}" type="sibTrans" cxnId="{0099DCD9-07C9-4BC0-ADCA-C2C98EDEB307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18CEE97-3BD4-44BF-A9AD-33295C84EFC6}">
      <dgm:prSet custT="1"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2F8F63B-765E-43AA-8696-0695710EAAAA}" type="parTrans" cxnId="{6FB6E0C9-8B26-4DC5-A18D-4B60F2A4777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1DD6CEB6-DDC7-4B44-B94B-8D4DD604AC37}" type="sibTrans" cxnId="{6FB6E0C9-8B26-4DC5-A18D-4B60F2A47774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51C6876-7878-426A-BB51-249B0293D003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>
              <a:latin typeface="Times New Roman" pitchFamily="18" charset="0"/>
              <a:cs typeface="Times New Roman" pitchFamily="18" charset="0"/>
            </a:rPr>
            <a:t>принято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23 распоряжения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о переводе земельных участков, 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 распоряжения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об отказе в переводе из одной категории </a:t>
          </a:r>
          <a:endParaRPr lang="ru-RU" sz="1600" dirty="0" smtClean="0">
            <a:latin typeface="Times New Roman" pitchFamily="18" charset="0"/>
            <a:cs typeface="Times New Roman" pitchFamily="18" charset="0"/>
          </a:endParaRP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другую </a:t>
          </a:r>
        </a:p>
      </dgm:t>
    </dgm:pt>
    <dgm:pt modelId="{285434F1-A323-42CF-90AA-FD9724081121}" type="parTrans" cxnId="{399D9380-09A3-4629-9BBA-E8183546357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6A5D473F-44D8-4F93-82A7-04D38FEE01FC}" type="sibTrans" cxnId="{399D9380-09A3-4629-9BBA-E8183546357B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E9FA9F-8EE6-4DD5-94CF-F1C5E8DEE6D1}">
      <dgm:prSet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принято 273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решения об отказе в выкупе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366 </a:t>
          </a:r>
          <a:r>
            <a:rPr lang="ru-RU" sz="1600" dirty="0">
              <a:latin typeface="Times New Roman" pitchFamily="18" charset="0"/>
              <a:cs typeface="Times New Roman" pitchFamily="18" charset="0"/>
            </a:rPr>
            <a:t>земельных участка из земель сельскохозяйственного назначения</a:t>
          </a:r>
        </a:p>
      </dgm:t>
    </dgm:pt>
    <dgm:pt modelId="{B6D535C8-35AE-4BF9-B2F7-AEB773B178A4}" type="parTrans" cxnId="{26249A36-99BB-440A-847B-3F3D40FF477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0BBFD58-29ED-4A07-9F1E-805AE0A7EA83}" type="sibTrans" cxnId="{26249A36-99BB-440A-847B-3F3D40FF477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5B0BEAB2-6006-4A6A-9E71-4A6D5149EC38}" type="pres">
      <dgm:prSet presAssocID="{12DD09C6-8BE5-415A-9E91-8216671D60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CEDD89-EAB2-44DA-9F62-DA7AC7FFC3B9}" type="pres">
      <dgm:prSet presAssocID="{5445C1A3-5B6B-4262-8258-D7709C7C211E}" presName="parentLin" presStyleCnt="0"/>
      <dgm:spPr/>
    </dgm:pt>
    <dgm:pt modelId="{2451E876-BF42-4F8F-962D-D378FBA27B03}" type="pres">
      <dgm:prSet presAssocID="{5445C1A3-5B6B-4262-8258-D7709C7C211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EDF6AB4-B354-4476-A0AB-3A2A226DF583}" type="pres">
      <dgm:prSet presAssocID="{5445C1A3-5B6B-4262-8258-D7709C7C211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23089-8461-4925-9503-903FEA7FD15D}" type="pres">
      <dgm:prSet presAssocID="{5445C1A3-5B6B-4262-8258-D7709C7C211E}" presName="negativeSpace" presStyleCnt="0"/>
      <dgm:spPr/>
    </dgm:pt>
    <dgm:pt modelId="{43A4C487-0A6C-4568-B86C-3DDE8F0F7DD9}" type="pres">
      <dgm:prSet presAssocID="{5445C1A3-5B6B-4262-8258-D7709C7C211E}" presName="childText" presStyleLbl="conFgAcc1" presStyleIdx="0" presStyleCnt="5" custLinFactNeighborX="0" custLinFactNeighborY="-29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C5D7F9-48AE-46D1-9564-6266B22C3C91}" type="pres">
      <dgm:prSet presAssocID="{A0A63D50-51A5-4A1A-8818-937D4B187E9C}" presName="spaceBetweenRectangles" presStyleCnt="0"/>
      <dgm:spPr/>
    </dgm:pt>
    <dgm:pt modelId="{F5FDCF75-1FEA-474D-8479-5F3B358E8E24}" type="pres">
      <dgm:prSet presAssocID="{4FB3F8BB-57EC-4BA1-BB0E-F64049FB2C82}" presName="parentLin" presStyleCnt="0"/>
      <dgm:spPr/>
    </dgm:pt>
    <dgm:pt modelId="{D5BBCFA9-4665-4274-B38F-CF39A067EAAD}" type="pres">
      <dgm:prSet presAssocID="{4FB3F8BB-57EC-4BA1-BB0E-F64049FB2C82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E76BF88F-A24A-43B7-BFE0-D1C3EBAC07D5}" type="pres">
      <dgm:prSet presAssocID="{4FB3F8BB-57EC-4BA1-BB0E-F64049FB2C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E2577-6375-41B0-BC92-47544CB563FC}" type="pres">
      <dgm:prSet presAssocID="{4FB3F8BB-57EC-4BA1-BB0E-F64049FB2C82}" presName="negativeSpace" presStyleCnt="0"/>
      <dgm:spPr/>
    </dgm:pt>
    <dgm:pt modelId="{A6AF7952-1A72-4B5B-A866-4F33CE2D5186}" type="pres">
      <dgm:prSet presAssocID="{4FB3F8BB-57EC-4BA1-BB0E-F64049FB2C82}" presName="childText" presStyleLbl="conFgAcc1" presStyleIdx="1" presStyleCnt="5">
        <dgm:presLayoutVars>
          <dgm:bulletEnabled val="1"/>
        </dgm:presLayoutVars>
      </dgm:prSet>
      <dgm:spPr/>
    </dgm:pt>
    <dgm:pt modelId="{10A44E3F-571F-4CC0-AEE6-6FD87C3CB32A}" type="pres">
      <dgm:prSet presAssocID="{783B9CDC-8765-4617-9F2F-0AA6A24E81F1}" presName="spaceBetweenRectangles" presStyleCnt="0"/>
      <dgm:spPr/>
    </dgm:pt>
    <dgm:pt modelId="{FEF178DC-C884-4BA0-8E7C-90CA3EE21F1B}" type="pres">
      <dgm:prSet presAssocID="{00C947F1-76E0-49F9-A164-B2E3E392FF03}" presName="parentLin" presStyleCnt="0"/>
      <dgm:spPr/>
    </dgm:pt>
    <dgm:pt modelId="{58915959-61F7-4DB8-81DD-D1B1B7CAE536}" type="pres">
      <dgm:prSet presAssocID="{00C947F1-76E0-49F9-A164-B2E3E392FF03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B13AA229-AAB1-443C-BAAE-17A22B8D63A0}" type="pres">
      <dgm:prSet presAssocID="{00C947F1-76E0-49F9-A164-B2E3E392FF0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FE487A-E6A0-4882-B32E-69EA3B5AE606}" type="pres">
      <dgm:prSet presAssocID="{00C947F1-76E0-49F9-A164-B2E3E392FF03}" presName="negativeSpace" presStyleCnt="0"/>
      <dgm:spPr/>
    </dgm:pt>
    <dgm:pt modelId="{EE69AE89-2107-4A9A-94DE-B2EF6CA5C721}" type="pres">
      <dgm:prSet presAssocID="{00C947F1-76E0-49F9-A164-B2E3E392FF0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5660E8-6B32-4999-A1BD-768DE1F539AA}" type="pres">
      <dgm:prSet presAssocID="{D6BC98E2-68C8-4D19-AE2E-19AD420BDFAA}" presName="spaceBetweenRectangles" presStyleCnt="0"/>
      <dgm:spPr/>
    </dgm:pt>
    <dgm:pt modelId="{B32FBFDF-2FAA-449E-9473-D5F941A6E0E3}" type="pres">
      <dgm:prSet presAssocID="{651C6876-7878-426A-BB51-249B0293D003}" presName="parentLin" presStyleCnt="0"/>
      <dgm:spPr/>
    </dgm:pt>
    <dgm:pt modelId="{C144962A-03B8-4CD2-B7C2-2F5599EC94C1}" type="pres">
      <dgm:prSet presAssocID="{651C6876-7878-426A-BB51-249B0293D003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934991CF-FA7F-4ED5-8C3C-934E79B4E444}" type="pres">
      <dgm:prSet presAssocID="{651C6876-7878-426A-BB51-249B0293D00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79023-63BE-482C-AA62-7B58049D66A0}" type="pres">
      <dgm:prSet presAssocID="{651C6876-7878-426A-BB51-249B0293D003}" presName="negativeSpace" presStyleCnt="0"/>
      <dgm:spPr/>
    </dgm:pt>
    <dgm:pt modelId="{162EA45F-62E0-4DED-8F67-2D46AFB71BAB}" type="pres">
      <dgm:prSet presAssocID="{651C6876-7878-426A-BB51-249B0293D003}" presName="childText" presStyleLbl="conFgAcc1" presStyleIdx="3" presStyleCnt="5">
        <dgm:presLayoutVars>
          <dgm:bulletEnabled val="1"/>
        </dgm:presLayoutVars>
      </dgm:prSet>
      <dgm:spPr/>
    </dgm:pt>
    <dgm:pt modelId="{B9DBE34F-7F9C-47BD-AF67-F32B66D7735E}" type="pres">
      <dgm:prSet presAssocID="{6A5D473F-44D8-4F93-82A7-04D38FEE01FC}" presName="spaceBetweenRectangles" presStyleCnt="0"/>
      <dgm:spPr/>
    </dgm:pt>
    <dgm:pt modelId="{1872943B-EFB5-4AF5-A81E-8F8CB66F43C9}" type="pres">
      <dgm:prSet presAssocID="{DBE9FA9F-8EE6-4DD5-94CF-F1C5E8DEE6D1}" presName="parentLin" presStyleCnt="0"/>
      <dgm:spPr/>
    </dgm:pt>
    <dgm:pt modelId="{40F099C3-962C-43D4-908A-44179BAFDA63}" type="pres">
      <dgm:prSet presAssocID="{DBE9FA9F-8EE6-4DD5-94CF-F1C5E8DEE6D1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B2F0C5C0-DD9F-40B7-87B5-8F512EC54A31}" type="pres">
      <dgm:prSet presAssocID="{DBE9FA9F-8EE6-4DD5-94CF-F1C5E8DEE6D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6F1016-5B19-4230-A94C-45015B81DB5D}" type="pres">
      <dgm:prSet presAssocID="{DBE9FA9F-8EE6-4DD5-94CF-F1C5E8DEE6D1}" presName="negativeSpace" presStyleCnt="0"/>
      <dgm:spPr/>
    </dgm:pt>
    <dgm:pt modelId="{252D61F5-3112-4DDE-872B-D5AE544A5417}" type="pres">
      <dgm:prSet presAssocID="{DBE9FA9F-8EE6-4DD5-94CF-F1C5E8DEE6D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397D3A9-7DDA-4F51-9D5B-96C423C3EF48}" srcId="{12DD09C6-8BE5-415A-9E91-8216671D6075}" destId="{00C947F1-76E0-49F9-A164-B2E3E392FF03}" srcOrd="2" destOrd="0" parTransId="{E319F8C3-1752-4A78-906E-A870B6711A8A}" sibTransId="{D6BC98E2-68C8-4D19-AE2E-19AD420BDFAA}"/>
    <dgm:cxn modelId="{D1452C7A-E1FA-4E98-BA3A-7965787BAEA0}" type="presOf" srcId="{00C947F1-76E0-49F9-A164-B2E3E392FF03}" destId="{58915959-61F7-4DB8-81DD-D1B1B7CAE536}" srcOrd="0" destOrd="0" presId="urn:microsoft.com/office/officeart/2005/8/layout/list1"/>
    <dgm:cxn modelId="{399D9380-09A3-4629-9BBA-E8183546357B}" srcId="{12DD09C6-8BE5-415A-9E91-8216671D6075}" destId="{651C6876-7878-426A-BB51-249B0293D003}" srcOrd="3" destOrd="0" parTransId="{285434F1-A323-42CF-90AA-FD9724081121}" sibTransId="{6A5D473F-44D8-4F93-82A7-04D38FEE01FC}"/>
    <dgm:cxn modelId="{2B91FE44-25BF-4984-A6F0-099A7E92859D}" type="presOf" srcId="{DBE9FA9F-8EE6-4DD5-94CF-F1C5E8DEE6D1}" destId="{40F099C3-962C-43D4-908A-44179BAFDA63}" srcOrd="0" destOrd="0" presId="urn:microsoft.com/office/officeart/2005/8/layout/list1"/>
    <dgm:cxn modelId="{2D118C7F-6B11-4261-84A7-9E734176EA17}" type="presOf" srcId="{DBE9FA9F-8EE6-4DD5-94CF-F1C5E8DEE6D1}" destId="{B2F0C5C0-DD9F-40B7-87B5-8F512EC54A31}" srcOrd="1" destOrd="0" presId="urn:microsoft.com/office/officeart/2005/8/layout/list1"/>
    <dgm:cxn modelId="{77A639FC-40E6-42E3-B77C-30B19E406634}" type="presOf" srcId="{5445C1A3-5B6B-4262-8258-D7709C7C211E}" destId="{EEDF6AB4-B354-4476-A0AB-3A2A226DF583}" srcOrd="1" destOrd="0" presId="urn:microsoft.com/office/officeart/2005/8/layout/list1"/>
    <dgm:cxn modelId="{C42BD829-DE7B-4198-A418-A050A7CEFFEA}" type="presOf" srcId="{12DD09C6-8BE5-415A-9E91-8216671D6075}" destId="{5B0BEAB2-6006-4A6A-9E71-4A6D5149EC38}" srcOrd="0" destOrd="0" presId="urn:microsoft.com/office/officeart/2005/8/layout/list1"/>
    <dgm:cxn modelId="{EF9F5895-C1B3-484D-9A9A-0326C10C5816}" type="presOf" srcId="{6E7D4F61-D097-4F2E-A050-F0FB1A2879BB}" destId="{EE69AE89-2107-4A9A-94DE-B2EF6CA5C721}" srcOrd="0" destOrd="0" presId="urn:microsoft.com/office/officeart/2005/8/layout/list1"/>
    <dgm:cxn modelId="{78D8291C-3F81-4A8E-951D-E628410E265C}" type="presOf" srcId="{E18CEE97-3BD4-44BF-A9AD-33295C84EFC6}" destId="{43A4C487-0A6C-4568-B86C-3DDE8F0F7DD9}" srcOrd="0" destOrd="0" presId="urn:microsoft.com/office/officeart/2005/8/layout/list1"/>
    <dgm:cxn modelId="{C6EF73DC-42F0-4A06-8020-CE237C931E9D}" type="presOf" srcId="{00C947F1-76E0-49F9-A164-B2E3E392FF03}" destId="{B13AA229-AAB1-443C-BAAE-17A22B8D63A0}" srcOrd="1" destOrd="0" presId="urn:microsoft.com/office/officeart/2005/8/layout/list1"/>
    <dgm:cxn modelId="{7E2948A5-EADF-4604-8FF6-8C2631511BDB}" srcId="{12DD09C6-8BE5-415A-9E91-8216671D6075}" destId="{5445C1A3-5B6B-4262-8258-D7709C7C211E}" srcOrd="0" destOrd="0" parTransId="{5A7AE71B-5F5C-4EAC-BE11-32FD26F9BC75}" sibTransId="{A0A63D50-51A5-4A1A-8818-937D4B187E9C}"/>
    <dgm:cxn modelId="{26249A36-99BB-440A-847B-3F3D40FF4779}" srcId="{12DD09C6-8BE5-415A-9E91-8216671D6075}" destId="{DBE9FA9F-8EE6-4DD5-94CF-F1C5E8DEE6D1}" srcOrd="4" destOrd="0" parTransId="{B6D535C8-35AE-4BF9-B2F7-AEB773B178A4}" sibTransId="{50BBFD58-29ED-4A07-9F1E-805AE0A7EA83}"/>
    <dgm:cxn modelId="{2C5E399A-96D5-4EBC-B23D-A1F348524478}" type="presOf" srcId="{651C6876-7878-426A-BB51-249B0293D003}" destId="{934991CF-FA7F-4ED5-8C3C-934E79B4E444}" srcOrd="1" destOrd="0" presId="urn:microsoft.com/office/officeart/2005/8/layout/list1"/>
    <dgm:cxn modelId="{F0D25D68-CC1C-455D-916B-7E70489BA0D1}" srcId="{12DD09C6-8BE5-415A-9E91-8216671D6075}" destId="{4FB3F8BB-57EC-4BA1-BB0E-F64049FB2C82}" srcOrd="1" destOrd="0" parTransId="{27DA13A7-3992-480A-A14A-9202E0E42C21}" sibTransId="{783B9CDC-8765-4617-9F2F-0AA6A24E81F1}"/>
    <dgm:cxn modelId="{F0628E6E-5663-41A9-915C-8FC05AD25AE2}" type="presOf" srcId="{4FB3F8BB-57EC-4BA1-BB0E-F64049FB2C82}" destId="{E76BF88F-A24A-43B7-BFE0-D1C3EBAC07D5}" srcOrd="1" destOrd="0" presId="urn:microsoft.com/office/officeart/2005/8/layout/list1"/>
    <dgm:cxn modelId="{0099DCD9-07C9-4BC0-ADCA-C2C98EDEB307}" srcId="{00C947F1-76E0-49F9-A164-B2E3E392FF03}" destId="{6E7D4F61-D097-4F2E-A050-F0FB1A2879BB}" srcOrd="0" destOrd="0" parTransId="{8F2CE2FC-6AFF-461E-B446-66B57172E717}" sibTransId="{7758188D-B73B-4F68-B3A4-4702666A0949}"/>
    <dgm:cxn modelId="{043A1942-9868-47C9-B8BC-4CE2CDAB66BD}" type="presOf" srcId="{651C6876-7878-426A-BB51-249B0293D003}" destId="{C144962A-03B8-4CD2-B7C2-2F5599EC94C1}" srcOrd="0" destOrd="0" presId="urn:microsoft.com/office/officeart/2005/8/layout/list1"/>
    <dgm:cxn modelId="{DCEECCAF-02FE-413B-8205-16158A568426}" type="presOf" srcId="{4FB3F8BB-57EC-4BA1-BB0E-F64049FB2C82}" destId="{D5BBCFA9-4665-4274-B38F-CF39A067EAAD}" srcOrd="0" destOrd="0" presId="urn:microsoft.com/office/officeart/2005/8/layout/list1"/>
    <dgm:cxn modelId="{6FB6E0C9-8B26-4DC5-A18D-4B60F2A47774}" srcId="{5445C1A3-5B6B-4262-8258-D7709C7C211E}" destId="{E18CEE97-3BD4-44BF-A9AD-33295C84EFC6}" srcOrd="0" destOrd="0" parTransId="{E2F8F63B-765E-43AA-8696-0695710EAAAA}" sibTransId="{1DD6CEB6-DDC7-4B44-B94B-8D4DD604AC37}"/>
    <dgm:cxn modelId="{E43C54E5-67FC-4BB7-B04F-54C5BEBCD54D}" type="presOf" srcId="{5445C1A3-5B6B-4262-8258-D7709C7C211E}" destId="{2451E876-BF42-4F8F-962D-D378FBA27B03}" srcOrd="0" destOrd="0" presId="urn:microsoft.com/office/officeart/2005/8/layout/list1"/>
    <dgm:cxn modelId="{C720F226-ABEB-4381-9B64-C68DF62AC12D}" type="presParOf" srcId="{5B0BEAB2-6006-4A6A-9E71-4A6D5149EC38}" destId="{F0CEDD89-EAB2-44DA-9F62-DA7AC7FFC3B9}" srcOrd="0" destOrd="0" presId="urn:microsoft.com/office/officeart/2005/8/layout/list1"/>
    <dgm:cxn modelId="{D1824683-4F84-4690-8FB6-E9E0962D133E}" type="presParOf" srcId="{F0CEDD89-EAB2-44DA-9F62-DA7AC7FFC3B9}" destId="{2451E876-BF42-4F8F-962D-D378FBA27B03}" srcOrd="0" destOrd="0" presId="urn:microsoft.com/office/officeart/2005/8/layout/list1"/>
    <dgm:cxn modelId="{0A8B85F8-A311-453C-B879-9DA07632B45C}" type="presParOf" srcId="{F0CEDD89-EAB2-44DA-9F62-DA7AC7FFC3B9}" destId="{EEDF6AB4-B354-4476-A0AB-3A2A226DF583}" srcOrd="1" destOrd="0" presId="urn:microsoft.com/office/officeart/2005/8/layout/list1"/>
    <dgm:cxn modelId="{65B64044-DFB1-4AB3-9885-529147863A6C}" type="presParOf" srcId="{5B0BEAB2-6006-4A6A-9E71-4A6D5149EC38}" destId="{DEE23089-8461-4925-9503-903FEA7FD15D}" srcOrd="1" destOrd="0" presId="urn:microsoft.com/office/officeart/2005/8/layout/list1"/>
    <dgm:cxn modelId="{052B83C7-69EB-432C-80A5-D870EEAB822C}" type="presParOf" srcId="{5B0BEAB2-6006-4A6A-9E71-4A6D5149EC38}" destId="{43A4C487-0A6C-4568-B86C-3DDE8F0F7DD9}" srcOrd="2" destOrd="0" presId="urn:microsoft.com/office/officeart/2005/8/layout/list1"/>
    <dgm:cxn modelId="{DD231E11-FE38-4285-AE67-3EF4519B93FF}" type="presParOf" srcId="{5B0BEAB2-6006-4A6A-9E71-4A6D5149EC38}" destId="{3FC5D7F9-48AE-46D1-9564-6266B22C3C91}" srcOrd="3" destOrd="0" presId="urn:microsoft.com/office/officeart/2005/8/layout/list1"/>
    <dgm:cxn modelId="{1FBC739F-0EDE-42E0-A8A4-D07F831FEEC5}" type="presParOf" srcId="{5B0BEAB2-6006-4A6A-9E71-4A6D5149EC38}" destId="{F5FDCF75-1FEA-474D-8479-5F3B358E8E24}" srcOrd="4" destOrd="0" presId="urn:microsoft.com/office/officeart/2005/8/layout/list1"/>
    <dgm:cxn modelId="{C7F55963-312A-4199-9AF6-2BEF9016EC90}" type="presParOf" srcId="{F5FDCF75-1FEA-474D-8479-5F3B358E8E24}" destId="{D5BBCFA9-4665-4274-B38F-CF39A067EAAD}" srcOrd="0" destOrd="0" presId="urn:microsoft.com/office/officeart/2005/8/layout/list1"/>
    <dgm:cxn modelId="{630E47CB-943E-49C9-9DD9-46D40AE24F0D}" type="presParOf" srcId="{F5FDCF75-1FEA-474D-8479-5F3B358E8E24}" destId="{E76BF88F-A24A-43B7-BFE0-D1C3EBAC07D5}" srcOrd="1" destOrd="0" presId="urn:microsoft.com/office/officeart/2005/8/layout/list1"/>
    <dgm:cxn modelId="{96C13F2B-D2E2-4BA8-95C1-2677B184EF7E}" type="presParOf" srcId="{5B0BEAB2-6006-4A6A-9E71-4A6D5149EC38}" destId="{976E2577-6375-41B0-BC92-47544CB563FC}" srcOrd="5" destOrd="0" presId="urn:microsoft.com/office/officeart/2005/8/layout/list1"/>
    <dgm:cxn modelId="{ABC378F6-E472-4D3B-B77C-EFD8AF115393}" type="presParOf" srcId="{5B0BEAB2-6006-4A6A-9E71-4A6D5149EC38}" destId="{A6AF7952-1A72-4B5B-A866-4F33CE2D5186}" srcOrd="6" destOrd="0" presId="urn:microsoft.com/office/officeart/2005/8/layout/list1"/>
    <dgm:cxn modelId="{AB6B1851-F876-4329-B628-5D98996767E8}" type="presParOf" srcId="{5B0BEAB2-6006-4A6A-9E71-4A6D5149EC38}" destId="{10A44E3F-571F-4CC0-AEE6-6FD87C3CB32A}" srcOrd="7" destOrd="0" presId="urn:microsoft.com/office/officeart/2005/8/layout/list1"/>
    <dgm:cxn modelId="{892A1FF6-DA5F-4D8D-B6C4-C6323E35B7E0}" type="presParOf" srcId="{5B0BEAB2-6006-4A6A-9E71-4A6D5149EC38}" destId="{FEF178DC-C884-4BA0-8E7C-90CA3EE21F1B}" srcOrd="8" destOrd="0" presId="urn:microsoft.com/office/officeart/2005/8/layout/list1"/>
    <dgm:cxn modelId="{0EAA21EB-10AE-4E25-BD7A-EF1785A4806E}" type="presParOf" srcId="{FEF178DC-C884-4BA0-8E7C-90CA3EE21F1B}" destId="{58915959-61F7-4DB8-81DD-D1B1B7CAE536}" srcOrd="0" destOrd="0" presId="urn:microsoft.com/office/officeart/2005/8/layout/list1"/>
    <dgm:cxn modelId="{7540B603-5FF3-49A4-B535-1FF5D63A4802}" type="presParOf" srcId="{FEF178DC-C884-4BA0-8E7C-90CA3EE21F1B}" destId="{B13AA229-AAB1-443C-BAAE-17A22B8D63A0}" srcOrd="1" destOrd="0" presId="urn:microsoft.com/office/officeart/2005/8/layout/list1"/>
    <dgm:cxn modelId="{8F7A846D-ECB5-4B89-8FF6-4E7BF43232FB}" type="presParOf" srcId="{5B0BEAB2-6006-4A6A-9E71-4A6D5149EC38}" destId="{88FE487A-E6A0-4882-B32E-69EA3B5AE606}" srcOrd="9" destOrd="0" presId="urn:microsoft.com/office/officeart/2005/8/layout/list1"/>
    <dgm:cxn modelId="{558D414D-8EEC-4B36-8BE5-5E2225DA4A31}" type="presParOf" srcId="{5B0BEAB2-6006-4A6A-9E71-4A6D5149EC38}" destId="{EE69AE89-2107-4A9A-94DE-B2EF6CA5C721}" srcOrd="10" destOrd="0" presId="urn:microsoft.com/office/officeart/2005/8/layout/list1"/>
    <dgm:cxn modelId="{47AC3B46-0623-4F97-8D5B-793CF55E4FAB}" type="presParOf" srcId="{5B0BEAB2-6006-4A6A-9E71-4A6D5149EC38}" destId="{065660E8-6B32-4999-A1BD-768DE1F539AA}" srcOrd="11" destOrd="0" presId="urn:microsoft.com/office/officeart/2005/8/layout/list1"/>
    <dgm:cxn modelId="{09CB6773-30BA-4462-A08D-FBDAB85990F8}" type="presParOf" srcId="{5B0BEAB2-6006-4A6A-9E71-4A6D5149EC38}" destId="{B32FBFDF-2FAA-449E-9473-D5F941A6E0E3}" srcOrd="12" destOrd="0" presId="urn:microsoft.com/office/officeart/2005/8/layout/list1"/>
    <dgm:cxn modelId="{3D55F47B-E879-4B8F-BC25-75E09DA53A6C}" type="presParOf" srcId="{B32FBFDF-2FAA-449E-9473-D5F941A6E0E3}" destId="{C144962A-03B8-4CD2-B7C2-2F5599EC94C1}" srcOrd="0" destOrd="0" presId="urn:microsoft.com/office/officeart/2005/8/layout/list1"/>
    <dgm:cxn modelId="{EB6FA472-3577-4C6C-8258-BF6935CA958F}" type="presParOf" srcId="{B32FBFDF-2FAA-449E-9473-D5F941A6E0E3}" destId="{934991CF-FA7F-4ED5-8C3C-934E79B4E444}" srcOrd="1" destOrd="0" presId="urn:microsoft.com/office/officeart/2005/8/layout/list1"/>
    <dgm:cxn modelId="{AAC6055C-D962-4ED5-9293-D9FE8C4DD3A8}" type="presParOf" srcId="{5B0BEAB2-6006-4A6A-9E71-4A6D5149EC38}" destId="{48779023-63BE-482C-AA62-7B58049D66A0}" srcOrd="13" destOrd="0" presId="urn:microsoft.com/office/officeart/2005/8/layout/list1"/>
    <dgm:cxn modelId="{49D6CD03-9C01-488C-82E5-91C30BDF8A4E}" type="presParOf" srcId="{5B0BEAB2-6006-4A6A-9E71-4A6D5149EC38}" destId="{162EA45F-62E0-4DED-8F67-2D46AFB71BAB}" srcOrd="14" destOrd="0" presId="urn:microsoft.com/office/officeart/2005/8/layout/list1"/>
    <dgm:cxn modelId="{8EB10621-5642-4008-B38B-1604F5F522BE}" type="presParOf" srcId="{5B0BEAB2-6006-4A6A-9E71-4A6D5149EC38}" destId="{B9DBE34F-7F9C-47BD-AF67-F32B66D7735E}" srcOrd="15" destOrd="0" presId="urn:microsoft.com/office/officeart/2005/8/layout/list1"/>
    <dgm:cxn modelId="{1B943176-4417-4361-BD19-F859A073FDAE}" type="presParOf" srcId="{5B0BEAB2-6006-4A6A-9E71-4A6D5149EC38}" destId="{1872943B-EFB5-4AF5-A81E-8F8CB66F43C9}" srcOrd="16" destOrd="0" presId="urn:microsoft.com/office/officeart/2005/8/layout/list1"/>
    <dgm:cxn modelId="{B4B7C3CD-93FA-401F-971A-C28D50C7B428}" type="presParOf" srcId="{1872943B-EFB5-4AF5-A81E-8F8CB66F43C9}" destId="{40F099C3-962C-43D4-908A-44179BAFDA63}" srcOrd="0" destOrd="0" presId="urn:microsoft.com/office/officeart/2005/8/layout/list1"/>
    <dgm:cxn modelId="{4F0BD664-9338-4674-8212-FBC186782372}" type="presParOf" srcId="{1872943B-EFB5-4AF5-A81E-8F8CB66F43C9}" destId="{B2F0C5C0-DD9F-40B7-87B5-8F512EC54A31}" srcOrd="1" destOrd="0" presId="urn:microsoft.com/office/officeart/2005/8/layout/list1"/>
    <dgm:cxn modelId="{DF6754F2-3CEC-495E-9F4D-59E3D82FFC1A}" type="presParOf" srcId="{5B0BEAB2-6006-4A6A-9E71-4A6D5149EC38}" destId="{4A6F1016-5B19-4230-A94C-45015B81DB5D}" srcOrd="17" destOrd="0" presId="urn:microsoft.com/office/officeart/2005/8/layout/list1"/>
    <dgm:cxn modelId="{2E1852E6-DBED-4DD3-9E4F-B4306F061800}" type="presParOf" srcId="{5B0BEAB2-6006-4A6A-9E71-4A6D5149EC38}" destId="{252D61F5-3112-4DDE-872B-D5AE544A54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94EBA-7BF8-48C2-A1F7-5FE358CF9DB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D9E1B7E-6385-4B52-B4C0-87979950388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Прогнозный план (программа) приватизации государственного имущества Кировской области на 2022 год и на плановый период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2023-2024 годов, утвержден постановлением Правительства Кировской области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от 25.10.2021 № 569-П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5062A4D-AA46-40F2-B400-2F0CA8A133AA}" type="parTrans" cxnId="{EA86FF17-41EB-40E3-B21F-D3021A4C4EE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A88006DA-1D6A-42B3-BF82-7123FD20D155}" type="sibTrans" cxnId="{EA86FF17-41EB-40E3-B21F-D3021A4C4EEE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070C1075-1DB0-47F3-9086-93A1344AFD31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Доход от приватизации государственного имущества Кировской области </a:t>
          </a:r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в 2022 году составил 4999,36 тыс. рублей</a:t>
          </a:r>
          <a:endParaRPr lang="ru-RU" sz="1600" b="1" u="sng" dirty="0">
            <a:latin typeface="Times New Roman" pitchFamily="18" charset="0"/>
            <a:cs typeface="Times New Roman" pitchFamily="18" charset="0"/>
          </a:endParaRPr>
        </a:p>
      </dgm:t>
    </dgm:pt>
    <dgm:pt modelId="{9F7010DD-BDD7-4CA9-9333-AB28EC75A82A}" type="parTrans" cxnId="{60053419-50EA-4CA2-A706-231879269C1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36E6F74B-7E0D-4FB8-A3CB-B32D38B63BED}" type="sibTrans" cxnId="{60053419-50EA-4CA2-A706-231879269C1D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DB27FB0E-21EE-4904-A168-0D855DB80A8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Заключено 5 договоров купли-продажи </a:t>
          </a:r>
        </a:p>
        <a:p>
          <a:pPr>
            <a:spcAft>
              <a:spcPts val="0"/>
            </a:spcAft>
          </a:pPr>
          <a:r>
            <a:rPr lang="ru-RU" sz="1600" b="1" u="sng" dirty="0" smtClean="0">
              <a:latin typeface="Times New Roman" pitchFamily="18" charset="0"/>
              <a:cs typeface="Times New Roman" pitchFamily="18" charset="0"/>
            </a:rPr>
            <a:t>на сумму 1838,87 тыс. рублей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в соответствии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с Федеральным законом от 22.07.2008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№ 159-ФЗ «Об особенностях отчуждения недвижимого имущества, находящегося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 государственной или в муниципальной собственности и арендуемого субъектами малого и среднего предпринимательства, 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и о внесении изменений в отдельные законодательные акты Российской Федерации»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F341040-2379-431B-B0CC-077762701AA0}" type="parTrans" cxnId="{B55C26DB-EF0D-4331-8FBD-F0A9F540C0D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EA875A47-1043-49AA-B9B1-F40AA820636D}" type="sibTrans" cxnId="{B55C26DB-EF0D-4331-8FBD-F0A9F540C0D9}">
      <dgm:prSet/>
      <dgm:spPr/>
      <dgm:t>
        <a:bodyPr/>
        <a:lstStyle/>
        <a:p>
          <a:endParaRPr lang="ru-RU" sz="1600">
            <a:latin typeface="Times New Roman" pitchFamily="18" charset="0"/>
            <a:cs typeface="Times New Roman" pitchFamily="18" charset="0"/>
          </a:endParaRPr>
        </a:p>
      </dgm:t>
    </dgm:pt>
    <dgm:pt modelId="{40D41A5C-3D3A-48D2-9CC6-956FB2A9C6BE}" type="pres">
      <dgm:prSet presAssocID="{01B94EBA-7BF8-48C2-A1F7-5FE358CF9DB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070A1E-B851-49EE-97A3-95734E2BE270}" type="pres">
      <dgm:prSet presAssocID="{5D9E1B7E-6385-4B52-B4C0-879799503880}" presName="parentLin" presStyleCnt="0"/>
      <dgm:spPr/>
    </dgm:pt>
    <dgm:pt modelId="{A40A0B82-B5B8-4082-9A17-012BBF3F0C53}" type="pres">
      <dgm:prSet presAssocID="{5D9E1B7E-6385-4B52-B4C0-8797995038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4D8B5D9-4039-452E-AFDD-5BD1DF1DFC76}" type="pres">
      <dgm:prSet presAssocID="{5D9E1B7E-6385-4B52-B4C0-879799503880}" presName="parentText" presStyleLbl="node1" presStyleIdx="0" presStyleCnt="3" custScaleX="110966" custScaleY="192809" custLinFactNeighborX="-12572" custLinFactNeighborY="-39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6E1160-3984-4EFD-A75E-28608E2C8880}" type="pres">
      <dgm:prSet presAssocID="{5D9E1B7E-6385-4B52-B4C0-879799503880}" presName="negativeSpace" presStyleCnt="0"/>
      <dgm:spPr/>
    </dgm:pt>
    <dgm:pt modelId="{3105FD2A-5B27-4227-B9F6-0CBE413990ED}" type="pres">
      <dgm:prSet presAssocID="{5D9E1B7E-6385-4B52-B4C0-879799503880}" presName="childText" presStyleLbl="conFgAcc1" presStyleIdx="0" presStyleCnt="3">
        <dgm:presLayoutVars>
          <dgm:bulletEnabled val="1"/>
        </dgm:presLayoutVars>
      </dgm:prSet>
      <dgm:spPr/>
    </dgm:pt>
    <dgm:pt modelId="{A607C247-E5C3-4EA7-91AF-3F68BF984324}" type="pres">
      <dgm:prSet presAssocID="{A88006DA-1D6A-42B3-BF82-7123FD20D155}" presName="spaceBetweenRectangles" presStyleCnt="0"/>
      <dgm:spPr/>
    </dgm:pt>
    <dgm:pt modelId="{C9EDB51C-D976-40EF-B37B-F8BE2A10DABD}" type="pres">
      <dgm:prSet presAssocID="{070C1075-1DB0-47F3-9086-93A1344AFD31}" presName="parentLin" presStyleCnt="0"/>
      <dgm:spPr/>
    </dgm:pt>
    <dgm:pt modelId="{70CF3FE8-4C1E-4D7A-8987-4769E4D4F636}" type="pres">
      <dgm:prSet presAssocID="{070C1075-1DB0-47F3-9086-93A1344AFD31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ACDD9A9-4D9B-4406-BDCC-B613D1855630}" type="pres">
      <dgm:prSet presAssocID="{070C1075-1DB0-47F3-9086-93A1344AFD31}" presName="parentText" presStyleLbl="node1" presStyleIdx="1" presStyleCnt="3" custScaleX="1101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8FA13C-8FBC-497F-A7D6-01D4C916CA2F}" type="pres">
      <dgm:prSet presAssocID="{070C1075-1DB0-47F3-9086-93A1344AFD31}" presName="negativeSpace" presStyleCnt="0"/>
      <dgm:spPr/>
    </dgm:pt>
    <dgm:pt modelId="{9BA77EF0-C358-4E0F-952C-0E7365AE10A3}" type="pres">
      <dgm:prSet presAssocID="{070C1075-1DB0-47F3-9086-93A1344AFD31}" presName="childText" presStyleLbl="conFgAcc1" presStyleIdx="1" presStyleCnt="3">
        <dgm:presLayoutVars>
          <dgm:bulletEnabled val="1"/>
        </dgm:presLayoutVars>
      </dgm:prSet>
      <dgm:spPr/>
    </dgm:pt>
    <dgm:pt modelId="{F638924F-6D36-4335-904E-D0DF8D30A0FC}" type="pres">
      <dgm:prSet presAssocID="{36E6F74B-7E0D-4FB8-A3CB-B32D38B63BED}" presName="spaceBetweenRectangles" presStyleCnt="0"/>
      <dgm:spPr/>
    </dgm:pt>
    <dgm:pt modelId="{67AEEFE9-33F5-4503-B37B-BEF2022FBF98}" type="pres">
      <dgm:prSet presAssocID="{DB27FB0E-21EE-4904-A168-0D855DB80A83}" presName="parentLin" presStyleCnt="0"/>
      <dgm:spPr/>
    </dgm:pt>
    <dgm:pt modelId="{F296B5EA-3D51-449D-BD22-A2DA57927330}" type="pres">
      <dgm:prSet presAssocID="{DB27FB0E-21EE-4904-A168-0D855DB80A8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D49A338-D049-4770-B17E-DBED72758357}" type="pres">
      <dgm:prSet presAssocID="{DB27FB0E-21EE-4904-A168-0D855DB80A83}" presName="parentText" presStyleLbl="node1" presStyleIdx="2" presStyleCnt="3" custScaleX="113765" custScaleY="3075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54CB32-7D26-4BFE-B0A9-F02B8A790312}" type="pres">
      <dgm:prSet presAssocID="{DB27FB0E-21EE-4904-A168-0D855DB80A83}" presName="negativeSpace" presStyleCnt="0"/>
      <dgm:spPr/>
    </dgm:pt>
    <dgm:pt modelId="{B006F518-4821-4CA4-989F-7F58EF04981C}" type="pres">
      <dgm:prSet presAssocID="{DB27FB0E-21EE-4904-A168-0D855DB80A8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0A4C9CF-50C8-4D60-93C6-C9F4DBAAF665}" type="presOf" srcId="{070C1075-1DB0-47F3-9086-93A1344AFD31}" destId="{70CF3FE8-4C1E-4D7A-8987-4769E4D4F636}" srcOrd="0" destOrd="0" presId="urn:microsoft.com/office/officeart/2005/8/layout/list1"/>
    <dgm:cxn modelId="{197BE0A1-7B4B-47CD-A1AA-19644046CC8D}" type="presOf" srcId="{DB27FB0E-21EE-4904-A168-0D855DB80A83}" destId="{F296B5EA-3D51-449D-BD22-A2DA57927330}" srcOrd="0" destOrd="0" presId="urn:microsoft.com/office/officeart/2005/8/layout/list1"/>
    <dgm:cxn modelId="{B55C26DB-EF0D-4331-8FBD-F0A9F540C0D9}" srcId="{01B94EBA-7BF8-48C2-A1F7-5FE358CF9DBB}" destId="{DB27FB0E-21EE-4904-A168-0D855DB80A83}" srcOrd="2" destOrd="0" parTransId="{BF341040-2379-431B-B0CC-077762701AA0}" sibTransId="{EA875A47-1043-49AA-B9B1-F40AA820636D}"/>
    <dgm:cxn modelId="{264A3A88-745A-4A15-8F10-719F47228A49}" type="presOf" srcId="{5D9E1B7E-6385-4B52-B4C0-879799503880}" destId="{A40A0B82-B5B8-4082-9A17-012BBF3F0C53}" srcOrd="0" destOrd="0" presId="urn:microsoft.com/office/officeart/2005/8/layout/list1"/>
    <dgm:cxn modelId="{4706E6F4-F778-41C7-A358-337063959E49}" type="presOf" srcId="{070C1075-1DB0-47F3-9086-93A1344AFD31}" destId="{1ACDD9A9-4D9B-4406-BDCC-B613D1855630}" srcOrd="1" destOrd="0" presId="urn:microsoft.com/office/officeart/2005/8/layout/list1"/>
    <dgm:cxn modelId="{01D37872-7F99-411A-8E3E-253C63CF7B60}" type="presOf" srcId="{DB27FB0E-21EE-4904-A168-0D855DB80A83}" destId="{0D49A338-D049-4770-B17E-DBED72758357}" srcOrd="1" destOrd="0" presId="urn:microsoft.com/office/officeart/2005/8/layout/list1"/>
    <dgm:cxn modelId="{EA86FF17-41EB-40E3-B21F-D3021A4C4EEE}" srcId="{01B94EBA-7BF8-48C2-A1F7-5FE358CF9DBB}" destId="{5D9E1B7E-6385-4B52-B4C0-879799503880}" srcOrd="0" destOrd="0" parTransId="{C5062A4D-AA46-40F2-B400-2F0CA8A133AA}" sibTransId="{A88006DA-1D6A-42B3-BF82-7123FD20D155}"/>
    <dgm:cxn modelId="{52D36FC1-2E5F-45F1-B13A-A119671AEB11}" type="presOf" srcId="{01B94EBA-7BF8-48C2-A1F7-5FE358CF9DBB}" destId="{40D41A5C-3D3A-48D2-9CC6-956FB2A9C6BE}" srcOrd="0" destOrd="0" presId="urn:microsoft.com/office/officeart/2005/8/layout/list1"/>
    <dgm:cxn modelId="{60053419-50EA-4CA2-A706-231879269C1D}" srcId="{01B94EBA-7BF8-48C2-A1F7-5FE358CF9DBB}" destId="{070C1075-1DB0-47F3-9086-93A1344AFD31}" srcOrd="1" destOrd="0" parTransId="{9F7010DD-BDD7-4CA9-9333-AB28EC75A82A}" sibTransId="{36E6F74B-7E0D-4FB8-A3CB-B32D38B63BED}"/>
    <dgm:cxn modelId="{C3C3C1D3-689E-4FDE-8C7E-C7C5A726F4C1}" type="presOf" srcId="{5D9E1B7E-6385-4B52-B4C0-879799503880}" destId="{F4D8B5D9-4039-452E-AFDD-5BD1DF1DFC76}" srcOrd="1" destOrd="0" presId="urn:microsoft.com/office/officeart/2005/8/layout/list1"/>
    <dgm:cxn modelId="{10ECB8D6-9635-4705-8FE6-85210F3D5DA4}" type="presParOf" srcId="{40D41A5C-3D3A-48D2-9CC6-956FB2A9C6BE}" destId="{76070A1E-B851-49EE-97A3-95734E2BE270}" srcOrd="0" destOrd="0" presId="urn:microsoft.com/office/officeart/2005/8/layout/list1"/>
    <dgm:cxn modelId="{63183677-AC88-47A7-8AF1-389AB5B14530}" type="presParOf" srcId="{76070A1E-B851-49EE-97A3-95734E2BE270}" destId="{A40A0B82-B5B8-4082-9A17-012BBF3F0C53}" srcOrd="0" destOrd="0" presId="urn:microsoft.com/office/officeart/2005/8/layout/list1"/>
    <dgm:cxn modelId="{9B826341-8788-40E0-B807-CEBD4D56546B}" type="presParOf" srcId="{76070A1E-B851-49EE-97A3-95734E2BE270}" destId="{F4D8B5D9-4039-452E-AFDD-5BD1DF1DFC76}" srcOrd="1" destOrd="0" presId="urn:microsoft.com/office/officeart/2005/8/layout/list1"/>
    <dgm:cxn modelId="{DC8B4D42-A9D5-46E3-8ADF-632C792DE521}" type="presParOf" srcId="{40D41A5C-3D3A-48D2-9CC6-956FB2A9C6BE}" destId="{C56E1160-3984-4EFD-A75E-28608E2C8880}" srcOrd="1" destOrd="0" presId="urn:microsoft.com/office/officeart/2005/8/layout/list1"/>
    <dgm:cxn modelId="{9DBE389E-C9F8-413B-A564-E1CFF65C21CC}" type="presParOf" srcId="{40D41A5C-3D3A-48D2-9CC6-956FB2A9C6BE}" destId="{3105FD2A-5B27-4227-B9F6-0CBE413990ED}" srcOrd="2" destOrd="0" presId="urn:microsoft.com/office/officeart/2005/8/layout/list1"/>
    <dgm:cxn modelId="{73409BBC-0D61-4E3B-9621-9735D262B103}" type="presParOf" srcId="{40D41A5C-3D3A-48D2-9CC6-956FB2A9C6BE}" destId="{A607C247-E5C3-4EA7-91AF-3F68BF984324}" srcOrd="3" destOrd="0" presId="urn:microsoft.com/office/officeart/2005/8/layout/list1"/>
    <dgm:cxn modelId="{8E82E32F-EBB2-42AA-A248-CCE12B290214}" type="presParOf" srcId="{40D41A5C-3D3A-48D2-9CC6-956FB2A9C6BE}" destId="{C9EDB51C-D976-40EF-B37B-F8BE2A10DABD}" srcOrd="4" destOrd="0" presId="urn:microsoft.com/office/officeart/2005/8/layout/list1"/>
    <dgm:cxn modelId="{E71E03DF-EF5C-4FF0-BE8D-17135938FD01}" type="presParOf" srcId="{C9EDB51C-D976-40EF-B37B-F8BE2A10DABD}" destId="{70CF3FE8-4C1E-4D7A-8987-4769E4D4F636}" srcOrd="0" destOrd="0" presId="urn:microsoft.com/office/officeart/2005/8/layout/list1"/>
    <dgm:cxn modelId="{22A79B04-4F9F-4858-A661-556B39FF86BF}" type="presParOf" srcId="{C9EDB51C-D976-40EF-B37B-F8BE2A10DABD}" destId="{1ACDD9A9-4D9B-4406-BDCC-B613D1855630}" srcOrd="1" destOrd="0" presId="urn:microsoft.com/office/officeart/2005/8/layout/list1"/>
    <dgm:cxn modelId="{3F0A3CAB-F076-468E-8510-8E0B6B7917CE}" type="presParOf" srcId="{40D41A5C-3D3A-48D2-9CC6-956FB2A9C6BE}" destId="{108FA13C-8FBC-497F-A7D6-01D4C916CA2F}" srcOrd="5" destOrd="0" presId="urn:microsoft.com/office/officeart/2005/8/layout/list1"/>
    <dgm:cxn modelId="{C1B46863-B901-4F68-AACB-6B64D16DE74C}" type="presParOf" srcId="{40D41A5C-3D3A-48D2-9CC6-956FB2A9C6BE}" destId="{9BA77EF0-C358-4E0F-952C-0E7365AE10A3}" srcOrd="6" destOrd="0" presId="urn:microsoft.com/office/officeart/2005/8/layout/list1"/>
    <dgm:cxn modelId="{2A2D0DC3-94BE-41EE-A070-B300D8B2F48D}" type="presParOf" srcId="{40D41A5C-3D3A-48D2-9CC6-956FB2A9C6BE}" destId="{F638924F-6D36-4335-904E-D0DF8D30A0FC}" srcOrd="7" destOrd="0" presId="urn:microsoft.com/office/officeart/2005/8/layout/list1"/>
    <dgm:cxn modelId="{72FCCB02-455E-4D68-9430-5E8C483B8508}" type="presParOf" srcId="{40D41A5C-3D3A-48D2-9CC6-956FB2A9C6BE}" destId="{67AEEFE9-33F5-4503-B37B-BEF2022FBF98}" srcOrd="8" destOrd="0" presId="urn:microsoft.com/office/officeart/2005/8/layout/list1"/>
    <dgm:cxn modelId="{029EF0CF-C633-4019-958F-D1D6AD23BC23}" type="presParOf" srcId="{67AEEFE9-33F5-4503-B37B-BEF2022FBF98}" destId="{F296B5EA-3D51-449D-BD22-A2DA57927330}" srcOrd="0" destOrd="0" presId="urn:microsoft.com/office/officeart/2005/8/layout/list1"/>
    <dgm:cxn modelId="{C58E2ED2-1562-49D6-9F9D-C8FD5226ADA4}" type="presParOf" srcId="{67AEEFE9-33F5-4503-B37B-BEF2022FBF98}" destId="{0D49A338-D049-4770-B17E-DBED72758357}" srcOrd="1" destOrd="0" presId="urn:microsoft.com/office/officeart/2005/8/layout/list1"/>
    <dgm:cxn modelId="{F03231A7-6600-40FF-BEB3-A9D68CF2DFE8}" type="presParOf" srcId="{40D41A5C-3D3A-48D2-9CC6-956FB2A9C6BE}" destId="{A954CB32-7D26-4BFE-B0A9-F02B8A790312}" srcOrd="9" destOrd="0" presId="urn:microsoft.com/office/officeart/2005/8/layout/list1"/>
    <dgm:cxn modelId="{4DD10795-D46B-438B-8953-DBA62D3D6B9E}" type="presParOf" srcId="{40D41A5C-3D3A-48D2-9CC6-956FB2A9C6BE}" destId="{B006F518-4821-4CA4-989F-7F58EF04981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D14520-7A5C-4AC6-8A87-0E50B4EAF11C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8D82D80-73E1-4A63-9E83-1DD5F4046177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Государственное задание в размере нормативных затрат на оказание государственных услуг (выполнение работ)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КОГБУ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«Бюро технической инвентаризации» на 2022 год и на плановый период 2023 и 2024 годов, утвержденное распоряжением министерства имущественных отношений Кировской области от 19.08.2022 №03-74/п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B04F7873-BA87-432E-B6C0-EBE6BFBCE968}" type="parTrans" cxnId="{5661E10C-8B71-49AF-B747-740F49919DB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5F84527-18B3-49CC-B6D9-7A310D428D1E}" type="sibTrans" cxnId="{5661E10C-8B71-49AF-B747-740F49919DB9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B3816140-60D5-4B8B-8EE0-90CE35A57CC0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200" kern="1200" baseline="0" dirty="0" smtClean="0">
              <a:latin typeface="Times New Roman" pitchFamily="18" charset="0"/>
              <a:cs typeface="Times New Roman" pitchFamily="18" charset="0"/>
            </a:rPr>
            <a:t>Обработаны сведения </a:t>
          </a:r>
        </a:p>
        <a:p>
          <a:pPr>
            <a:spcAft>
              <a:spcPts val="0"/>
            </a:spcAft>
          </a:pPr>
          <a:r>
            <a:rPr lang="ru-RU" sz="1200" kern="1200" baseline="0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200" b="1" kern="1200" baseline="0" dirty="0" smtClean="0">
              <a:latin typeface="Times New Roman" pitchFamily="18" charset="0"/>
              <a:cs typeface="Times New Roman" pitchFamily="18" charset="0"/>
            </a:rPr>
            <a:t>44</a:t>
          </a:r>
          <a:r>
            <a:rPr lang="ru-RU" sz="1200" kern="1200" baseline="0" dirty="0" smtClean="0">
              <a:latin typeface="Times New Roman" pitchFamily="18" charset="0"/>
              <a:cs typeface="Times New Roman" pitchFamily="18" charset="0"/>
            </a:rPr>
            <a:t> муниципальным образованиям Кировской области</a:t>
          </a:r>
          <a:endParaRPr lang="ru-RU" sz="1200" kern="1200" baseline="0" dirty="0">
            <a:latin typeface="Times New Roman" pitchFamily="18" charset="0"/>
            <a:cs typeface="Times New Roman" pitchFamily="18" charset="0"/>
          </a:endParaRPr>
        </a:p>
      </dgm:t>
    </dgm:pt>
    <dgm:pt modelId="{3B55F272-C5D5-4D0A-A69E-AD7E0A6F0D8B}" type="parTrans" cxnId="{768E7504-F6AA-4F4F-A501-C01ECC32090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8D84EBEA-5323-402D-A6CF-D27D23FDE1FC}" type="sibTrans" cxnId="{768E7504-F6AA-4F4F-A501-C01ECC32090E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07D8A32-6F25-4D12-82C0-ABD879248E4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Оказаны услуги по рассмотрению обращений об исправлении ошибок, допущенных при определении кадастровой стоимости –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126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ед.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ABBF2B44-33B0-431E-ACE9-CDDB76BD0EB6}" type="parTrans" cxnId="{6EDD9C4B-F90C-468F-8636-6E42282E273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C3D5466C-137C-4D64-AEFB-4E824EB73A51}" type="sibTrans" cxnId="{6EDD9C4B-F90C-468F-8636-6E42282E273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B936CD2-94A6-405C-AFCC-44F92540BC3A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Оказаны услуги по рассмотрению заявлений об установлении кадастровой стоимости объекта недвижимости в размере его рыночной стоимости и принятию решений по ним –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180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ед.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C8D0ED18-EB4C-43E5-887C-63D7C9A3C552}" type="parTrans" cxnId="{0F34DCF7-1BE8-43A7-8BFE-5A4B0F38866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5077FE6A-940B-483A-9813-24470EEB1599}" type="sibTrans" cxnId="{0F34DCF7-1BE8-43A7-8BFE-5A4B0F38866F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DCFA1250-AF89-4D03-80DE-724C18B234E9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Центральным аппаратом </a:t>
          </a:r>
          <a:r>
            <a:rPr lang="ru-RU" sz="1200" dirty="0" err="1" smtClean="0">
              <a:latin typeface="Times New Roman" pitchFamily="18" charset="0"/>
              <a:cs typeface="Times New Roman" pitchFamily="18" charset="0"/>
            </a:rPr>
            <a:t>Россреестра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принято решение о соответствии отчета требованиям законодательства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364B9B6-31A7-402D-B1F7-BC00EA2BA77B}" type="parTrans" cxnId="{EE984C56-F7C8-49BE-9A9D-7A6B79C044A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E78E62C-69C1-4A4C-899C-0275B7F2867C}" type="sibTrans" cxnId="{EE984C56-F7C8-49BE-9A9D-7A6B79C044AA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61769F14-9B56-4396-9ABD-071A70129EC0}">
      <dgm:prSet phldrT="[Текст]"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Обеспечена сохранность и учет архивных документов – предоставлено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22028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ед. учетно-технических документов в виде архивных копий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97ABFE7-2B1B-4422-AFE7-C6FB4DE8CBBE}" type="parTrans" cxnId="{39FC29B5-8B05-4877-ADBF-2575A3FA7E2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9FCDB1D2-E66E-4BB3-9418-662AA5653CDB}" type="sibTrans" cxnId="{39FC29B5-8B05-4877-ADBF-2575A3FA7E2C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16912C14-B3CA-4FB6-ABCA-94EAE0CD2221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Оказаны услуги по предоставлению разъяснений, связанных с определением кадастровой стоимости –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597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 ед.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2C098DC1-14D0-4B81-90B7-4E7E56C1AA6F}" type="parTrans" cxnId="{DCC0557F-5382-4265-8B28-1EAC66637A1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E9979C72-E3A0-4DCA-A06C-B152B59FC4AA}" type="sibTrans" cxnId="{DCC0557F-5382-4265-8B28-1EAC66637A1D}">
      <dgm:prSet/>
      <dgm:spPr/>
      <dgm:t>
        <a:bodyPr/>
        <a:lstStyle/>
        <a:p>
          <a:endParaRPr lang="ru-RU" sz="1200">
            <a:latin typeface="Times New Roman" pitchFamily="18" charset="0"/>
            <a:cs typeface="Times New Roman" pitchFamily="18" charset="0"/>
          </a:endParaRPr>
        </a:p>
      </dgm:t>
    </dgm:pt>
    <dgm:pt modelId="{007BDF7D-7CD5-4491-92C4-847251C74E17}">
      <dgm:prSet custT="1"/>
      <dgm:spPr/>
      <dgm:t>
        <a:bodyPr/>
        <a:lstStyle/>
        <a:p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Определена кадастровая стоимость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1 038 591 </a:t>
          </a: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земельных участков всех категорий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470228D5-45EE-4F7B-BDF9-97B06721237F}" type="parTrans" cxnId="{E7B1C6F2-494D-4BD2-8EEA-9CF2BF87F8CE}">
      <dgm:prSet/>
      <dgm:spPr/>
      <dgm:t>
        <a:bodyPr/>
        <a:lstStyle/>
        <a:p>
          <a:endParaRPr lang="ru-RU"/>
        </a:p>
      </dgm:t>
    </dgm:pt>
    <dgm:pt modelId="{E5A8D818-B3FE-4E65-BC07-2B42027ACEEB}" type="sibTrans" cxnId="{E7B1C6F2-494D-4BD2-8EEA-9CF2BF87F8CE}">
      <dgm:prSet/>
      <dgm:spPr/>
      <dgm:t>
        <a:bodyPr/>
        <a:lstStyle/>
        <a:p>
          <a:endParaRPr lang="ru-RU"/>
        </a:p>
      </dgm:t>
    </dgm:pt>
    <dgm:pt modelId="{8965E5AD-7D8C-44C8-A275-B19430BCF4F7}" type="pres">
      <dgm:prSet presAssocID="{C8D14520-7A5C-4AC6-8A87-0E50B4EAF1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C94165A-A6E6-4DE6-81CE-8043B9AE8645}" type="pres">
      <dgm:prSet presAssocID="{48D82D80-73E1-4A63-9E83-1DD5F4046177}" presName="hierRoot1" presStyleCnt="0"/>
      <dgm:spPr/>
    </dgm:pt>
    <dgm:pt modelId="{6D3543AB-086C-4D29-8A2D-72EA580987EC}" type="pres">
      <dgm:prSet presAssocID="{48D82D80-73E1-4A63-9E83-1DD5F4046177}" presName="composite" presStyleCnt="0"/>
      <dgm:spPr/>
    </dgm:pt>
    <dgm:pt modelId="{056BD49F-343C-4001-998D-EC0F94D6BB15}" type="pres">
      <dgm:prSet presAssocID="{48D82D80-73E1-4A63-9E83-1DD5F4046177}" presName="background" presStyleLbl="node0" presStyleIdx="0" presStyleCnt="1"/>
      <dgm:spPr/>
    </dgm:pt>
    <dgm:pt modelId="{4F0A0836-1F5A-4E9A-A40D-7338F8DA4251}" type="pres">
      <dgm:prSet presAssocID="{48D82D80-73E1-4A63-9E83-1DD5F4046177}" presName="text" presStyleLbl="fgAcc0" presStyleIdx="0" presStyleCnt="1" custScaleX="209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BB9D06-3ADF-4BF6-B3A8-720F8B4D7205}" type="pres">
      <dgm:prSet presAssocID="{48D82D80-73E1-4A63-9E83-1DD5F4046177}" presName="hierChild2" presStyleCnt="0"/>
      <dgm:spPr/>
    </dgm:pt>
    <dgm:pt modelId="{C326A5D1-F8D9-4498-BA53-F9E11BF64C1F}" type="pres">
      <dgm:prSet presAssocID="{3B55F272-C5D5-4D0A-A69E-AD7E0A6F0D8B}" presName="Name10" presStyleLbl="parChTrans1D2" presStyleIdx="0" presStyleCnt="3"/>
      <dgm:spPr/>
      <dgm:t>
        <a:bodyPr/>
        <a:lstStyle/>
        <a:p>
          <a:endParaRPr lang="ru-RU"/>
        </a:p>
      </dgm:t>
    </dgm:pt>
    <dgm:pt modelId="{4AF2ED97-4D78-46AA-B7E0-F77898F7EA32}" type="pres">
      <dgm:prSet presAssocID="{B3816140-60D5-4B8B-8EE0-90CE35A57CC0}" presName="hierRoot2" presStyleCnt="0"/>
      <dgm:spPr/>
    </dgm:pt>
    <dgm:pt modelId="{711C8FF0-7122-4EF4-AD3E-C7D15AABECCA}" type="pres">
      <dgm:prSet presAssocID="{B3816140-60D5-4B8B-8EE0-90CE35A57CC0}" presName="composite2" presStyleCnt="0"/>
      <dgm:spPr/>
    </dgm:pt>
    <dgm:pt modelId="{E484358D-F264-45DE-9B73-8B71B584EF30}" type="pres">
      <dgm:prSet presAssocID="{B3816140-60D5-4B8B-8EE0-90CE35A57CC0}" presName="background2" presStyleLbl="node2" presStyleIdx="0" presStyleCnt="3"/>
      <dgm:spPr/>
    </dgm:pt>
    <dgm:pt modelId="{3331DC3A-C1FF-41A4-B6CD-BD7ABE7AD609}" type="pres">
      <dgm:prSet presAssocID="{B3816140-60D5-4B8B-8EE0-90CE35A57CC0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3BE4FBC-948B-49B6-A916-957FB88685AE}" type="pres">
      <dgm:prSet presAssocID="{B3816140-60D5-4B8B-8EE0-90CE35A57CC0}" presName="hierChild3" presStyleCnt="0"/>
      <dgm:spPr/>
    </dgm:pt>
    <dgm:pt modelId="{04A7E506-0D13-48CA-9D6D-9A3B6A912145}" type="pres">
      <dgm:prSet presAssocID="{2C098DC1-14D0-4B81-90B7-4E7E56C1AA6F}" presName="Name17" presStyleLbl="parChTrans1D3" presStyleIdx="0" presStyleCnt="4"/>
      <dgm:spPr/>
      <dgm:t>
        <a:bodyPr/>
        <a:lstStyle/>
        <a:p>
          <a:endParaRPr lang="ru-RU"/>
        </a:p>
      </dgm:t>
    </dgm:pt>
    <dgm:pt modelId="{56011048-241A-48EC-988C-7465AB67DF6F}" type="pres">
      <dgm:prSet presAssocID="{16912C14-B3CA-4FB6-ABCA-94EAE0CD2221}" presName="hierRoot3" presStyleCnt="0"/>
      <dgm:spPr/>
    </dgm:pt>
    <dgm:pt modelId="{86C0BED0-B920-42AC-9BC7-9D8F9433C758}" type="pres">
      <dgm:prSet presAssocID="{16912C14-B3CA-4FB6-ABCA-94EAE0CD2221}" presName="composite3" presStyleCnt="0"/>
      <dgm:spPr/>
    </dgm:pt>
    <dgm:pt modelId="{16E26186-C80E-4334-8547-AC7ADC3FA784}" type="pres">
      <dgm:prSet presAssocID="{16912C14-B3CA-4FB6-ABCA-94EAE0CD2221}" presName="background3" presStyleLbl="node3" presStyleIdx="0" presStyleCnt="4"/>
      <dgm:spPr/>
    </dgm:pt>
    <dgm:pt modelId="{AA688016-3AD1-4E24-BB12-CAD88C82E199}" type="pres">
      <dgm:prSet presAssocID="{16912C14-B3CA-4FB6-ABCA-94EAE0CD2221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C1E958-6E4C-48B4-8B4E-3919E881171A}" type="pres">
      <dgm:prSet presAssocID="{16912C14-B3CA-4FB6-ABCA-94EAE0CD2221}" presName="hierChild4" presStyleCnt="0"/>
      <dgm:spPr/>
    </dgm:pt>
    <dgm:pt modelId="{A0110AC0-B6FF-4ACD-9122-8C2920755C90}" type="pres">
      <dgm:prSet presAssocID="{ABBF2B44-33B0-431E-ACE9-CDDB76BD0EB6}" presName="Name17" presStyleLbl="parChTrans1D3" presStyleIdx="1" presStyleCnt="4"/>
      <dgm:spPr/>
      <dgm:t>
        <a:bodyPr/>
        <a:lstStyle/>
        <a:p>
          <a:endParaRPr lang="ru-RU"/>
        </a:p>
      </dgm:t>
    </dgm:pt>
    <dgm:pt modelId="{26B96347-D5EF-490F-8E11-9412D2AD48EF}" type="pres">
      <dgm:prSet presAssocID="{507D8A32-6F25-4D12-82C0-ABD879248E40}" presName="hierRoot3" presStyleCnt="0"/>
      <dgm:spPr/>
    </dgm:pt>
    <dgm:pt modelId="{4E7783D2-5601-4796-8363-596A661CD1CB}" type="pres">
      <dgm:prSet presAssocID="{507D8A32-6F25-4D12-82C0-ABD879248E40}" presName="composite3" presStyleCnt="0"/>
      <dgm:spPr/>
    </dgm:pt>
    <dgm:pt modelId="{FA96DB16-DE7B-45F5-9CAB-808EE16C7F5B}" type="pres">
      <dgm:prSet presAssocID="{507D8A32-6F25-4D12-82C0-ABD879248E40}" presName="background3" presStyleLbl="node3" presStyleIdx="1" presStyleCnt="4"/>
      <dgm:spPr/>
    </dgm:pt>
    <dgm:pt modelId="{7C1C2969-2706-4D34-A547-769E23786FA5}" type="pres">
      <dgm:prSet presAssocID="{507D8A32-6F25-4D12-82C0-ABD879248E40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041F392-9E6F-49E3-AD0F-4BEF4D100FF8}" type="pres">
      <dgm:prSet presAssocID="{507D8A32-6F25-4D12-82C0-ABD879248E40}" presName="hierChild4" presStyleCnt="0"/>
      <dgm:spPr/>
    </dgm:pt>
    <dgm:pt modelId="{113FA54E-3C19-4322-B71E-D29EDB7A36AD}" type="pres">
      <dgm:prSet presAssocID="{C8D0ED18-EB4C-43E5-887C-63D7C9A3C552}" presName="Name17" presStyleLbl="parChTrans1D3" presStyleIdx="2" presStyleCnt="4"/>
      <dgm:spPr/>
      <dgm:t>
        <a:bodyPr/>
        <a:lstStyle/>
        <a:p>
          <a:endParaRPr lang="ru-RU"/>
        </a:p>
      </dgm:t>
    </dgm:pt>
    <dgm:pt modelId="{350525AF-39F0-437F-90AF-2338FC558DF7}" type="pres">
      <dgm:prSet presAssocID="{EB936CD2-94A6-405C-AFCC-44F92540BC3A}" presName="hierRoot3" presStyleCnt="0"/>
      <dgm:spPr/>
    </dgm:pt>
    <dgm:pt modelId="{AE844CE2-5522-4EF5-A231-40009FB64B51}" type="pres">
      <dgm:prSet presAssocID="{EB936CD2-94A6-405C-AFCC-44F92540BC3A}" presName="composite3" presStyleCnt="0"/>
      <dgm:spPr/>
    </dgm:pt>
    <dgm:pt modelId="{CF15D0A5-77B3-48D8-9AD9-4BFEAABE70E1}" type="pres">
      <dgm:prSet presAssocID="{EB936CD2-94A6-405C-AFCC-44F92540BC3A}" presName="background3" presStyleLbl="node3" presStyleIdx="2" presStyleCnt="4"/>
      <dgm:spPr/>
    </dgm:pt>
    <dgm:pt modelId="{C2984B04-56A1-4CDE-B49F-153435A479B1}" type="pres">
      <dgm:prSet presAssocID="{EB936CD2-94A6-405C-AFCC-44F92540BC3A}" presName="text3" presStyleLbl="fgAcc3" presStyleIdx="2" presStyleCnt="4" custScaleY="1110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51B2DA-F931-4395-81B4-888813090C61}" type="pres">
      <dgm:prSet presAssocID="{EB936CD2-94A6-405C-AFCC-44F92540BC3A}" presName="hierChild4" presStyleCnt="0"/>
      <dgm:spPr/>
    </dgm:pt>
    <dgm:pt modelId="{2EF44FE3-6727-48E7-A304-60B353B59766}" type="pres">
      <dgm:prSet presAssocID="{470228D5-45EE-4F7B-BDF9-97B06721237F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EC013D6-1832-4556-9130-A9E5749CD2A5}" type="pres">
      <dgm:prSet presAssocID="{007BDF7D-7CD5-4491-92C4-847251C74E17}" presName="hierRoot2" presStyleCnt="0"/>
      <dgm:spPr/>
    </dgm:pt>
    <dgm:pt modelId="{EA178B06-D1DC-4889-951E-C6BB84190DB4}" type="pres">
      <dgm:prSet presAssocID="{007BDF7D-7CD5-4491-92C4-847251C74E17}" presName="composite2" presStyleCnt="0"/>
      <dgm:spPr/>
    </dgm:pt>
    <dgm:pt modelId="{DED28520-28B3-4935-9999-440B49977CDD}" type="pres">
      <dgm:prSet presAssocID="{007BDF7D-7CD5-4491-92C4-847251C74E17}" presName="background2" presStyleLbl="node2" presStyleIdx="1" presStyleCnt="3"/>
      <dgm:spPr/>
    </dgm:pt>
    <dgm:pt modelId="{D60FA118-DB36-49BD-9C7E-548F21A6BE32}" type="pres">
      <dgm:prSet presAssocID="{007BDF7D-7CD5-4491-92C4-847251C74E17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440CB6-3B88-4EF7-AEF6-CCFF80FFCB44}" type="pres">
      <dgm:prSet presAssocID="{007BDF7D-7CD5-4491-92C4-847251C74E17}" presName="hierChild3" presStyleCnt="0"/>
      <dgm:spPr/>
    </dgm:pt>
    <dgm:pt modelId="{5BC51B3E-83FE-4898-A2E7-E9AAFF27DBB1}" type="pres">
      <dgm:prSet presAssocID="{4364B9B6-31A7-402D-B1F7-BC00EA2BA77B}" presName="Name10" presStyleLbl="parChTrans1D2" presStyleIdx="2" presStyleCnt="3"/>
      <dgm:spPr/>
      <dgm:t>
        <a:bodyPr/>
        <a:lstStyle/>
        <a:p>
          <a:endParaRPr lang="ru-RU"/>
        </a:p>
      </dgm:t>
    </dgm:pt>
    <dgm:pt modelId="{33F9474A-2E54-44B8-A593-1678B0EDB11D}" type="pres">
      <dgm:prSet presAssocID="{DCFA1250-AF89-4D03-80DE-724C18B234E9}" presName="hierRoot2" presStyleCnt="0"/>
      <dgm:spPr/>
    </dgm:pt>
    <dgm:pt modelId="{AF26782C-514F-4AC5-BB78-37D6BFF3AAA7}" type="pres">
      <dgm:prSet presAssocID="{DCFA1250-AF89-4D03-80DE-724C18B234E9}" presName="composite2" presStyleCnt="0"/>
      <dgm:spPr/>
    </dgm:pt>
    <dgm:pt modelId="{A3D3746C-09E5-4A20-8E0C-3A7150AF09EC}" type="pres">
      <dgm:prSet presAssocID="{DCFA1250-AF89-4D03-80DE-724C18B234E9}" presName="background2" presStyleLbl="node2" presStyleIdx="2" presStyleCnt="3"/>
      <dgm:spPr/>
    </dgm:pt>
    <dgm:pt modelId="{9A6B4414-4D24-4DB5-8E3C-91E14F4822B4}" type="pres">
      <dgm:prSet presAssocID="{DCFA1250-AF89-4D03-80DE-724C18B234E9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DEEF0C7-1636-4F86-8001-A9B948574503}" type="pres">
      <dgm:prSet presAssocID="{DCFA1250-AF89-4D03-80DE-724C18B234E9}" presName="hierChild3" presStyleCnt="0"/>
      <dgm:spPr/>
    </dgm:pt>
    <dgm:pt modelId="{F05B8C23-53C7-43CC-A52F-6726949FFEF9}" type="pres">
      <dgm:prSet presAssocID="{897ABFE7-2B1B-4422-AFE7-C6FB4DE8CBBE}" presName="Name17" presStyleLbl="parChTrans1D3" presStyleIdx="3" presStyleCnt="4"/>
      <dgm:spPr/>
      <dgm:t>
        <a:bodyPr/>
        <a:lstStyle/>
        <a:p>
          <a:endParaRPr lang="ru-RU"/>
        </a:p>
      </dgm:t>
    </dgm:pt>
    <dgm:pt modelId="{36808E5B-6BF8-4BE3-AE6F-FBDDDBF2A2F9}" type="pres">
      <dgm:prSet presAssocID="{61769F14-9B56-4396-9ABD-071A70129EC0}" presName="hierRoot3" presStyleCnt="0"/>
      <dgm:spPr/>
    </dgm:pt>
    <dgm:pt modelId="{5B9A3E08-A5E2-4B99-876A-A1AA98E1B404}" type="pres">
      <dgm:prSet presAssocID="{61769F14-9B56-4396-9ABD-071A70129EC0}" presName="composite3" presStyleCnt="0"/>
      <dgm:spPr/>
    </dgm:pt>
    <dgm:pt modelId="{C1C03B11-6954-49AA-BC6E-8237124F111F}" type="pres">
      <dgm:prSet presAssocID="{61769F14-9B56-4396-9ABD-071A70129EC0}" presName="background3" presStyleLbl="node3" presStyleIdx="3" presStyleCnt="4"/>
      <dgm:spPr/>
    </dgm:pt>
    <dgm:pt modelId="{E487375E-E3D4-41A0-A95B-DBB1B22609E7}" type="pres">
      <dgm:prSet presAssocID="{61769F14-9B56-4396-9ABD-071A70129EC0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8C1635-2052-43AC-840B-5F54C81AE204}" type="pres">
      <dgm:prSet presAssocID="{61769F14-9B56-4396-9ABD-071A70129EC0}" presName="hierChild4" presStyleCnt="0"/>
      <dgm:spPr/>
    </dgm:pt>
  </dgm:ptLst>
  <dgm:cxnLst>
    <dgm:cxn modelId="{E53E95F7-62B3-4116-AFF1-06743EA0DE56}" type="presOf" srcId="{4364B9B6-31A7-402D-B1F7-BC00EA2BA77B}" destId="{5BC51B3E-83FE-4898-A2E7-E9AAFF27DBB1}" srcOrd="0" destOrd="0" presId="urn:microsoft.com/office/officeart/2005/8/layout/hierarchy1"/>
    <dgm:cxn modelId="{0F34DCF7-1BE8-43A7-8BFE-5A4B0F38866F}" srcId="{B3816140-60D5-4B8B-8EE0-90CE35A57CC0}" destId="{EB936CD2-94A6-405C-AFCC-44F92540BC3A}" srcOrd="2" destOrd="0" parTransId="{C8D0ED18-EB4C-43E5-887C-63D7C9A3C552}" sibTransId="{5077FE6A-940B-483A-9813-24470EEB1599}"/>
    <dgm:cxn modelId="{F04D078D-A8A3-43B5-A7D0-E793F507B404}" type="presOf" srcId="{007BDF7D-7CD5-4491-92C4-847251C74E17}" destId="{D60FA118-DB36-49BD-9C7E-548F21A6BE32}" srcOrd="0" destOrd="0" presId="urn:microsoft.com/office/officeart/2005/8/layout/hierarchy1"/>
    <dgm:cxn modelId="{DCC0557F-5382-4265-8B28-1EAC66637A1D}" srcId="{B3816140-60D5-4B8B-8EE0-90CE35A57CC0}" destId="{16912C14-B3CA-4FB6-ABCA-94EAE0CD2221}" srcOrd="0" destOrd="0" parTransId="{2C098DC1-14D0-4B81-90B7-4E7E56C1AA6F}" sibTransId="{E9979C72-E3A0-4DCA-A06C-B152B59FC4AA}"/>
    <dgm:cxn modelId="{F3F3BDE6-982B-4F7A-BCD2-44DDF8AE4F12}" type="presOf" srcId="{470228D5-45EE-4F7B-BDF9-97B06721237F}" destId="{2EF44FE3-6727-48E7-A304-60B353B59766}" srcOrd="0" destOrd="0" presId="urn:microsoft.com/office/officeart/2005/8/layout/hierarchy1"/>
    <dgm:cxn modelId="{EE984C56-F7C8-49BE-9A9D-7A6B79C044AA}" srcId="{48D82D80-73E1-4A63-9E83-1DD5F4046177}" destId="{DCFA1250-AF89-4D03-80DE-724C18B234E9}" srcOrd="2" destOrd="0" parTransId="{4364B9B6-31A7-402D-B1F7-BC00EA2BA77B}" sibTransId="{0E78E62C-69C1-4A4C-899C-0275B7F2867C}"/>
    <dgm:cxn modelId="{7523E73E-70BD-497A-A131-AE799C640063}" type="presOf" srcId="{48D82D80-73E1-4A63-9E83-1DD5F4046177}" destId="{4F0A0836-1F5A-4E9A-A40D-7338F8DA4251}" srcOrd="0" destOrd="0" presId="urn:microsoft.com/office/officeart/2005/8/layout/hierarchy1"/>
    <dgm:cxn modelId="{0C14C3EB-3E97-4C07-BF06-A267552A5B38}" type="presOf" srcId="{61769F14-9B56-4396-9ABD-071A70129EC0}" destId="{E487375E-E3D4-41A0-A95B-DBB1B22609E7}" srcOrd="0" destOrd="0" presId="urn:microsoft.com/office/officeart/2005/8/layout/hierarchy1"/>
    <dgm:cxn modelId="{768E7504-F6AA-4F4F-A501-C01ECC32090E}" srcId="{48D82D80-73E1-4A63-9E83-1DD5F4046177}" destId="{B3816140-60D5-4B8B-8EE0-90CE35A57CC0}" srcOrd="0" destOrd="0" parTransId="{3B55F272-C5D5-4D0A-A69E-AD7E0A6F0D8B}" sibTransId="{8D84EBEA-5323-402D-A6CF-D27D23FDE1FC}"/>
    <dgm:cxn modelId="{6525CA4A-5DBE-4CBC-A75F-06931BB06AD2}" type="presOf" srcId="{ABBF2B44-33B0-431E-ACE9-CDDB76BD0EB6}" destId="{A0110AC0-B6FF-4ACD-9122-8C2920755C90}" srcOrd="0" destOrd="0" presId="urn:microsoft.com/office/officeart/2005/8/layout/hierarchy1"/>
    <dgm:cxn modelId="{1DC6A6EC-9500-4804-B40C-98E7F6F11F71}" type="presOf" srcId="{C8D14520-7A5C-4AC6-8A87-0E50B4EAF11C}" destId="{8965E5AD-7D8C-44C8-A275-B19430BCF4F7}" srcOrd="0" destOrd="0" presId="urn:microsoft.com/office/officeart/2005/8/layout/hierarchy1"/>
    <dgm:cxn modelId="{6EDD9C4B-F90C-468F-8636-6E42282E273A}" srcId="{B3816140-60D5-4B8B-8EE0-90CE35A57CC0}" destId="{507D8A32-6F25-4D12-82C0-ABD879248E40}" srcOrd="1" destOrd="0" parTransId="{ABBF2B44-33B0-431E-ACE9-CDDB76BD0EB6}" sibTransId="{C3D5466C-137C-4D64-AEFB-4E824EB73A51}"/>
    <dgm:cxn modelId="{AA595B4A-E2A5-4804-983A-4B1B8176E91C}" type="presOf" srcId="{16912C14-B3CA-4FB6-ABCA-94EAE0CD2221}" destId="{AA688016-3AD1-4E24-BB12-CAD88C82E199}" srcOrd="0" destOrd="0" presId="urn:microsoft.com/office/officeart/2005/8/layout/hierarchy1"/>
    <dgm:cxn modelId="{AC9000C9-0586-4FA1-A996-457A54CD535D}" type="presOf" srcId="{3B55F272-C5D5-4D0A-A69E-AD7E0A6F0D8B}" destId="{C326A5D1-F8D9-4498-BA53-F9E11BF64C1F}" srcOrd="0" destOrd="0" presId="urn:microsoft.com/office/officeart/2005/8/layout/hierarchy1"/>
    <dgm:cxn modelId="{F3D2D7ED-69F6-49A2-8554-206AF6BE848A}" type="presOf" srcId="{897ABFE7-2B1B-4422-AFE7-C6FB4DE8CBBE}" destId="{F05B8C23-53C7-43CC-A52F-6726949FFEF9}" srcOrd="0" destOrd="0" presId="urn:microsoft.com/office/officeart/2005/8/layout/hierarchy1"/>
    <dgm:cxn modelId="{448079D2-AAFA-477A-BEC1-81D327A43972}" type="presOf" srcId="{2C098DC1-14D0-4B81-90B7-4E7E56C1AA6F}" destId="{04A7E506-0D13-48CA-9D6D-9A3B6A912145}" srcOrd="0" destOrd="0" presId="urn:microsoft.com/office/officeart/2005/8/layout/hierarchy1"/>
    <dgm:cxn modelId="{39FC29B5-8B05-4877-ADBF-2575A3FA7E2C}" srcId="{DCFA1250-AF89-4D03-80DE-724C18B234E9}" destId="{61769F14-9B56-4396-9ABD-071A70129EC0}" srcOrd="0" destOrd="0" parTransId="{897ABFE7-2B1B-4422-AFE7-C6FB4DE8CBBE}" sibTransId="{9FCDB1D2-E66E-4BB3-9418-662AA5653CDB}"/>
    <dgm:cxn modelId="{847680CE-ECEA-4D60-9884-5CD3AAA0F8F7}" type="presOf" srcId="{EB936CD2-94A6-405C-AFCC-44F92540BC3A}" destId="{C2984B04-56A1-4CDE-B49F-153435A479B1}" srcOrd="0" destOrd="0" presId="urn:microsoft.com/office/officeart/2005/8/layout/hierarchy1"/>
    <dgm:cxn modelId="{B6652025-1904-4F61-9953-D94A1270C60A}" type="presOf" srcId="{DCFA1250-AF89-4D03-80DE-724C18B234E9}" destId="{9A6B4414-4D24-4DB5-8E3C-91E14F4822B4}" srcOrd="0" destOrd="0" presId="urn:microsoft.com/office/officeart/2005/8/layout/hierarchy1"/>
    <dgm:cxn modelId="{E6BCCE05-9C3D-45F5-B3D2-5FE7A0C253AC}" type="presOf" srcId="{B3816140-60D5-4B8B-8EE0-90CE35A57CC0}" destId="{3331DC3A-C1FF-41A4-B6CD-BD7ABE7AD609}" srcOrd="0" destOrd="0" presId="urn:microsoft.com/office/officeart/2005/8/layout/hierarchy1"/>
    <dgm:cxn modelId="{5661E10C-8B71-49AF-B747-740F49919DB9}" srcId="{C8D14520-7A5C-4AC6-8A87-0E50B4EAF11C}" destId="{48D82D80-73E1-4A63-9E83-1DD5F4046177}" srcOrd="0" destOrd="0" parTransId="{B04F7873-BA87-432E-B6C0-EBE6BFBCE968}" sibTransId="{05F84527-18B3-49CC-B6D9-7A310D428D1E}"/>
    <dgm:cxn modelId="{6157B337-DB8C-4E60-B077-589475413184}" type="presOf" srcId="{C8D0ED18-EB4C-43E5-887C-63D7C9A3C552}" destId="{113FA54E-3C19-4322-B71E-D29EDB7A36AD}" srcOrd="0" destOrd="0" presId="urn:microsoft.com/office/officeart/2005/8/layout/hierarchy1"/>
    <dgm:cxn modelId="{4FDF66E0-2077-4EBC-8A46-3A91BF3B8150}" type="presOf" srcId="{507D8A32-6F25-4D12-82C0-ABD879248E40}" destId="{7C1C2969-2706-4D34-A547-769E23786FA5}" srcOrd="0" destOrd="0" presId="urn:microsoft.com/office/officeart/2005/8/layout/hierarchy1"/>
    <dgm:cxn modelId="{E7B1C6F2-494D-4BD2-8EEA-9CF2BF87F8CE}" srcId="{48D82D80-73E1-4A63-9E83-1DD5F4046177}" destId="{007BDF7D-7CD5-4491-92C4-847251C74E17}" srcOrd="1" destOrd="0" parTransId="{470228D5-45EE-4F7B-BDF9-97B06721237F}" sibTransId="{E5A8D818-B3FE-4E65-BC07-2B42027ACEEB}"/>
    <dgm:cxn modelId="{F29AF61A-E92B-4226-8EC4-C1EE0F0708CA}" type="presParOf" srcId="{8965E5AD-7D8C-44C8-A275-B19430BCF4F7}" destId="{AC94165A-A6E6-4DE6-81CE-8043B9AE8645}" srcOrd="0" destOrd="0" presId="urn:microsoft.com/office/officeart/2005/8/layout/hierarchy1"/>
    <dgm:cxn modelId="{0907A115-1C7E-49EB-B51F-288560C78C69}" type="presParOf" srcId="{AC94165A-A6E6-4DE6-81CE-8043B9AE8645}" destId="{6D3543AB-086C-4D29-8A2D-72EA580987EC}" srcOrd="0" destOrd="0" presId="urn:microsoft.com/office/officeart/2005/8/layout/hierarchy1"/>
    <dgm:cxn modelId="{5017FB95-C5ED-4D88-8918-37DE800EBA12}" type="presParOf" srcId="{6D3543AB-086C-4D29-8A2D-72EA580987EC}" destId="{056BD49F-343C-4001-998D-EC0F94D6BB15}" srcOrd="0" destOrd="0" presId="urn:microsoft.com/office/officeart/2005/8/layout/hierarchy1"/>
    <dgm:cxn modelId="{7E165810-D953-413A-AB73-44CAE3F5799D}" type="presParOf" srcId="{6D3543AB-086C-4D29-8A2D-72EA580987EC}" destId="{4F0A0836-1F5A-4E9A-A40D-7338F8DA4251}" srcOrd="1" destOrd="0" presId="urn:microsoft.com/office/officeart/2005/8/layout/hierarchy1"/>
    <dgm:cxn modelId="{A3A93F09-8F27-4254-ACD1-93F55D1557F1}" type="presParOf" srcId="{AC94165A-A6E6-4DE6-81CE-8043B9AE8645}" destId="{76BB9D06-3ADF-4BF6-B3A8-720F8B4D7205}" srcOrd="1" destOrd="0" presId="urn:microsoft.com/office/officeart/2005/8/layout/hierarchy1"/>
    <dgm:cxn modelId="{F42ABE39-7FD3-4ACA-A183-0935BE742FE2}" type="presParOf" srcId="{76BB9D06-3ADF-4BF6-B3A8-720F8B4D7205}" destId="{C326A5D1-F8D9-4498-BA53-F9E11BF64C1F}" srcOrd="0" destOrd="0" presId="urn:microsoft.com/office/officeart/2005/8/layout/hierarchy1"/>
    <dgm:cxn modelId="{1ACE5C3B-5112-45F1-B7F3-69B36436A688}" type="presParOf" srcId="{76BB9D06-3ADF-4BF6-B3A8-720F8B4D7205}" destId="{4AF2ED97-4D78-46AA-B7E0-F77898F7EA32}" srcOrd="1" destOrd="0" presId="urn:microsoft.com/office/officeart/2005/8/layout/hierarchy1"/>
    <dgm:cxn modelId="{6BE1D0A5-B275-456D-AB92-E6846C114CE1}" type="presParOf" srcId="{4AF2ED97-4D78-46AA-B7E0-F77898F7EA32}" destId="{711C8FF0-7122-4EF4-AD3E-C7D15AABECCA}" srcOrd="0" destOrd="0" presId="urn:microsoft.com/office/officeart/2005/8/layout/hierarchy1"/>
    <dgm:cxn modelId="{FD3B0007-D060-4124-A5C5-8658A137C454}" type="presParOf" srcId="{711C8FF0-7122-4EF4-AD3E-C7D15AABECCA}" destId="{E484358D-F264-45DE-9B73-8B71B584EF30}" srcOrd="0" destOrd="0" presId="urn:microsoft.com/office/officeart/2005/8/layout/hierarchy1"/>
    <dgm:cxn modelId="{FEA56DCF-0111-40D7-9BEF-A6B82F019012}" type="presParOf" srcId="{711C8FF0-7122-4EF4-AD3E-C7D15AABECCA}" destId="{3331DC3A-C1FF-41A4-B6CD-BD7ABE7AD609}" srcOrd="1" destOrd="0" presId="urn:microsoft.com/office/officeart/2005/8/layout/hierarchy1"/>
    <dgm:cxn modelId="{C73D741B-CA67-4F19-B93B-8939987CDDBB}" type="presParOf" srcId="{4AF2ED97-4D78-46AA-B7E0-F77898F7EA32}" destId="{83BE4FBC-948B-49B6-A916-957FB88685AE}" srcOrd="1" destOrd="0" presId="urn:microsoft.com/office/officeart/2005/8/layout/hierarchy1"/>
    <dgm:cxn modelId="{CC46E2D6-5BA5-4BB6-8C3D-AE21D622E191}" type="presParOf" srcId="{83BE4FBC-948B-49B6-A916-957FB88685AE}" destId="{04A7E506-0D13-48CA-9D6D-9A3B6A912145}" srcOrd="0" destOrd="0" presId="urn:microsoft.com/office/officeart/2005/8/layout/hierarchy1"/>
    <dgm:cxn modelId="{A4ECD3D6-5E28-4F54-87DE-E7F221A9A58F}" type="presParOf" srcId="{83BE4FBC-948B-49B6-A916-957FB88685AE}" destId="{56011048-241A-48EC-988C-7465AB67DF6F}" srcOrd="1" destOrd="0" presId="urn:microsoft.com/office/officeart/2005/8/layout/hierarchy1"/>
    <dgm:cxn modelId="{02570D96-C245-4840-989A-82494977D544}" type="presParOf" srcId="{56011048-241A-48EC-988C-7465AB67DF6F}" destId="{86C0BED0-B920-42AC-9BC7-9D8F9433C758}" srcOrd="0" destOrd="0" presId="urn:microsoft.com/office/officeart/2005/8/layout/hierarchy1"/>
    <dgm:cxn modelId="{E6442F86-F6DF-49F5-A573-1C68F66623E8}" type="presParOf" srcId="{86C0BED0-B920-42AC-9BC7-9D8F9433C758}" destId="{16E26186-C80E-4334-8547-AC7ADC3FA784}" srcOrd="0" destOrd="0" presId="urn:microsoft.com/office/officeart/2005/8/layout/hierarchy1"/>
    <dgm:cxn modelId="{ADBCA58A-71F8-44FB-85BE-CB7AF88B597A}" type="presParOf" srcId="{86C0BED0-B920-42AC-9BC7-9D8F9433C758}" destId="{AA688016-3AD1-4E24-BB12-CAD88C82E199}" srcOrd="1" destOrd="0" presId="urn:microsoft.com/office/officeart/2005/8/layout/hierarchy1"/>
    <dgm:cxn modelId="{6591ECD2-6658-41F0-8738-9F79448D8171}" type="presParOf" srcId="{56011048-241A-48EC-988C-7465AB67DF6F}" destId="{47C1E958-6E4C-48B4-8B4E-3919E881171A}" srcOrd="1" destOrd="0" presId="urn:microsoft.com/office/officeart/2005/8/layout/hierarchy1"/>
    <dgm:cxn modelId="{018261C7-066C-48FC-8FA7-06895AD0041B}" type="presParOf" srcId="{83BE4FBC-948B-49B6-A916-957FB88685AE}" destId="{A0110AC0-B6FF-4ACD-9122-8C2920755C90}" srcOrd="2" destOrd="0" presId="urn:microsoft.com/office/officeart/2005/8/layout/hierarchy1"/>
    <dgm:cxn modelId="{D8ED4EC5-7190-4BC9-8F88-86EFFC72CFD3}" type="presParOf" srcId="{83BE4FBC-948B-49B6-A916-957FB88685AE}" destId="{26B96347-D5EF-490F-8E11-9412D2AD48EF}" srcOrd="3" destOrd="0" presId="urn:microsoft.com/office/officeart/2005/8/layout/hierarchy1"/>
    <dgm:cxn modelId="{199C07F2-0C27-4722-B6F2-8F56EAF2867D}" type="presParOf" srcId="{26B96347-D5EF-490F-8E11-9412D2AD48EF}" destId="{4E7783D2-5601-4796-8363-596A661CD1CB}" srcOrd="0" destOrd="0" presId="urn:microsoft.com/office/officeart/2005/8/layout/hierarchy1"/>
    <dgm:cxn modelId="{5C65528C-5054-4987-82AD-70417A5002E9}" type="presParOf" srcId="{4E7783D2-5601-4796-8363-596A661CD1CB}" destId="{FA96DB16-DE7B-45F5-9CAB-808EE16C7F5B}" srcOrd="0" destOrd="0" presId="urn:microsoft.com/office/officeart/2005/8/layout/hierarchy1"/>
    <dgm:cxn modelId="{898B3A26-0EF1-4F3C-94A8-97F2DD633EC1}" type="presParOf" srcId="{4E7783D2-5601-4796-8363-596A661CD1CB}" destId="{7C1C2969-2706-4D34-A547-769E23786FA5}" srcOrd="1" destOrd="0" presId="urn:microsoft.com/office/officeart/2005/8/layout/hierarchy1"/>
    <dgm:cxn modelId="{1AA49C71-A73F-4664-8DF4-C9508518C35D}" type="presParOf" srcId="{26B96347-D5EF-490F-8E11-9412D2AD48EF}" destId="{B041F392-9E6F-49E3-AD0F-4BEF4D100FF8}" srcOrd="1" destOrd="0" presId="urn:microsoft.com/office/officeart/2005/8/layout/hierarchy1"/>
    <dgm:cxn modelId="{33717CE4-C0C8-4A59-A532-DE0A685EDD96}" type="presParOf" srcId="{83BE4FBC-948B-49B6-A916-957FB88685AE}" destId="{113FA54E-3C19-4322-B71E-D29EDB7A36AD}" srcOrd="4" destOrd="0" presId="urn:microsoft.com/office/officeart/2005/8/layout/hierarchy1"/>
    <dgm:cxn modelId="{7EDE53E1-9953-46F9-8F43-50E96330CF7C}" type="presParOf" srcId="{83BE4FBC-948B-49B6-A916-957FB88685AE}" destId="{350525AF-39F0-437F-90AF-2338FC558DF7}" srcOrd="5" destOrd="0" presId="urn:microsoft.com/office/officeart/2005/8/layout/hierarchy1"/>
    <dgm:cxn modelId="{B42E74AF-115D-4D3A-A0F6-DB4C4F9474EA}" type="presParOf" srcId="{350525AF-39F0-437F-90AF-2338FC558DF7}" destId="{AE844CE2-5522-4EF5-A231-40009FB64B51}" srcOrd="0" destOrd="0" presId="urn:microsoft.com/office/officeart/2005/8/layout/hierarchy1"/>
    <dgm:cxn modelId="{A0AAAE40-F98D-43AC-8A28-F1CABB39EE7D}" type="presParOf" srcId="{AE844CE2-5522-4EF5-A231-40009FB64B51}" destId="{CF15D0A5-77B3-48D8-9AD9-4BFEAABE70E1}" srcOrd="0" destOrd="0" presId="urn:microsoft.com/office/officeart/2005/8/layout/hierarchy1"/>
    <dgm:cxn modelId="{A0797A7E-AA1A-4EAC-BA06-E335D72D10A4}" type="presParOf" srcId="{AE844CE2-5522-4EF5-A231-40009FB64B51}" destId="{C2984B04-56A1-4CDE-B49F-153435A479B1}" srcOrd="1" destOrd="0" presId="urn:microsoft.com/office/officeart/2005/8/layout/hierarchy1"/>
    <dgm:cxn modelId="{C93D0289-4157-497F-9E87-E38485B95F26}" type="presParOf" srcId="{350525AF-39F0-437F-90AF-2338FC558DF7}" destId="{2E51B2DA-F931-4395-81B4-888813090C61}" srcOrd="1" destOrd="0" presId="urn:microsoft.com/office/officeart/2005/8/layout/hierarchy1"/>
    <dgm:cxn modelId="{3FA45728-3EC7-4564-A511-00C9423B3F42}" type="presParOf" srcId="{76BB9D06-3ADF-4BF6-B3A8-720F8B4D7205}" destId="{2EF44FE3-6727-48E7-A304-60B353B59766}" srcOrd="2" destOrd="0" presId="urn:microsoft.com/office/officeart/2005/8/layout/hierarchy1"/>
    <dgm:cxn modelId="{A3F41DF4-2852-4D96-821A-64EB4C323FFB}" type="presParOf" srcId="{76BB9D06-3ADF-4BF6-B3A8-720F8B4D7205}" destId="{CEC013D6-1832-4556-9130-A9E5749CD2A5}" srcOrd="3" destOrd="0" presId="urn:microsoft.com/office/officeart/2005/8/layout/hierarchy1"/>
    <dgm:cxn modelId="{EFEDEF33-77FF-4EC0-BF54-6CEB28D7C398}" type="presParOf" srcId="{CEC013D6-1832-4556-9130-A9E5749CD2A5}" destId="{EA178B06-D1DC-4889-951E-C6BB84190DB4}" srcOrd="0" destOrd="0" presId="urn:microsoft.com/office/officeart/2005/8/layout/hierarchy1"/>
    <dgm:cxn modelId="{831F46EA-9D89-43A3-884D-4A0DDB533A95}" type="presParOf" srcId="{EA178B06-D1DC-4889-951E-C6BB84190DB4}" destId="{DED28520-28B3-4935-9999-440B49977CDD}" srcOrd="0" destOrd="0" presId="urn:microsoft.com/office/officeart/2005/8/layout/hierarchy1"/>
    <dgm:cxn modelId="{85461D6F-1739-4A3A-A2A3-FB092608076E}" type="presParOf" srcId="{EA178B06-D1DC-4889-951E-C6BB84190DB4}" destId="{D60FA118-DB36-49BD-9C7E-548F21A6BE32}" srcOrd="1" destOrd="0" presId="urn:microsoft.com/office/officeart/2005/8/layout/hierarchy1"/>
    <dgm:cxn modelId="{641C9E9C-B1C3-47FB-9E35-B50E5B1C81F2}" type="presParOf" srcId="{CEC013D6-1832-4556-9130-A9E5749CD2A5}" destId="{B8440CB6-3B88-4EF7-AEF6-CCFF80FFCB44}" srcOrd="1" destOrd="0" presId="urn:microsoft.com/office/officeart/2005/8/layout/hierarchy1"/>
    <dgm:cxn modelId="{704509FF-4488-42DE-85C2-FE7F07ADBEF7}" type="presParOf" srcId="{76BB9D06-3ADF-4BF6-B3A8-720F8B4D7205}" destId="{5BC51B3E-83FE-4898-A2E7-E9AAFF27DBB1}" srcOrd="4" destOrd="0" presId="urn:microsoft.com/office/officeart/2005/8/layout/hierarchy1"/>
    <dgm:cxn modelId="{A7EC84A3-A522-47DF-8AD2-63C08B2464E2}" type="presParOf" srcId="{76BB9D06-3ADF-4BF6-B3A8-720F8B4D7205}" destId="{33F9474A-2E54-44B8-A593-1678B0EDB11D}" srcOrd="5" destOrd="0" presId="urn:microsoft.com/office/officeart/2005/8/layout/hierarchy1"/>
    <dgm:cxn modelId="{B1698AD1-6B36-4D71-9A77-443EA85D6768}" type="presParOf" srcId="{33F9474A-2E54-44B8-A593-1678B0EDB11D}" destId="{AF26782C-514F-4AC5-BB78-37D6BFF3AAA7}" srcOrd="0" destOrd="0" presId="urn:microsoft.com/office/officeart/2005/8/layout/hierarchy1"/>
    <dgm:cxn modelId="{9A678A95-BEE2-446E-8B37-8EE85274F4B5}" type="presParOf" srcId="{AF26782C-514F-4AC5-BB78-37D6BFF3AAA7}" destId="{A3D3746C-09E5-4A20-8E0C-3A7150AF09EC}" srcOrd="0" destOrd="0" presId="urn:microsoft.com/office/officeart/2005/8/layout/hierarchy1"/>
    <dgm:cxn modelId="{F375424C-CD8C-4FB4-B525-5B51DCF3A074}" type="presParOf" srcId="{AF26782C-514F-4AC5-BB78-37D6BFF3AAA7}" destId="{9A6B4414-4D24-4DB5-8E3C-91E14F4822B4}" srcOrd="1" destOrd="0" presId="urn:microsoft.com/office/officeart/2005/8/layout/hierarchy1"/>
    <dgm:cxn modelId="{8E31A4A6-C2A0-4E44-80CF-FFFD3BCF7E4F}" type="presParOf" srcId="{33F9474A-2E54-44B8-A593-1678B0EDB11D}" destId="{DDEEF0C7-1636-4F86-8001-A9B948574503}" srcOrd="1" destOrd="0" presId="urn:microsoft.com/office/officeart/2005/8/layout/hierarchy1"/>
    <dgm:cxn modelId="{C4B545A8-4145-4F8E-A2DA-474178F825D4}" type="presParOf" srcId="{DDEEF0C7-1636-4F86-8001-A9B948574503}" destId="{F05B8C23-53C7-43CC-A52F-6726949FFEF9}" srcOrd="0" destOrd="0" presId="urn:microsoft.com/office/officeart/2005/8/layout/hierarchy1"/>
    <dgm:cxn modelId="{B47748D0-3A8F-403B-8D19-718205C6AFBE}" type="presParOf" srcId="{DDEEF0C7-1636-4F86-8001-A9B948574503}" destId="{36808E5B-6BF8-4BE3-AE6F-FBDDDBF2A2F9}" srcOrd="1" destOrd="0" presId="urn:microsoft.com/office/officeart/2005/8/layout/hierarchy1"/>
    <dgm:cxn modelId="{191D2D7E-3FE4-4658-88E6-2E69EB929D4A}" type="presParOf" srcId="{36808E5B-6BF8-4BE3-AE6F-FBDDDBF2A2F9}" destId="{5B9A3E08-A5E2-4B99-876A-A1AA98E1B404}" srcOrd="0" destOrd="0" presId="urn:microsoft.com/office/officeart/2005/8/layout/hierarchy1"/>
    <dgm:cxn modelId="{86692703-CE7A-4BDC-89F2-4DBA89181EA6}" type="presParOf" srcId="{5B9A3E08-A5E2-4B99-876A-A1AA98E1B404}" destId="{C1C03B11-6954-49AA-BC6E-8237124F111F}" srcOrd="0" destOrd="0" presId="urn:microsoft.com/office/officeart/2005/8/layout/hierarchy1"/>
    <dgm:cxn modelId="{F5E41FAC-E241-4889-8CC7-57BBF176BD75}" type="presParOf" srcId="{5B9A3E08-A5E2-4B99-876A-A1AA98E1B404}" destId="{E487375E-E3D4-41A0-A95B-DBB1B22609E7}" srcOrd="1" destOrd="0" presId="urn:microsoft.com/office/officeart/2005/8/layout/hierarchy1"/>
    <dgm:cxn modelId="{220FF603-5B22-476A-9298-7BEDBF9E61DD}" type="presParOf" srcId="{36808E5B-6BF8-4BE3-AE6F-FBDDDBF2A2F9}" destId="{DF8C1635-2052-43AC-840B-5F54C81AE204}" srcOrd="1" destOrd="0" presId="urn:microsoft.com/office/officeart/2005/8/layout/hierarchy1"/>
  </dgm:cxnLst>
  <dgm:bg/>
  <dgm:whole>
    <a:ln>
      <a:solidFill>
        <a:srgbClr val="99CC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91476B1-AD22-48C4-993C-49056205095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071326-9A11-40DF-AA18-B03CCFDDEF0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Статья 378.2 Налогового кодекса Российской </a:t>
          </a:r>
          <a:r>
            <a:rPr lang="ru-RU" sz="1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Федерации</a:t>
          </a:r>
        </a:p>
        <a:p>
          <a:pPr algn="just">
            <a:lnSpc>
              <a:spcPct val="90000"/>
            </a:lnSpc>
            <a:spcAft>
              <a:spcPts val="0"/>
            </a:spcAft>
          </a:pPr>
          <a:endParaRPr lang="ru-RU" sz="500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u="sng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Критерии объектов: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административно-деловые центры и торговые центры (комплексы) и помещения в них;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нежилые помещения, назначение, разрешенное использование или наименование которых в соответствии со сведениями, содержащимися в Едином государственном реестре недвижимости, или документами технического учета (инвентаризации) объектов недвижимого имущества предусматривают размещение офисов, торговых объектов, объектов общественного питания и 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</a:r>
          <a:endParaRPr lang="ru-RU" sz="1400" dirty="0"/>
        </a:p>
      </dgm:t>
    </dgm:pt>
    <dgm:pt modelId="{EB67BE93-EE2E-4C06-BDF1-D7A9BA562188}" type="parTrans" cxnId="{1024A544-01AB-44EB-8D8C-C65CB6079B53}">
      <dgm:prSet/>
      <dgm:spPr/>
      <dgm:t>
        <a:bodyPr/>
        <a:lstStyle/>
        <a:p>
          <a:pPr algn="just"/>
          <a:endParaRPr lang="ru-RU" sz="1400"/>
        </a:p>
      </dgm:t>
    </dgm:pt>
    <dgm:pt modelId="{DD107A96-1FF9-438A-B393-EDDDEB3DAD75}" type="sibTrans" cxnId="{1024A544-01AB-44EB-8D8C-C65CB6079B53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just"/>
          <a:endParaRPr lang="ru-RU" sz="1400"/>
        </a:p>
      </dgm:t>
    </dgm:pt>
    <dgm:pt modelId="{DB3E0736-0E99-4042-8249-E5F96B621F3F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Сформирован Предварительный перечень объектов  недвижимого имущества, в отношении которых  в </a:t>
          </a:r>
          <a:r>
            <a: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году налоговая база определяется  как кадастровая стоимость (в перечень вошли </a:t>
          </a:r>
          <a:r>
            <a:rPr lang="ru-RU" sz="14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16813 </a:t>
          </a:r>
          <a:r>
            <a:rPr lang="ru-RU" sz="1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объектов)</a:t>
          </a:r>
        </a:p>
      </dgm:t>
    </dgm:pt>
    <dgm:pt modelId="{BF5652A6-1E0A-4C66-A6E5-384D44B2E4E5}" type="parTrans" cxnId="{4509C397-937C-4788-86A4-B0D92B053E9F}">
      <dgm:prSet/>
      <dgm:spPr/>
      <dgm:t>
        <a:bodyPr/>
        <a:lstStyle/>
        <a:p>
          <a:pPr algn="just"/>
          <a:endParaRPr lang="ru-RU" sz="1400"/>
        </a:p>
      </dgm:t>
    </dgm:pt>
    <dgm:pt modelId="{D8395AED-4E19-408E-B590-672FB09FBDB5}" type="sibTrans" cxnId="{4509C397-937C-4788-86A4-B0D92B053E9F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just"/>
          <a:endParaRPr lang="ru-RU" sz="1400"/>
        </a:p>
      </dgm:t>
    </dgm:pt>
    <dgm:pt modelId="{B457245C-7FD6-4921-9A46-405732DE2C89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spcAft>
              <a:spcPts val="0"/>
            </a:spcAft>
          </a:pPr>
          <a:r>
            <a:rPr lang="ru-RU" sz="1400" dirty="0">
              <a:latin typeface="Times New Roman" pitchFamily="18" charset="0"/>
              <a:cs typeface="Times New Roman" pitchFamily="18" charset="0"/>
            </a:rPr>
            <a:t>Сформирован перечень объектов недвижимости, в отношении которых 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в 2023 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году налоговая база определяется  как кадастровая стоимость </a:t>
          </a:r>
          <a:endParaRPr lang="ru-RU" sz="1400" dirty="0" smtClean="0">
            <a:latin typeface="Times New Roman" pitchFamily="18" charset="0"/>
            <a:cs typeface="Times New Roman" pitchFamily="18" charset="0"/>
          </a:endParaRPr>
        </a:p>
        <a:p>
          <a:pPr algn="just">
            <a:spcAft>
              <a:spcPts val="0"/>
            </a:spcAft>
          </a:pP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в перечень вошли </a:t>
          </a:r>
          <a:r>
            <a:rPr lang="ru-RU" sz="1400" b="1" u="sng" dirty="0" smtClean="0">
              <a:latin typeface="Times New Roman" pitchFamily="18" charset="0"/>
              <a:cs typeface="Times New Roman" pitchFamily="18" charset="0"/>
            </a:rPr>
            <a:t>12600</a:t>
          </a:r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 объектов</a:t>
          </a:r>
          <a:r>
            <a:rPr lang="ru-RU" sz="1400" dirty="0"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8219278C-9B00-45AC-A604-1DF7D9CB8030}" type="parTrans" cxnId="{30F7AC9A-0783-4FCC-9323-A84B42FCBB48}">
      <dgm:prSet/>
      <dgm:spPr/>
      <dgm:t>
        <a:bodyPr/>
        <a:lstStyle/>
        <a:p>
          <a:pPr algn="just"/>
          <a:endParaRPr lang="ru-RU" sz="1400"/>
        </a:p>
      </dgm:t>
    </dgm:pt>
    <dgm:pt modelId="{53133119-4009-4D8E-8B1A-C439254931AE}" type="sibTrans" cxnId="{30F7AC9A-0783-4FCC-9323-A84B42FCBB48}">
      <dgm:prSet/>
      <dgm:spPr/>
      <dgm:t>
        <a:bodyPr/>
        <a:lstStyle/>
        <a:p>
          <a:pPr algn="just"/>
          <a:endParaRPr lang="ru-RU" sz="1400"/>
        </a:p>
      </dgm:t>
    </dgm:pt>
    <dgm:pt modelId="{3F9DC7E8-4A91-4F58-AF52-4E3951C3EE9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Закон Кировской области от 27.07.2016 № 692-ЗО 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b="0" i="0" dirty="0">
              <a:latin typeface="Times New Roman" pitchFamily="18" charset="0"/>
              <a:cs typeface="Times New Roman" pitchFamily="18" charset="0"/>
            </a:rPr>
            <a:t>«О налоге на имущество организаций в </a:t>
          </a: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Кировской области»</a:t>
          </a:r>
        </a:p>
        <a:p>
          <a:pPr algn="just">
            <a:lnSpc>
              <a:spcPct val="90000"/>
            </a:lnSpc>
            <a:spcAft>
              <a:spcPts val="0"/>
            </a:spcAft>
          </a:pPr>
          <a:r>
            <a:rPr lang="ru-RU" sz="1400" b="0" i="0" dirty="0" smtClean="0">
              <a:latin typeface="Times New Roman" pitchFamily="18" charset="0"/>
              <a:cs typeface="Times New Roman" pitchFamily="18" charset="0"/>
            </a:rPr>
            <a:t>(налоговая ставка установлена в размере 2,2 процента)</a:t>
          </a:r>
        </a:p>
        <a:p>
          <a:pPr algn="just">
            <a:lnSpc>
              <a:spcPct val="90000"/>
            </a:lnSpc>
            <a:spcAft>
              <a:spcPct val="35000"/>
            </a:spcAft>
          </a:pP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8DD79405-1363-4BC6-ADC1-FBDD661C1C88}" type="parTrans" cxnId="{A4A999CE-CFC8-44FF-9EA8-01626ED50E40}">
      <dgm:prSet/>
      <dgm:spPr/>
      <dgm:t>
        <a:bodyPr/>
        <a:lstStyle/>
        <a:p>
          <a:pPr algn="just"/>
          <a:endParaRPr lang="ru-RU" sz="1400"/>
        </a:p>
      </dgm:t>
    </dgm:pt>
    <dgm:pt modelId="{440D9881-F080-4E49-AC45-440CE6B8AF4C}" type="sibTrans" cxnId="{A4A999CE-CFC8-44FF-9EA8-01626ED50E40}">
      <dgm:prSet custT="1"/>
      <dgm:spPr>
        <a:solidFill>
          <a:schemeClr val="bg2">
            <a:lumMod val="75000"/>
            <a:alpha val="90000"/>
          </a:schemeClr>
        </a:solidFill>
      </dgm:spPr>
      <dgm:t>
        <a:bodyPr/>
        <a:lstStyle/>
        <a:p>
          <a:pPr algn="just"/>
          <a:endParaRPr lang="ru-RU" sz="1400"/>
        </a:p>
      </dgm:t>
    </dgm:pt>
    <dgm:pt modelId="{850ACF40-5575-4C18-B951-F63BBE237116}" type="pres">
      <dgm:prSet presAssocID="{991476B1-AD22-48C4-993C-49056205095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AC0F77-B39C-43A6-B2E4-156C623EECB4}" type="pres">
      <dgm:prSet presAssocID="{991476B1-AD22-48C4-993C-490562050953}" presName="dummyMaxCanvas" presStyleCnt="0">
        <dgm:presLayoutVars/>
      </dgm:prSet>
      <dgm:spPr/>
    </dgm:pt>
    <dgm:pt modelId="{0B45B5C9-BE33-4D84-9A30-6D2E7A18B50E}" type="pres">
      <dgm:prSet presAssocID="{991476B1-AD22-48C4-993C-490562050953}" presName="FourNodes_1" presStyleLbl="node1" presStyleIdx="0" presStyleCnt="4" custScaleX="114652" custScaleY="185174" custLinFactNeighborX="5369" custLinFactNeighborY="32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3FD5A-431F-4ACD-8702-BA79EBC73831}" type="pres">
      <dgm:prSet presAssocID="{991476B1-AD22-48C4-993C-490562050953}" presName="FourNodes_2" presStyleLbl="node1" presStyleIdx="1" presStyleCnt="4" custScaleX="102796" custScaleY="67941" custLinFactNeighborX="1671" custLinFactNeighborY="60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DB8BB6-5436-49C5-9C19-9C7AA64F8A27}" type="pres">
      <dgm:prSet presAssocID="{991476B1-AD22-48C4-993C-490562050953}" presName="FourNodes_3" presStyleLbl="node1" presStyleIdx="2" presStyleCnt="4" custScaleY="69883" custLinFactNeighborX="537" custLinFactNeighborY="28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6B9D0-B3ED-4C01-BB3B-B6F218F75D71}" type="pres">
      <dgm:prSet presAssocID="{991476B1-AD22-48C4-993C-490562050953}" presName="FourNodes_4" presStyleLbl="node1" presStyleIdx="3" presStyleCnt="4" custScaleY="59442" custLinFactNeighborX="-194" custLinFactNeighborY="-8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95E06B-B3B3-4440-A23E-B645DDE94A31}" type="pres">
      <dgm:prSet presAssocID="{991476B1-AD22-48C4-993C-490562050953}" presName="FourConn_1-2" presStyleLbl="fgAccFollowNode1" presStyleIdx="0" presStyleCnt="3" custLinFactY="23770" custLinFactNeighborX="1025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C86B2C-B78C-4429-88AF-858C1349A287}" type="pres">
      <dgm:prSet presAssocID="{991476B1-AD22-48C4-993C-490562050953}" presName="FourConn_2-3" presStyleLbl="fgAccFollowNode1" presStyleIdx="1" presStyleCnt="3" custLinFactNeighborX="1300" custLinFactNeighborY="707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0BA83-AA94-4642-B045-3A9BBDE7032C}" type="pres">
      <dgm:prSet presAssocID="{991476B1-AD22-48C4-993C-490562050953}" presName="FourConn_3-4" presStyleLbl="fgAccFollowNode1" presStyleIdx="2" presStyleCnt="3" custScaleY="100000" custLinFactNeighborY="59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3F6C8-56E4-4E93-8A30-4D8085D4DA4F}" type="pres">
      <dgm:prSet presAssocID="{991476B1-AD22-48C4-993C-490562050953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4AB1FC-D165-4746-B816-9D84E6E7F1FC}" type="pres">
      <dgm:prSet presAssocID="{991476B1-AD22-48C4-993C-490562050953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FD0E77-4027-4EBF-96CB-0BE45A265152}" type="pres">
      <dgm:prSet presAssocID="{991476B1-AD22-48C4-993C-490562050953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F37AC-7015-44A2-8C16-1510FB4AD57A}" type="pres">
      <dgm:prSet presAssocID="{991476B1-AD22-48C4-993C-490562050953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20ADB-FD48-4B9E-8646-7273FB1C3680}" type="presOf" srcId="{DD107A96-1FF9-438A-B393-EDDDEB3DAD75}" destId="{8F95E06B-B3B3-4440-A23E-B645DDE94A31}" srcOrd="0" destOrd="0" presId="urn:microsoft.com/office/officeart/2005/8/layout/vProcess5"/>
    <dgm:cxn modelId="{F9EBE65F-64B9-49C1-B40A-4E73FA80EB01}" type="presOf" srcId="{B457245C-7FD6-4921-9A46-405732DE2C89}" destId="{2FAF37AC-7015-44A2-8C16-1510FB4AD57A}" srcOrd="1" destOrd="0" presId="urn:microsoft.com/office/officeart/2005/8/layout/vProcess5"/>
    <dgm:cxn modelId="{49D07018-C01D-4A98-9267-13DE59B28294}" type="presOf" srcId="{B457245C-7FD6-4921-9A46-405732DE2C89}" destId="{E3E6B9D0-B3ED-4C01-BB3B-B6F218F75D71}" srcOrd="0" destOrd="0" presId="urn:microsoft.com/office/officeart/2005/8/layout/vProcess5"/>
    <dgm:cxn modelId="{6FCAD62C-BB8F-454A-85C3-A6977F8D1497}" type="presOf" srcId="{DB3E0736-0E99-4042-8249-E5F96B621F3F}" destId="{B2DB8BB6-5436-49C5-9C19-9C7AA64F8A27}" srcOrd="0" destOrd="0" presId="urn:microsoft.com/office/officeart/2005/8/layout/vProcess5"/>
    <dgm:cxn modelId="{1024A544-01AB-44EB-8D8C-C65CB6079B53}" srcId="{991476B1-AD22-48C4-993C-490562050953}" destId="{35071326-9A11-40DF-AA18-B03CCFDDEF0C}" srcOrd="0" destOrd="0" parTransId="{EB67BE93-EE2E-4C06-BDF1-D7A9BA562188}" sibTransId="{DD107A96-1FF9-438A-B393-EDDDEB3DAD75}"/>
    <dgm:cxn modelId="{95793F78-E71E-435E-90FA-D8C473AC2687}" type="presOf" srcId="{35071326-9A11-40DF-AA18-B03CCFDDEF0C}" destId="{8B63F6C8-56E4-4E93-8A30-4D8085D4DA4F}" srcOrd="1" destOrd="0" presId="urn:microsoft.com/office/officeart/2005/8/layout/vProcess5"/>
    <dgm:cxn modelId="{686C54F3-1964-4B72-B961-060B8CC716BD}" type="presOf" srcId="{3F9DC7E8-4A91-4F58-AF52-4E3951C3EE94}" destId="{AB4AB1FC-D165-4746-B816-9D84E6E7F1FC}" srcOrd="1" destOrd="0" presId="urn:microsoft.com/office/officeart/2005/8/layout/vProcess5"/>
    <dgm:cxn modelId="{4509C397-937C-4788-86A4-B0D92B053E9F}" srcId="{991476B1-AD22-48C4-993C-490562050953}" destId="{DB3E0736-0E99-4042-8249-E5F96B621F3F}" srcOrd="2" destOrd="0" parTransId="{BF5652A6-1E0A-4C66-A6E5-384D44B2E4E5}" sibTransId="{D8395AED-4E19-408E-B590-672FB09FBDB5}"/>
    <dgm:cxn modelId="{21E2CE89-5FB4-4E92-9C4F-A0698E13A3DB}" type="presOf" srcId="{D8395AED-4E19-408E-B590-672FB09FBDB5}" destId="{6220BA83-AA94-4642-B045-3A9BBDE7032C}" srcOrd="0" destOrd="0" presId="urn:microsoft.com/office/officeart/2005/8/layout/vProcess5"/>
    <dgm:cxn modelId="{80B50FDF-6894-4507-8195-0D284B6D099F}" type="presOf" srcId="{3F9DC7E8-4A91-4F58-AF52-4E3951C3EE94}" destId="{BC03FD5A-431F-4ACD-8702-BA79EBC73831}" srcOrd="0" destOrd="0" presId="urn:microsoft.com/office/officeart/2005/8/layout/vProcess5"/>
    <dgm:cxn modelId="{7B7D8D66-76FF-40DE-900D-19050825F4D9}" type="presOf" srcId="{991476B1-AD22-48C4-993C-490562050953}" destId="{850ACF40-5575-4C18-B951-F63BBE237116}" srcOrd="0" destOrd="0" presId="urn:microsoft.com/office/officeart/2005/8/layout/vProcess5"/>
    <dgm:cxn modelId="{30F7AC9A-0783-4FCC-9323-A84B42FCBB48}" srcId="{991476B1-AD22-48C4-993C-490562050953}" destId="{B457245C-7FD6-4921-9A46-405732DE2C89}" srcOrd="3" destOrd="0" parTransId="{8219278C-9B00-45AC-A604-1DF7D9CB8030}" sibTransId="{53133119-4009-4D8E-8B1A-C439254931AE}"/>
    <dgm:cxn modelId="{6C9A73F9-E572-415B-BB59-0FCB9FA3C882}" type="presOf" srcId="{DB3E0736-0E99-4042-8249-E5F96B621F3F}" destId="{4EFD0E77-4027-4EBF-96CB-0BE45A265152}" srcOrd="1" destOrd="0" presId="urn:microsoft.com/office/officeart/2005/8/layout/vProcess5"/>
    <dgm:cxn modelId="{FEF17630-ECC1-458E-8696-9E3D6D12571A}" type="presOf" srcId="{35071326-9A11-40DF-AA18-B03CCFDDEF0C}" destId="{0B45B5C9-BE33-4D84-9A30-6D2E7A18B50E}" srcOrd="0" destOrd="0" presId="urn:microsoft.com/office/officeart/2005/8/layout/vProcess5"/>
    <dgm:cxn modelId="{0C61AEB2-EDF4-4D97-8AE5-5F65ED33E1A7}" type="presOf" srcId="{440D9881-F080-4E49-AC45-440CE6B8AF4C}" destId="{CFC86B2C-B78C-4429-88AF-858C1349A287}" srcOrd="0" destOrd="0" presId="urn:microsoft.com/office/officeart/2005/8/layout/vProcess5"/>
    <dgm:cxn modelId="{A4A999CE-CFC8-44FF-9EA8-01626ED50E40}" srcId="{991476B1-AD22-48C4-993C-490562050953}" destId="{3F9DC7E8-4A91-4F58-AF52-4E3951C3EE94}" srcOrd="1" destOrd="0" parTransId="{8DD79405-1363-4BC6-ADC1-FBDD661C1C88}" sibTransId="{440D9881-F080-4E49-AC45-440CE6B8AF4C}"/>
    <dgm:cxn modelId="{47AB6657-47DE-4721-AEA6-7006F90DEEA2}" type="presParOf" srcId="{850ACF40-5575-4C18-B951-F63BBE237116}" destId="{62AC0F77-B39C-43A6-B2E4-156C623EECB4}" srcOrd="0" destOrd="0" presId="urn:microsoft.com/office/officeart/2005/8/layout/vProcess5"/>
    <dgm:cxn modelId="{C4A0EF47-D226-401E-B41B-2A90898A7299}" type="presParOf" srcId="{850ACF40-5575-4C18-B951-F63BBE237116}" destId="{0B45B5C9-BE33-4D84-9A30-6D2E7A18B50E}" srcOrd="1" destOrd="0" presId="urn:microsoft.com/office/officeart/2005/8/layout/vProcess5"/>
    <dgm:cxn modelId="{1C91D0FD-877B-4C01-A1D2-BEB2459BED45}" type="presParOf" srcId="{850ACF40-5575-4C18-B951-F63BBE237116}" destId="{BC03FD5A-431F-4ACD-8702-BA79EBC73831}" srcOrd="2" destOrd="0" presId="urn:microsoft.com/office/officeart/2005/8/layout/vProcess5"/>
    <dgm:cxn modelId="{06C01898-2791-4BAC-AA62-B4431D473A33}" type="presParOf" srcId="{850ACF40-5575-4C18-B951-F63BBE237116}" destId="{B2DB8BB6-5436-49C5-9C19-9C7AA64F8A27}" srcOrd="3" destOrd="0" presId="urn:microsoft.com/office/officeart/2005/8/layout/vProcess5"/>
    <dgm:cxn modelId="{DA11F8C1-F1C9-45A6-9337-E7DD3ADAE90F}" type="presParOf" srcId="{850ACF40-5575-4C18-B951-F63BBE237116}" destId="{E3E6B9D0-B3ED-4C01-BB3B-B6F218F75D71}" srcOrd="4" destOrd="0" presId="urn:microsoft.com/office/officeart/2005/8/layout/vProcess5"/>
    <dgm:cxn modelId="{DD3BC4A3-152A-4582-8646-9D3EA6D52ED1}" type="presParOf" srcId="{850ACF40-5575-4C18-B951-F63BBE237116}" destId="{8F95E06B-B3B3-4440-A23E-B645DDE94A31}" srcOrd="5" destOrd="0" presId="urn:microsoft.com/office/officeart/2005/8/layout/vProcess5"/>
    <dgm:cxn modelId="{E1582137-CD69-45C2-9428-AE1CB0F3CFBF}" type="presParOf" srcId="{850ACF40-5575-4C18-B951-F63BBE237116}" destId="{CFC86B2C-B78C-4429-88AF-858C1349A287}" srcOrd="6" destOrd="0" presId="urn:microsoft.com/office/officeart/2005/8/layout/vProcess5"/>
    <dgm:cxn modelId="{CE45D1B2-0B14-414B-8262-D8B7C5C442B0}" type="presParOf" srcId="{850ACF40-5575-4C18-B951-F63BBE237116}" destId="{6220BA83-AA94-4642-B045-3A9BBDE7032C}" srcOrd="7" destOrd="0" presId="urn:microsoft.com/office/officeart/2005/8/layout/vProcess5"/>
    <dgm:cxn modelId="{B0CEBF4F-0807-4089-A984-9F0757F6EF5F}" type="presParOf" srcId="{850ACF40-5575-4C18-B951-F63BBE237116}" destId="{8B63F6C8-56E4-4E93-8A30-4D8085D4DA4F}" srcOrd="8" destOrd="0" presId="urn:microsoft.com/office/officeart/2005/8/layout/vProcess5"/>
    <dgm:cxn modelId="{BC44D38A-A4BE-43DD-9DB0-127A5238DC64}" type="presParOf" srcId="{850ACF40-5575-4C18-B951-F63BBE237116}" destId="{AB4AB1FC-D165-4746-B816-9D84E6E7F1FC}" srcOrd="9" destOrd="0" presId="urn:microsoft.com/office/officeart/2005/8/layout/vProcess5"/>
    <dgm:cxn modelId="{F28BCC17-EDA0-4E1D-BAE4-D8E3A9E84BF2}" type="presParOf" srcId="{850ACF40-5575-4C18-B951-F63BBE237116}" destId="{4EFD0E77-4027-4EBF-96CB-0BE45A265152}" srcOrd="10" destOrd="0" presId="urn:microsoft.com/office/officeart/2005/8/layout/vProcess5"/>
    <dgm:cxn modelId="{159F1392-235A-42AA-B228-11FB4B643A05}" type="presParOf" srcId="{850ACF40-5575-4C18-B951-F63BBE237116}" destId="{2FAF37AC-7015-44A2-8C16-1510FB4AD57A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B859F8-E31F-41F0-9F84-6C4384FD91F7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7A4684AB-B7BC-47B7-93FC-904E8145C143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Соглашение о предоставлении субсидии из федерального бюджета бюджету субъекта Российской Федерации от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23.12.202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321-09-2022-019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1D61EF87-0409-4637-987C-644F067C2942}" type="parTrans" cxnId="{E2F0BFDB-875C-4FAA-8D60-807D3145035F}">
      <dgm:prSet/>
      <dgm:spPr/>
      <dgm:t>
        <a:bodyPr/>
        <a:lstStyle/>
        <a:p>
          <a:endParaRPr lang="ru-RU"/>
        </a:p>
      </dgm:t>
    </dgm:pt>
    <dgm:pt modelId="{98B6A50C-5DA7-4F44-95F0-FFE5720E038A}" type="sibTrans" cxnId="{E2F0BFDB-875C-4FAA-8D60-807D3145035F}">
      <dgm:prSet/>
      <dgm:spPr/>
      <dgm:t>
        <a:bodyPr/>
        <a:lstStyle/>
        <a:p>
          <a:endParaRPr lang="ru-RU"/>
        </a:p>
      </dgm:t>
    </dgm:pt>
    <dgm:pt modelId="{E539E868-15DB-4B4E-B8BE-393C34DB07F4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 25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образованиях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проведены комплексные кадастровые работы 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(383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кадастровых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квартала)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5A0F878E-81B0-4EFD-94E7-8D0089C674FB}" type="parTrans" cxnId="{63901EAF-57B9-43A4-A441-369C672E250A}">
      <dgm:prSet/>
      <dgm:spPr/>
      <dgm:t>
        <a:bodyPr/>
        <a:lstStyle/>
        <a:p>
          <a:endParaRPr lang="ru-RU"/>
        </a:p>
      </dgm:t>
    </dgm:pt>
    <dgm:pt modelId="{DB0D1AA6-5DB0-45A3-B2C7-DC563AF9F820}" type="sibTrans" cxnId="{63901EAF-57B9-43A4-A441-369C672E250A}">
      <dgm:prSet/>
      <dgm:spPr/>
      <dgm:t>
        <a:bodyPr/>
        <a:lstStyle/>
        <a:p>
          <a:endParaRPr lang="ru-RU"/>
        </a:p>
      </dgm:t>
    </dgm:pt>
    <dgm:pt modelId="{D5C27A13-B3F0-4404-BD26-DEC475F9ADBC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заключено 117 муниципальных контракта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с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20 подрядчиками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BDC81854-0DF7-436E-ABB8-F4DB54C0A130}" type="parTrans" cxnId="{59E6403F-7415-4A05-B9CE-4AFA1E703F07}">
      <dgm:prSet/>
      <dgm:spPr/>
      <dgm:t>
        <a:bodyPr/>
        <a:lstStyle/>
        <a:p>
          <a:endParaRPr lang="ru-RU"/>
        </a:p>
      </dgm:t>
    </dgm:pt>
    <dgm:pt modelId="{57F2898F-A381-4389-92FD-9202F1DD6F16}" type="sibTrans" cxnId="{59E6403F-7415-4A05-B9CE-4AFA1E703F07}">
      <dgm:prSet/>
      <dgm:spPr/>
      <dgm:t>
        <a:bodyPr/>
        <a:lstStyle/>
        <a:p>
          <a:endParaRPr lang="ru-RU"/>
        </a:p>
      </dgm:t>
    </dgm:pt>
    <dgm:pt modelId="{60CE63DE-2C94-44E9-932E-8CEFBC738D06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100% освоения средств консолидированного бюджета </a:t>
          </a:r>
        </a:p>
      </dgm:t>
    </dgm:pt>
    <dgm:pt modelId="{F0C05CB3-C85A-4640-944B-AAFBA413ADC1}" type="parTrans" cxnId="{6F806F93-9D18-42FB-B85D-4EBA58F90EEE}">
      <dgm:prSet/>
      <dgm:spPr/>
      <dgm:t>
        <a:bodyPr/>
        <a:lstStyle/>
        <a:p>
          <a:endParaRPr lang="ru-RU"/>
        </a:p>
      </dgm:t>
    </dgm:pt>
    <dgm:pt modelId="{B7C344BB-D683-4FFB-9A91-34F67674A00C}" type="sibTrans" cxnId="{6F806F93-9D18-42FB-B85D-4EBA58F90EEE}">
      <dgm:prSet/>
      <dgm:spPr/>
      <dgm:t>
        <a:bodyPr/>
        <a:lstStyle/>
        <a:p>
          <a:endParaRPr lang="ru-RU"/>
        </a:p>
      </dgm:t>
    </dgm:pt>
    <dgm:pt modelId="{5737EC51-6B77-49C3-BA30-659B4281D9DE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в отношении 56371 объект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недвижимости</a:t>
          </a:r>
        </a:p>
      </dgm:t>
    </dgm:pt>
    <dgm:pt modelId="{D782EA9F-BF13-4780-800D-64517559A692}" type="parTrans" cxnId="{B71E9646-1576-437E-9BAE-646AAA7DF204}">
      <dgm:prSet/>
      <dgm:spPr/>
      <dgm:t>
        <a:bodyPr/>
        <a:lstStyle/>
        <a:p>
          <a:endParaRPr lang="ru-RU"/>
        </a:p>
      </dgm:t>
    </dgm:pt>
    <dgm:pt modelId="{7A6E68E2-5E7A-4354-A663-1CEA51ED176C}" type="sibTrans" cxnId="{B71E9646-1576-437E-9BAE-646AAA7DF204}">
      <dgm:prSet/>
      <dgm:spPr/>
      <dgm:t>
        <a:bodyPr/>
        <a:lstStyle/>
        <a:p>
          <a:endParaRPr lang="ru-RU"/>
        </a:p>
      </dgm:t>
    </dgm:pt>
    <dgm:pt modelId="{4F22F1F8-BCA0-4685-9C58-30C6798FEE2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 31.12.2022 </a:t>
          </a:r>
        </a:p>
        <a:p>
          <a:pPr>
            <a:spcAft>
              <a:spcPts val="0"/>
            </a:spcAft>
          </a:pP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сведения 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о 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21012 объектах недвижимости внесены в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ЕГРН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DEAA3A72-EB08-48C7-9C49-3510DEAA0A6E}" type="parTrans" cxnId="{46ED4B44-83E9-46D9-8CDF-B1193DD7C373}">
      <dgm:prSet/>
      <dgm:spPr/>
      <dgm:t>
        <a:bodyPr/>
        <a:lstStyle/>
        <a:p>
          <a:endParaRPr lang="ru-RU"/>
        </a:p>
      </dgm:t>
    </dgm:pt>
    <dgm:pt modelId="{993EF443-7372-45E3-9D8C-F6092B018B94}" type="sibTrans" cxnId="{46ED4B44-83E9-46D9-8CDF-B1193DD7C373}">
      <dgm:prSet/>
      <dgm:spPr/>
      <dgm:t>
        <a:bodyPr/>
        <a:lstStyle/>
        <a:p>
          <a:endParaRPr lang="ru-RU"/>
        </a:p>
      </dgm:t>
    </dgm:pt>
    <dgm:pt modelId="{FA1E5DF5-2D1A-4325-A8EE-5D06729005E4}" type="pres">
      <dgm:prSet presAssocID="{DAB859F8-E31F-41F0-9F84-6C4384FD91F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C7709A6-B97E-430E-AC87-7079069A4231}" type="pres">
      <dgm:prSet presAssocID="{7A4684AB-B7BC-47B7-93FC-904E8145C143}" presName="vertOne" presStyleCnt="0"/>
      <dgm:spPr/>
    </dgm:pt>
    <dgm:pt modelId="{50071868-2561-4F77-BB3A-881EB17F3824}" type="pres">
      <dgm:prSet presAssocID="{7A4684AB-B7BC-47B7-93FC-904E8145C143}" presName="txOne" presStyleLbl="node0" presStyleIdx="0" presStyleCnt="1" custLinFactNeighborX="-239" custLinFactNeighborY="-83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AB3B59-2339-4455-8DCF-2FFC82AF42FD}" type="pres">
      <dgm:prSet presAssocID="{7A4684AB-B7BC-47B7-93FC-904E8145C143}" presName="parTransOne" presStyleCnt="0"/>
      <dgm:spPr/>
    </dgm:pt>
    <dgm:pt modelId="{15AE2B69-29A8-4DF7-9EF3-FBA80639F168}" type="pres">
      <dgm:prSet presAssocID="{7A4684AB-B7BC-47B7-93FC-904E8145C143}" presName="horzOne" presStyleCnt="0"/>
      <dgm:spPr/>
    </dgm:pt>
    <dgm:pt modelId="{774B12B5-ABC2-4A4A-BD3B-3972F7D7C654}" type="pres">
      <dgm:prSet presAssocID="{E539E868-15DB-4B4E-B8BE-393C34DB07F4}" presName="vertTwo" presStyleCnt="0"/>
      <dgm:spPr/>
    </dgm:pt>
    <dgm:pt modelId="{831832FE-3A08-4BC4-B115-2D2D302920C6}" type="pres">
      <dgm:prSet presAssocID="{E539E868-15DB-4B4E-B8BE-393C34DB07F4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1F040D1-6F0C-41D4-8EC2-27C388FBC95A}" type="pres">
      <dgm:prSet presAssocID="{E539E868-15DB-4B4E-B8BE-393C34DB07F4}" presName="parTransTwo" presStyleCnt="0"/>
      <dgm:spPr/>
    </dgm:pt>
    <dgm:pt modelId="{6ABCAC94-28A3-45C4-9103-B8248BD49688}" type="pres">
      <dgm:prSet presAssocID="{E539E868-15DB-4B4E-B8BE-393C34DB07F4}" presName="horzTwo" presStyleCnt="0"/>
      <dgm:spPr/>
    </dgm:pt>
    <dgm:pt modelId="{0191F6FF-8782-48FF-9833-428496FE1676}" type="pres">
      <dgm:prSet presAssocID="{D5C27A13-B3F0-4404-BD26-DEC475F9ADBC}" presName="vertThree" presStyleCnt="0"/>
      <dgm:spPr/>
    </dgm:pt>
    <dgm:pt modelId="{CF5D2BC9-9233-4EA3-A0EF-EF5DD5CD4A4B}" type="pres">
      <dgm:prSet presAssocID="{D5C27A13-B3F0-4404-BD26-DEC475F9ADBC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18766F-B3EB-479C-945E-9FA7BB305A83}" type="pres">
      <dgm:prSet presAssocID="{D5C27A13-B3F0-4404-BD26-DEC475F9ADBC}" presName="horzThree" presStyleCnt="0"/>
      <dgm:spPr/>
    </dgm:pt>
    <dgm:pt modelId="{AE10E188-6986-429D-A304-977D4A20A17C}" type="pres">
      <dgm:prSet presAssocID="{57F2898F-A381-4389-92FD-9202F1DD6F16}" presName="sibSpaceThree" presStyleCnt="0"/>
      <dgm:spPr/>
    </dgm:pt>
    <dgm:pt modelId="{40B6EE49-A3EC-4D78-BE31-79FA50252FCC}" type="pres">
      <dgm:prSet presAssocID="{60CE63DE-2C94-44E9-932E-8CEFBC738D06}" presName="vertThree" presStyleCnt="0"/>
      <dgm:spPr/>
    </dgm:pt>
    <dgm:pt modelId="{6927325E-F2BC-43B0-A5B1-44C4C22DF9E9}" type="pres">
      <dgm:prSet presAssocID="{60CE63DE-2C94-44E9-932E-8CEFBC738D06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035DDE-AFF6-484D-AB13-510F84D1AB6C}" type="pres">
      <dgm:prSet presAssocID="{60CE63DE-2C94-44E9-932E-8CEFBC738D06}" presName="horzThree" presStyleCnt="0"/>
      <dgm:spPr/>
    </dgm:pt>
    <dgm:pt modelId="{1727B3C9-F7C5-4C0E-AEF1-FEE3AF72B7D4}" type="pres">
      <dgm:prSet presAssocID="{DB0D1AA6-5DB0-45A3-B2C7-DC563AF9F820}" presName="sibSpaceTwo" presStyleCnt="0"/>
      <dgm:spPr/>
    </dgm:pt>
    <dgm:pt modelId="{873860C0-0FB4-40B1-AAFA-AFE762F8C51E}" type="pres">
      <dgm:prSet presAssocID="{5737EC51-6B77-49C3-BA30-659B4281D9DE}" presName="vertTwo" presStyleCnt="0"/>
      <dgm:spPr/>
    </dgm:pt>
    <dgm:pt modelId="{828CBEAF-AC7B-4E57-82F8-63E058D50F31}" type="pres">
      <dgm:prSet presAssocID="{5737EC51-6B77-49C3-BA30-659B4281D9DE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6EDBDF-5F8B-4B16-8E56-B5FA42373964}" type="pres">
      <dgm:prSet presAssocID="{5737EC51-6B77-49C3-BA30-659B4281D9DE}" presName="parTransTwo" presStyleCnt="0"/>
      <dgm:spPr/>
    </dgm:pt>
    <dgm:pt modelId="{B79F13C8-A8CD-43C1-AF91-C8A771AA343B}" type="pres">
      <dgm:prSet presAssocID="{5737EC51-6B77-49C3-BA30-659B4281D9DE}" presName="horzTwo" presStyleCnt="0"/>
      <dgm:spPr/>
    </dgm:pt>
    <dgm:pt modelId="{D972F628-F8A6-4C61-BF97-74CCD360C590}" type="pres">
      <dgm:prSet presAssocID="{4F22F1F8-BCA0-4685-9C58-30C6798FEE24}" presName="vertThree" presStyleCnt="0"/>
      <dgm:spPr/>
    </dgm:pt>
    <dgm:pt modelId="{E4EB5D41-73E4-418A-8489-980B4DD7FDB5}" type="pres">
      <dgm:prSet presAssocID="{4F22F1F8-BCA0-4685-9C58-30C6798FEE24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6E27F45-C2FE-4827-8A4B-3C780062541E}" type="pres">
      <dgm:prSet presAssocID="{4F22F1F8-BCA0-4685-9C58-30C6798FEE24}" presName="horzThree" presStyleCnt="0"/>
      <dgm:spPr/>
    </dgm:pt>
  </dgm:ptLst>
  <dgm:cxnLst>
    <dgm:cxn modelId="{ADAE402B-B788-4B1E-853E-C14008606AF8}" type="presOf" srcId="{DAB859F8-E31F-41F0-9F84-6C4384FD91F7}" destId="{FA1E5DF5-2D1A-4325-A8EE-5D06729005E4}" srcOrd="0" destOrd="0" presId="urn:microsoft.com/office/officeart/2005/8/layout/hierarchy4"/>
    <dgm:cxn modelId="{46ED4B44-83E9-46D9-8CDF-B1193DD7C373}" srcId="{5737EC51-6B77-49C3-BA30-659B4281D9DE}" destId="{4F22F1F8-BCA0-4685-9C58-30C6798FEE24}" srcOrd="0" destOrd="0" parTransId="{DEAA3A72-EB08-48C7-9C49-3510DEAA0A6E}" sibTransId="{993EF443-7372-45E3-9D8C-F6092B018B94}"/>
    <dgm:cxn modelId="{473F2E71-04D8-49BF-BB27-8CDDBD5EC22E}" type="presOf" srcId="{D5C27A13-B3F0-4404-BD26-DEC475F9ADBC}" destId="{CF5D2BC9-9233-4EA3-A0EF-EF5DD5CD4A4B}" srcOrd="0" destOrd="0" presId="urn:microsoft.com/office/officeart/2005/8/layout/hierarchy4"/>
    <dgm:cxn modelId="{57456BAF-5B03-4D4D-985F-843905D6998A}" type="presOf" srcId="{7A4684AB-B7BC-47B7-93FC-904E8145C143}" destId="{50071868-2561-4F77-BB3A-881EB17F3824}" srcOrd="0" destOrd="0" presId="urn:microsoft.com/office/officeart/2005/8/layout/hierarchy4"/>
    <dgm:cxn modelId="{59E6403F-7415-4A05-B9CE-4AFA1E703F07}" srcId="{E539E868-15DB-4B4E-B8BE-393C34DB07F4}" destId="{D5C27A13-B3F0-4404-BD26-DEC475F9ADBC}" srcOrd="0" destOrd="0" parTransId="{BDC81854-0DF7-436E-ABB8-F4DB54C0A130}" sibTransId="{57F2898F-A381-4389-92FD-9202F1DD6F16}"/>
    <dgm:cxn modelId="{1E674F57-B594-429B-95CB-7768907246CA}" type="presOf" srcId="{60CE63DE-2C94-44E9-932E-8CEFBC738D06}" destId="{6927325E-F2BC-43B0-A5B1-44C4C22DF9E9}" srcOrd="0" destOrd="0" presId="urn:microsoft.com/office/officeart/2005/8/layout/hierarchy4"/>
    <dgm:cxn modelId="{0C80B0D3-2957-49B2-BD49-46E48947FE83}" type="presOf" srcId="{E539E868-15DB-4B4E-B8BE-393C34DB07F4}" destId="{831832FE-3A08-4BC4-B115-2D2D302920C6}" srcOrd="0" destOrd="0" presId="urn:microsoft.com/office/officeart/2005/8/layout/hierarchy4"/>
    <dgm:cxn modelId="{B71E9646-1576-437E-9BAE-646AAA7DF204}" srcId="{7A4684AB-B7BC-47B7-93FC-904E8145C143}" destId="{5737EC51-6B77-49C3-BA30-659B4281D9DE}" srcOrd="1" destOrd="0" parTransId="{D782EA9F-BF13-4780-800D-64517559A692}" sibTransId="{7A6E68E2-5E7A-4354-A663-1CEA51ED176C}"/>
    <dgm:cxn modelId="{E2F0BFDB-875C-4FAA-8D60-807D3145035F}" srcId="{DAB859F8-E31F-41F0-9F84-6C4384FD91F7}" destId="{7A4684AB-B7BC-47B7-93FC-904E8145C143}" srcOrd="0" destOrd="0" parTransId="{1D61EF87-0409-4637-987C-644F067C2942}" sibTransId="{98B6A50C-5DA7-4F44-95F0-FFE5720E038A}"/>
    <dgm:cxn modelId="{F2D59C2A-1E87-4C31-88A1-D23A445E3FE9}" type="presOf" srcId="{4F22F1F8-BCA0-4685-9C58-30C6798FEE24}" destId="{E4EB5D41-73E4-418A-8489-980B4DD7FDB5}" srcOrd="0" destOrd="0" presId="urn:microsoft.com/office/officeart/2005/8/layout/hierarchy4"/>
    <dgm:cxn modelId="{6F806F93-9D18-42FB-B85D-4EBA58F90EEE}" srcId="{E539E868-15DB-4B4E-B8BE-393C34DB07F4}" destId="{60CE63DE-2C94-44E9-932E-8CEFBC738D06}" srcOrd="1" destOrd="0" parTransId="{F0C05CB3-C85A-4640-944B-AAFBA413ADC1}" sibTransId="{B7C344BB-D683-4FFB-9A91-34F67674A00C}"/>
    <dgm:cxn modelId="{63901EAF-57B9-43A4-A441-369C672E250A}" srcId="{7A4684AB-B7BC-47B7-93FC-904E8145C143}" destId="{E539E868-15DB-4B4E-B8BE-393C34DB07F4}" srcOrd="0" destOrd="0" parTransId="{5A0F878E-81B0-4EFD-94E7-8D0089C674FB}" sibTransId="{DB0D1AA6-5DB0-45A3-B2C7-DC563AF9F820}"/>
    <dgm:cxn modelId="{6E40CEF9-7C53-4D4A-8475-D8B21B4617D3}" type="presOf" srcId="{5737EC51-6B77-49C3-BA30-659B4281D9DE}" destId="{828CBEAF-AC7B-4E57-82F8-63E058D50F31}" srcOrd="0" destOrd="0" presId="urn:microsoft.com/office/officeart/2005/8/layout/hierarchy4"/>
    <dgm:cxn modelId="{B69046CF-8A43-4D57-8714-20EFBF82A7C4}" type="presParOf" srcId="{FA1E5DF5-2D1A-4325-A8EE-5D06729005E4}" destId="{0C7709A6-B97E-430E-AC87-7079069A4231}" srcOrd="0" destOrd="0" presId="urn:microsoft.com/office/officeart/2005/8/layout/hierarchy4"/>
    <dgm:cxn modelId="{3DCC68A9-D391-4E33-A611-30587C963A34}" type="presParOf" srcId="{0C7709A6-B97E-430E-AC87-7079069A4231}" destId="{50071868-2561-4F77-BB3A-881EB17F3824}" srcOrd="0" destOrd="0" presId="urn:microsoft.com/office/officeart/2005/8/layout/hierarchy4"/>
    <dgm:cxn modelId="{4F30B36B-7FF7-46F6-8E5F-1EC78582A59A}" type="presParOf" srcId="{0C7709A6-B97E-430E-AC87-7079069A4231}" destId="{F0AB3B59-2339-4455-8DCF-2FFC82AF42FD}" srcOrd="1" destOrd="0" presId="urn:microsoft.com/office/officeart/2005/8/layout/hierarchy4"/>
    <dgm:cxn modelId="{EDDCA274-2826-46E8-9B8B-8C3CCC0B7C8D}" type="presParOf" srcId="{0C7709A6-B97E-430E-AC87-7079069A4231}" destId="{15AE2B69-29A8-4DF7-9EF3-FBA80639F168}" srcOrd="2" destOrd="0" presId="urn:microsoft.com/office/officeart/2005/8/layout/hierarchy4"/>
    <dgm:cxn modelId="{59927DDA-F375-44C6-A85A-5C6CB4256B00}" type="presParOf" srcId="{15AE2B69-29A8-4DF7-9EF3-FBA80639F168}" destId="{774B12B5-ABC2-4A4A-BD3B-3972F7D7C654}" srcOrd="0" destOrd="0" presId="urn:microsoft.com/office/officeart/2005/8/layout/hierarchy4"/>
    <dgm:cxn modelId="{679624BC-5646-4DB6-805A-4992544F5D96}" type="presParOf" srcId="{774B12B5-ABC2-4A4A-BD3B-3972F7D7C654}" destId="{831832FE-3A08-4BC4-B115-2D2D302920C6}" srcOrd="0" destOrd="0" presId="urn:microsoft.com/office/officeart/2005/8/layout/hierarchy4"/>
    <dgm:cxn modelId="{7D2A319B-7598-473B-9A08-113080553246}" type="presParOf" srcId="{774B12B5-ABC2-4A4A-BD3B-3972F7D7C654}" destId="{D1F040D1-6F0C-41D4-8EC2-27C388FBC95A}" srcOrd="1" destOrd="0" presId="urn:microsoft.com/office/officeart/2005/8/layout/hierarchy4"/>
    <dgm:cxn modelId="{7812F8EF-90FD-4721-BA14-D9DB6D94AFB1}" type="presParOf" srcId="{774B12B5-ABC2-4A4A-BD3B-3972F7D7C654}" destId="{6ABCAC94-28A3-45C4-9103-B8248BD49688}" srcOrd="2" destOrd="0" presId="urn:microsoft.com/office/officeart/2005/8/layout/hierarchy4"/>
    <dgm:cxn modelId="{20A49746-5192-4F3E-A8A5-A821AE4AB337}" type="presParOf" srcId="{6ABCAC94-28A3-45C4-9103-B8248BD49688}" destId="{0191F6FF-8782-48FF-9833-428496FE1676}" srcOrd="0" destOrd="0" presId="urn:microsoft.com/office/officeart/2005/8/layout/hierarchy4"/>
    <dgm:cxn modelId="{B05E11FB-E79A-4BFD-9E71-60B091E7C83C}" type="presParOf" srcId="{0191F6FF-8782-48FF-9833-428496FE1676}" destId="{CF5D2BC9-9233-4EA3-A0EF-EF5DD5CD4A4B}" srcOrd="0" destOrd="0" presId="urn:microsoft.com/office/officeart/2005/8/layout/hierarchy4"/>
    <dgm:cxn modelId="{62CF1492-90FA-4A98-9394-237415A4D52F}" type="presParOf" srcId="{0191F6FF-8782-48FF-9833-428496FE1676}" destId="{D718766F-B3EB-479C-945E-9FA7BB305A83}" srcOrd="1" destOrd="0" presId="urn:microsoft.com/office/officeart/2005/8/layout/hierarchy4"/>
    <dgm:cxn modelId="{61DC02A3-D425-4DA4-85C2-7278E777A274}" type="presParOf" srcId="{6ABCAC94-28A3-45C4-9103-B8248BD49688}" destId="{AE10E188-6986-429D-A304-977D4A20A17C}" srcOrd="1" destOrd="0" presId="urn:microsoft.com/office/officeart/2005/8/layout/hierarchy4"/>
    <dgm:cxn modelId="{A2BF0500-492F-40DB-873F-29A04FF87CDD}" type="presParOf" srcId="{6ABCAC94-28A3-45C4-9103-B8248BD49688}" destId="{40B6EE49-A3EC-4D78-BE31-79FA50252FCC}" srcOrd="2" destOrd="0" presId="urn:microsoft.com/office/officeart/2005/8/layout/hierarchy4"/>
    <dgm:cxn modelId="{8FC88986-87CC-4AF5-9FB8-0EB8A6BE5219}" type="presParOf" srcId="{40B6EE49-A3EC-4D78-BE31-79FA50252FCC}" destId="{6927325E-F2BC-43B0-A5B1-44C4C22DF9E9}" srcOrd="0" destOrd="0" presId="urn:microsoft.com/office/officeart/2005/8/layout/hierarchy4"/>
    <dgm:cxn modelId="{6D56F5E9-C4B3-4561-9DB1-98F3B13EA3AB}" type="presParOf" srcId="{40B6EE49-A3EC-4D78-BE31-79FA50252FCC}" destId="{F0035DDE-AFF6-484D-AB13-510F84D1AB6C}" srcOrd="1" destOrd="0" presId="urn:microsoft.com/office/officeart/2005/8/layout/hierarchy4"/>
    <dgm:cxn modelId="{460F8491-ACD5-471A-87AA-BE48A53A24B0}" type="presParOf" srcId="{15AE2B69-29A8-4DF7-9EF3-FBA80639F168}" destId="{1727B3C9-F7C5-4C0E-AEF1-FEE3AF72B7D4}" srcOrd="1" destOrd="0" presId="urn:microsoft.com/office/officeart/2005/8/layout/hierarchy4"/>
    <dgm:cxn modelId="{838E0D4D-5288-44D1-83A5-4ACCFD8292B0}" type="presParOf" srcId="{15AE2B69-29A8-4DF7-9EF3-FBA80639F168}" destId="{873860C0-0FB4-40B1-AAFA-AFE762F8C51E}" srcOrd="2" destOrd="0" presId="urn:microsoft.com/office/officeart/2005/8/layout/hierarchy4"/>
    <dgm:cxn modelId="{7A588937-0092-4C31-B108-3643D9F134D5}" type="presParOf" srcId="{873860C0-0FB4-40B1-AAFA-AFE762F8C51E}" destId="{828CBEAF-AC7B-4E57-82F8-63E058D50F31}" srcOrd="0" destOrd="0" presId="urn:microsoft.com/office/officeart/2005/8/layout/hierarchy4"/>
    <dgm:cxn modelId="{BBE3686E-B221-4CF6-AA63-35EAE7DF987E}" type="presParOf" srcId="{873860C0-0FB4-40B1-AAFA-AFE762F8C51E}" destId="{E36EDBDF-5F8B-4B16-8E56-B5FA42373964}" srcOrd="1" destOrd="0" presId="urn:microsoft.com/office/officeart/2005/8/layout/hierarchy4"/>
    <dgm:cxn modelId="{36D1AB44-432A-4732-B84D-007D83B750D4}" type="presParOf" srcId="{873860C0-0FB4-40B1-AAFA-AFE762F8C51E}" destId="{B79F13C8-A8CD-43C1-AF91-C8A771AA343B}" srcOrd="2" destOrd="0" presId="urn:microsoft.com/office/officeart/2005/8/layout/hierarchy4"/>
    <dgm:cxn modelId="{53ABBA5D-B423-4716-B83A-7128DAAACDF6}" type="presParOf" srcId="{B79F13C8-A8CD-43C1-AF91-C8A771AA343B}" destId="{D972F628-F8A6-4C61-BF97-74CCD360C590}" srcOrd="0" destOrd="0" presId="urn:microsoft.com/office/officeart/2005/8/layout/hierarchy4"/>
    <dgm:cxn modelId="{61E80908-B0FF-46F3-9B3A-3CE48D5D450D}" type="presParOf" srcId="{D972F628-F8A6-4C61-BF97-74CCD360C590}" destId="{E4EB5D41-73E4-418A-8489-980B4DD7FDB5}" srcOrd="0" destOrd="0" presId="urn:microsoft.com/office/officeart/2005/8/layout/hierarchy4"/>
    <dgm:cxn modelId="{BA32E7E2-EC9F-4763-9FB6-16A6CD06B13F}" type="presParOf" srcId="{D972F628-F8A6-4C61-BF97-74CCD360C590}" destId="{16E27F45-C2FE-4827-8A4B-3C780062541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E35B-173C-4FB2-AA2A-852D599107FE}">
      <dsp:nvSpPr>
        <dsp:cNvPr id="0" name=""/>
        <dsp:cNvSpPr/>
      </dsp:nvSpPr>
      <dsp:spPr>
        <a:xfrm>
          <a:off x="1131043" y="365937"/>
          <a:ext cx="3165404" cy="184069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99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Оптимизация структуры и состава государственного имущества</a:t>
          </a:r>
          <a:endParaRPr lang="ru-RU" sz="1800" kern="1200" dirty="0"/>
        </a:p>
      </dsp:txBody>
      <dsp:txXfrm>
        <a:off x="1131043" y="365937"/>
        <a:ext cx="3165404" cy="1840699"/>
      </dsp:txXfrm>
    </dsp:sp>
    <dsp:sp modelId="{1D03168F-40A5-46AE-8569-088D12A4A363}">
      <dsp:nvSpPr>
        <dsp:cNvPr id="0" name=""/>
        <dsp:cNvSpPr/>
      </dsp:nvSpPr>
      <dsp:spPr>
        <a:xfrm>
          <a:off x="2332" y="450349"/>
          <a:ext cx="1834061" cy="13620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C0F74-0796-4DAC-BDE0-9DA0FD610C7F}">
      <dsp:nvSpPr>
        <dsp:cNvPr id="0" name=""/>
        <dsp:cNvSpPr/>
      </dsp:nvSpPr>
      <dsp:spPr>
        <a:xfrm>
          <a:off x="5090199" y="417816"/>
          <a:ext cx="4150860" cy="17369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99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Создание условий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для управления и распоряжения государственны</a:t>
          </a:r>
          <a:r>
            <a:rPr lang="ru-RU" sz="20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м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имуществом</a:t>
          </a:r>
          <a:endParaRPr lang="ru-RU" sz="1800" b="1" kern="1200" dirty="0"/>
        </a:p>
      </dsp:txBody>
      <dsp:txXfrm>
        <a:off x="5090199" y="417816"/>
        <a:ext cx="4150860" cy="1736940"/>
      </dsp:txXfrm>
    </dsp:sp>
    <dsp:sp modelId="{FADDE4EB-6BD1-4745-811B-1F44D6F81F6B}">
      <dsp:nvSpPr>
        <dsp:cNvPr id="0" name=""/>
        <dsp:cNvSpPr/>
      </dsp:nvSpPr>
      <dsp:spPr>
        <a:xfrm>
          <a:off x="4256884" y="480722"/>
          <a:ext cx="1754893" cy="1362001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7A0A6B-0BF1-4B52-A30F-D396D2E80BBC}">
      <dsp:nvSpPr>
        <dsp:cNvPr id="0" name=""/>
        <dsp:cNvSpPr/>
      </dsp:nvSpPr>
      <dsp:spPr>
        <a:xfrm>
          <a:off x="1455357" y="2824789"/>
          <a:ext cx="6263275" cy="13240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8599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Повышение эффективности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управления и распоряжения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государственным имуществом</a:t>
          </a:r>
          <a:endParaRPr lang="ru-RU" sz="1800" b="1" kern="1200" dirty="0"/>
        </a:p>
      </dsp:txBody>
      <dsp:txXfrm>
        <a:off x="1455357" y="2824789"/>
        <a:ext cx="6263275" cy="1324020"/>
      </dsp:txXfrm>
    </dsp:sp>
    <dsp:sp modelId="{802D2A38-C47D-4AB9-B874-DE1377C36693}">
      <dsp:nvSpPr>
        <dsp:cNvPr id="0" name=""/>
        <dsp:cNvSpPr/>
      </dsp:nvSpPr>
      <dsp:spPr>
        <a:xfrm>
          <a:off x="695041" y="2856971"/>
          <a:ext cx="2186311" cy="13620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F31AC-A936-4F35-9341-1319C0E2A5FC}">
      <dsp:nvSpPr>
        <dsp:cNvPr id="0" name=""/>
        <dsp:cNvSpPr/>
      </dsp:nvSpPr>
      <dsp:spPr>
        <a:xfrm>
          <a:off x="1500194" y="476182"/>
          <a:ext cx="7596779" cy="115720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6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доля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объектов, по которым проведена </a:t>
          </a:r>
          <a:r>
            <a:rPr lang="ru-RU" sz="1800" kern="1200" dirty="0" err="1">
              <a:latin typeface="Times New Roman" pitchFamily="18" charset="0"/>
              <a:cs typeface="Times New Roman" pitchFamily="18" charset="0"/>
            </a:rPr>
            <a:t>техинвентаризация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- 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99,67% 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4598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объектов недвижимости из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4612)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00194" y="476182"/>
        <a:ext cx="7596779" cy="1157201"/>
      </dsp:txXfrm>
    </dsp:sp>
    <dsp:sp modelId="{470CFD2B-6BE5-492E-ABF4-38E9A843AC3C}">
      <dsp:nvSpPr>
        <dsp:cNvPr id="0" name=""/>
        <dsp:cNvSpPr/>
      </dsp:nvSpPr>
      <dsp:spPr>
        <a:xfrm>
          <a:off x="0" y="157486"/>
          <a:ext cx="2220221" cy="152611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108D68-C8C7-41E0-8E44-FD8201A5806A}">
      <dsp:nvSpPr>
        <dsp:cNvPr id="0" name=""/>
        <dsp:cNvSpPr/>
      </dsp:nvSpPr>
      <dsp:spPr>
        <a:xfrm>
          <a:off x="1362441" y="2198306"/>
          <a:ext cx="7757193" cy="109817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6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доля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объектов, по которым проведена государственная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регистрация права собственности Кировской области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99,37%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4584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объекта недвижимости из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4612)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2441" y="2198306"/>
        <a:ext cx="7757193" cy="1098177"/>
      </dsp:txXfrm>
    </dsp:sp>
    <dsp:sp modelId="{B316EC05-705D-4172-9C11-FF9ED1F1C96F}">
      <dsp:nvSpPr>
        <dsp:cNvPr id="0" name=""/>
        <dsp:cNvSpPr/>
      </dsp:nvSpPr>
      <dsp:spPr>
        <a:xfrm>
          <a:off x="0" y="1809084"/>
          <a:ext cx="2213862" cy="152611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F77BF3-9BB0-43B6-9DC0-01CEA39252DC}">
      <dsp:nvSpPr>
        <dsp:cNvPr id="0" name=""/>
        <dsp:cNvSpPr/>
      </dsp:nvSpPr>
      <dsp:spPr>
        <a:xfrm>
          <a:off x="1469800" y="3734303"/>
          <a:ext cx="7647987" cy="145344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4465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обеспечена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информационная прозрачность ведения реестра государственного имущества: на официальном сайте Правительства Кировской области </a:t>
          </a:r>
          <a:r>
            <a:rPr lang="en-US" sz="1800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https://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kirovreg.ru</a:t>
          </a:r>
          <a:r>
            <a:rPr lang="en-US" sz="1800" kern="1200" dirty="0"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/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 и на сайте министерства имущественных отношений Кировской области 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https://</a:t>
          </a:r>
          <a:r>
            <a:rPr lang="en-US" sz="1800" kern="1200" dirty="0" err="1">
              <a:latin typeface="Times New Roman" pitchFamily="18" charset="0"/>
              <a:cs typeface="Times New Roman" pitchFamily="18" charset="0"/>
            </a:rPr>
            <a:t>dgs.kirovreg.ru</a:t>
          </a:r>
          <a:r>
            <a:rPr lang="en-US" sz="1800" kern="1200" dirty="0">
              <a:latin typeface="Times New Roman" pitchFamily="18" charset="0"/>
              <a:cs typeface="Times New Roman" pitchFamily="18" charset="0"/>
            </a:rPr>
            <a:t>/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. 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Актуализация </a:t>
          </a: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информации в оперативном режиме.</a:t>
          </a:r>
        </a:p>
      </dsp:txBody>
      <dsp:txXfrm>
        <a:off x="1469800" y="3734303"/>
        <a:ext cx="7647987" cy="1453441"/>
      </dsp:txXfrm>
    </dsp:sp>
    <dsp:sp modelId="{CEAC1703-B71A-445E-B641-35A04270173B}">
      <dsp:nvSpPr>
        <dsp:cNvPr id="0" name=""/>
        <dsp:cNvSpPr/>
      </dsp:nvSpPr>
      <dsp:spPr>
        <a:xfrm>
          <a:off x="0" y="3480613"/>
          <a:ext cx="2299202" cy="1526113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610C2-8E41-455D-8F8F-9C555B71BF3B}">
      <dsp:nvSpPr>
        <dsp:cNvPr id="0" name=""/>
        <dsp:cNvSpPr/>
      </dsp:nvSpPr>
      <dsp:spPr>
        <a:xfrm>
          <a:off x="2017513" y="-179192"/>
          <a:ext cx="5139325" cy="5139325"/>
        </a:xfrm>
        <a:prstGeom prst="circularArrow">
          <a:avLst>
            <a:gd name="adj1" fmla="val 5544"/>
            <a:gd name="adj2" fmla="val 330680"/>
            <a:gd name="adj3" fmla="val 13512496"/>
            <a:gd name="adj4" fmla="val 17548458"/>
            <a:gd name="adj5" fmla="val 5757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C8D6D-3583-404F-8F71-F5E1580A0194}">
      <dsp:nvSpPr>
        <dsp:cNvPr id="0" name=""/>
        <dsp:cNvSpPr/>
      </dsp:nvSpPr>
      <dsp:spPr>
        <a:xfrm>
          <a:off x="3250054" y="-61777"/>
          <a:ext cx="2674243" cy="12127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План проверок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2022 год </a:t>
          </a:r>
          <a:r>
            <a:rPr lang="ru-RU" sz="16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утвержден </a:t>
          </a:r>
          <a:endParaRPr lang="ru-RU" sz="1600" b="1" kern="1200" dirty="0" smtClean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приказом министерства </a:t>
          </a:r>
          <a:endParaRPr lang="ru-RU" sz="1600" b="1" kern="1200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14.12.2021 </a:t>
          </a:r>
          <a:r>
            <a:rPr lang="ru-RU" sz="1600" b="1" kern="1200" dirty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№</a:t>
          </a:r>
          <a:r>
            <a:rPr lang="ru-RU" sz="1600" b="1" kern="1200" dirty="0" smtClean="0">
              <a:solidFill>
                <a:schemeClr val="accent3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03-144/п</a:t>
          </a:r>
          <a:endParaRPr lang="ru-RU" sz="1600" b="1" kern="1200" dirty="0">
            <a:solidFill>
              <a:schemeClr val="accent3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309257" y="-2574"/>
        <a:ext cx="2555837" cy="1094369"/>
      </dsp:txXfrm>
    </dsp:sp>
    <dsp:sp modelId="{F03E380E-7A1C-4F23-B40D-75889E9008B8}">
      <dsp:nvSpPr>
        <dsp:cNvPr id="0" name=""/>
        <dsp:cNvSpPr/>
      </dsp:nvSpPr>
      <dsp:spPr>
        <a:xfrm>
          <a:off x="5499405" y="1253247"/>
          <a:ext cx="3016246" cy="1431184"/>
        </a:xfrm>
        <a:prstGeom prst="roundRect">
          <a:avLst/>
        </a:prstGeom>
        <a:solidFill>
          <a:schemeClr val="accent4">
            <a:hueOff val="1371403"/>
            <a:satOff val="1861"/>
            <a:lumOff val="3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Проведено </a:t>
          </a:r>
          <a:r>
            <a:rPr lang="ru-RU" sz="1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77 проверок: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70 </a:t>
          </a:r>
          <a:r>
            <a:rPr lang="ru-RU" sz="16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плановых,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7 </a:t>
          </a:r>
          <a:r>
            <a:rPr lang="ru-RU" sz="16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внеплановых. </a:t>
          </a:r>
          <a:endParaRPr lang="ru-RU" sz="1600" b="1" kern="1200" dirty="0" smtClean="0">
            <a:solidFill>
              <a:schemeClr val="accent2">
                <a:lumMod val="20000"/>
                <a:lumOff val="80000"/>
              </a:schemeClr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Составлено 77 актов </a:t>
          </a:r>
          <a:r>
            <a:rPr lang="ru-RU" sz="1600" b="1" kern="1200" dirty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проверок</a:t>
          </a:r>
        </a:p>
      </dsp:txBody>
      <dsp:txXfrm>
        <a:off x="5569270" y="1323112"/>
        <a:ext cx="2876516" cy="1291454"/>
      </dsp:txXfrm>
    </dsp:sp>
    <dsp:sp modelId="{8CEB761F-8454-4461-901A-B04FE4BF5639}">
      <dsp:nvSpPr>
        <dsp:cNvPr id="0" name=""/>
        <dsp:cNvSpPr/>
      </dsp:nvSpPr>
      <dsp:spPr>
        <a:xfrm>
          <a:off x="4782881" y="3111675"/>
          <a:ext cx="3278326" cy="1463323"/>
        </a:xfrm>
        <a:prstGeom prst="roundRect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Проверено </a:t>
          </a: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548 объектов </a:t>
          </a:r>
          <a:r>
            <a:rPr lang="ru-RU" sz="1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недвижимого имущества, </a:t>
          </a:r>
          <a:endParaRPr lang="ru-RU" sz="1600" b="1" kern="1200" dirty="0" smtClean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207 </a:t>
          </a:r>
          <a:r>
            <a:rPr lang="ru-RU" sz="1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земельных участков</a:t>
          </a:r>
        </a:p>
      </dsp:txBody>
      <dsp:txXfrm>
        <a:off x="4854315" y="3183109"/>
        <a:ext cx="3135458" cy="1320455"/>
      </dsp:txXfrm>
    </dsp:sp>
    <dsp:sp modelId="{00ADEA82-084F-4E77-B99E-EE333CB64961}">
      <dsp:nvSpPr>
        <dsp:cNvPr id="0" name=""/>
        <dsp:cNvSpPr/>
      </dsp:nvSpPr>
      <dsp:spPr>
        <a:xfrm>
          <a:off x="1031485" y="3167048"/>
          <a:ext cx="3620596" cy="1432094"/>
        </a:xfrm>
        <a:prstGeom prst="roundRect">
          <a:avLst/>
        </a:prstGeom>
        <a:solidFill>
          <a:schemeClr val="accent4">
            <a:hueOff val="4114210"/>
            <a:satOff val="5584"/>
            <a:lumOff val="9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Основные выявленные нарушения: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несвоевременное проведение текущего (капитального) ремонта недвижимого имущества;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непринятие мер по сносу неиспользуемых объектов недвижимости</a:t>
          </a:r>
          <a:endParaRPr lang="ru-RU" sz="1600" b="1" kern="1200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01394" y="3236957"/>
        <a:ext cx="3480778" cy="1292276"/>
      </dsp:txXfrm>
    </dsp:sp>
    <dsp:sp modelId="{B286D25C-6222-410E-9C7C-72F11A8CA035}">
      <dsp:nvSpPr>
        <dsp:cNvPr id="0" name=""/>
        <dsp:cNvSpPr/>
      </dsp:nvSpPr>
      <dsp:spPr>
        <a:xfrm>
          <a:off x="403425" y="1293392"/>
          <a:ext cx="3135486" cy="1381109"/>
        </a:xfrm>
        <a:prstGeom prst="roundRec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Вынесено </a:t>
          </a: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297 требований </a:t>
          </a:r>
          <a:r>
            <a:rPr lang="ru-RU" sz="1600" b="1" kern="12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 результатам проверок, 100% контроля исполнения </a:t>
          </a:r>
          <a:r>
            <a:rPr lang="ru-RU" sz="1600" b="1" kern="1200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требований</a:t>
          </a:r>
          <a:endParaRPr lang="ru-RU" sz="16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70845" y="1360812"/>
        <a:ext cx="3000646" cy="12462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A4C487-0A6C-4568-B86C-3DDE8F0F7DD9}">
      <dsp:nvSpPr>
        <dsp:cNvPr id="0" name=""/>
        <dsp:cNvSpPr/>
      </dsp:nvSpPr>
      <dsp:spPr>
        <a:xfrm>
          <a:off x="0" y="356655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765" tIns="520700" rIns="6587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>
            <a:latin typeface="Times New Roman" pitchFamily="18" charset="0"/>
            <a:cs typeface="Times New Roman" pitchFamily="18" charset="0"/>
          </a:endParaRPr>
        </a:p>
      </dsp:txBody>
      <dsp:txXfrm>
        <a:off x="0" y="356655"/>
        <a:ext cx="8488018" cy="630000"/>
      </dsp:txXfrm>
    </dsp:sp>
    <dsp:sp modelId="{EEDF6AB4-B354-4476-A0AB-3A2A226DF583}">
      <dsp:nvSpPr>
        <dsp:cNvPr id="0" name=""/>
        <dsp:cNvSpPr/>
      </dsp:nvSpPr>
      <dsp:spPr>
        <a:xfrm>
          <a:off x="424400" y="27412"/>
          <a:ext cx="5941612" cy="738000"/>
        </a:xfrm>
        <a:prstGeom prst="roundRect">
          <a:avLst/>
        </a:prstGeom>
        <a:solidFill>
          <a:schemeClr val="bg1"/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зарегистрировано право собственности Кировской области, на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31.12.2022 </a:t>
          </a:r>
          <a:r>
            <a:rPr lang="ru-RU" sz="1600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доля земельных участков, на которые зарегистрировано право собственности – </a:t>
          </a:r>
          <a:r>
            <a:rPr lang="ru-RU" sz="16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98%</a:t>
          </a:r>
          <a:endParaRPr lang="ru-RU" sz="16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0426" y="63438"/>
        <a:ext cx="5869560" cy="665948"/>
      </dsp:txXfrm>
    </dsp:sp>
    <dsp:sp modelId="{A6AF7952-1A72-4B5B-A866-4F33CE2D5186}">
      <dsp:nvSpPr>
        <dsp:cNvPr id="0" name=""/>
        <dsp:cNvSpPr/>
      </dsp:nvSpPr>
      <dsp:spPr>
        <a:xfrm>
          <a:off x="0" y="1530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BF88F-A24A-43B7-BFE0-D1C3EBAC07D5}">
      <dsp:nvSpPr>
        <dsp:cNvPr id="0" name=""/>
        <dsp:cNvSpPr/>
      </dsp:nvSpPr>
      <dsp:spPr>
        <a:xfrm>
          <a:off x="424400" y="1161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проведены кадастровые работы в отношении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20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земельных участков, доля земельных участков,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местоположение границ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которых установлено – 88%</a:t>
          </a:r>
        </a:p>
      </dsp:txBody>
      <dsp:txXfrm>
        <a:off x="460426" y="1197438"/>
        <a:ext cx="5869560" cy="665948"/>
      </dsp:txXfrm>
    </dsp:sp>
    <dsp:sp modelId="{EE69AE89-2107-4A9A-94DE-B2EF6CA5C721}">
      <dsp:nvSpPr>
        <dsp:cNvPr id="0" name=""/>
        <dsp:cNvSpPr/>
      </dsp:nvSpPr>
      <dsp:spPr>
        <a:xfrm>
          <a:off x="0" y="2664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8765" tIns="520700" rIns="658765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664412"/>
        <a:ext cx="8488018" cy="630000"/>
      </dsp:txXfrm>
    </dsp:sp>
    <dsp:sp modelId="{B13AA229-AAB1-443C-BAAE-17A22B8D63A0}">
      <dsp:nvSpPr>
        <dsp:cNvPr id="0" name=""/>
        <dsp:cNvSpPr/>
      </dsp:nvSpPr>
      <dsp:spPr>
        <a:xfrm>
          <a:off x="424400" y="2295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вовлечено в хозяйственный оборот 129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земельных участков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(предоставлено в аренду 43 земельных участка, в постоянное (бессрочное) пользование – 86 земельных участка)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0426" y="2331438"/>
        <a:ext cx="5869560" cy="665948"/>
      </dsp:txXfrm>
    </dsp:sp>
    <dsp:sp modelId="{162EA45F-62E0-4DED-8F67-2D46AFB71BAB}">
      <dsp:nvSpPr>
        <dsp:cNvPr id="0" name=""/>
        <dsp:cNvSpPr/>
      </dsp:nvSpPr>
      <dsp:spPr>
        <a:xfrm>
          <a:off x="0" y="3798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4991CF-FA7F-4ED5-8C3C-934E79B4E444}">
      <dsp:nvSpPr>
        <dsp:cNvPr id="0" name=""/>
        <dsp:cNvSpPr/>
      </dsp:nvSpPr>
      <dsp:spPr>
        <a:xfrm>
          <a:off x="424400" y="3429412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принято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23 распоряжения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 переводе земельных участков, 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 распоряжения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об отказе в переводе из одной категории </a:t>
          </a:r>
          <a:endParaRPr lang="ru-RU" sz="16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другую </a:t>
          </a:r>
        </a:p>
      </dsp:txBody>
      <dsp:txXfrm>
        <a:off x="460426" y="3465438"/>
        <a:ext cx="5869560" cy="665948"/>
      </dsp:txXfrm>
    </dsp:sp>
    <dsp:sp modelId="{252D61F5-3112-4DDE-872B-D5AE544A5417}">
      <dsp:nvSpPr>
        <dsp:cNvPr id="0" name=""/>
        <dsp:cNvSpPr/>
      </dsp:nvSpPr>
      <dsp:spPr>
        <a:xfrm>
          <a:off x="0" y="4932412"/>
          <a:ext cx="8488018" cy="63000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0C5C0-DD9F-40B7-87B5-8F512EC54A31}">
      <dsp:nvSpPr>
        <dsp:cNvPr id="0" name=""/>
        <dsp:cNvSpPr/>
      </dsp:nvSpPr>
      <dsp:spPr>
        <a:xfrm>
          <a:off x="424400" y="4563411"/>
          <a:ext cx="5941612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579" tIns="0" rIns="224579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принято 273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решения об отказе в выкупе 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366 </a:t>
          </a:r>
          <a:r>
            <a:rPr lang="ru-RU" sz="1600" kern="1200" dirty="0">
              <a:latin typeface="Times New Roman" pitchFamily="18" charset="0"/>
              <a:cs typeface="Times New Roman" pitchFamily="18" charset="0"/>
            </a:rPr>
            <a:t>земельных участка из земель сельскохозяйственного назначения</a:t>
          </a:r>
        </a:p>
      </dsp:txBody>
      <dsp:txXfrm>
        <a:off x="460426" y="4599437"/>
        <a:ext cx="5869560" cy="6659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5FD2A-5B27-4227-B9F6-0CBE413990ED}">
      <dsp:nvSpPr>
        <dsp:cNvPr id="0" name=""/>
        <dsp:cNvSpPr/>
      </dsp:nvSpPr>
      <dsp:spPr>
        <a:xfrm>
          <a:off x="0" y="1201668"/>
          <a:ext cx="597302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8B5D9-4039-452E-AFDD-5BD1DF1DFC76}">
      <dsp:nvSpPr>
        <dsp:cNvPr id="0" name=""/>
        <dsp:cNvSpPr/>
      </dsp:nvSpPr>
      <dsp:spPr>
        <a:xfrm>
          <a:off x="261104" y="75609"/>
          <a:ext cx="4639619" cy="14798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36" tIns="0" rIns="1580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Прогнозный план (программа) приватизации государственного имущества Кировской области на 2022 год и на плановый период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2023-2024 годов, утвержден постановлением Правительства Кировской области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от 25.10.2021 № 569-П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3344" y="147849"/>
        <a:ext cx="4495139" cy="1335367"/>
      </dsp:txXfrm>
    </dsp:sp>
    <dsp:sp modelId="{9BA77EF0-C358-4E0F-952C-0E7365AE10A3}">
      <dsp:nvSpPr>
        <dsp:cNvPr id="0" name=""/>
        <dsp:cNvSpPr/>
      </dsp:nvSpPr>
      <dsp:spPr>
        <a:xfrm>
          <a:off x="0" y="2381028"/>
          <a:ext cx="597302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2742807"/>
              <a:satOff val="3723"/>
              <a:lumOff val="62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CDD9A9-4D9B-4406-BDCC-B613D1855630}">
      <dsp:nvSpPr>
        <dsp:cNvPr id="0" name=""/>
        <dsp:cNvSpPr/>
      </dsp:nvSpPr>
      <dsp:spPr>
        <a:xfrm>
          <a:off x="298651" y="1997268"/>
          <a:ext cx="4604289" cy="767520"/>
        </a:xfrm>
        <a:prstGeom prst="roundRect">
          <a:avLst/>
        </a:prstGeom>
        <a:solidFill>
          <a:schemeClr val="accent4">
            <a:hueOff val="2742807"/>
            <a:satOff val="3723"/>
            <a:lumOff val="627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36" tIns="0" rIns="1580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Доход от приватизации государственного имущества Кировской области </a:t>
          </a: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в 2022 году составил 4999,36 тыс. рублей</a:t>
          </a:r>
          <a:endParaRPr lang="ru-RU" sz="1600" b="1" u="sng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6118" y="2034735"/>
        <a:ext cx="4529355" cy="692586"/>
      </dsp:txXfrm>
    </dsp:sp>
    <dsp:sp modelId="{B006F518-4821-4CA4-989F-7F58EF04981C}">
      <dsp:nvSpPr>
        <dsp:cNvPr id="0" name=""/>
        <dsp:cNvSpPr/>
      </dsp:nvSpPr>
      <dsp:spPr>
        <a:xfrm>
          <a:off x="0" y="5153000"/>
          <a:ext cx="5973026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5485613"/>
              <a:satOff val="7445"/>
              <a:lumOff val="12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49A338-D049-4770-B17E-DBED72758357}">
      <dsp:nvSpPr>
        <dsp:cNvPr id="0" name=""/>
        <dsp:cNvSpPr/>
      </dsp:nvSpPr>
      <dsp:spPr>
        <a:xfrm>
          <a:off x="298651" y="3176628"/>
          <a:ext cx="4756649" cy="2360131"/>
        </a:xfrm>
        <a:prstGeom prst="roundRect">
          <a:avLst/>
        </a:prstGeom>
        <a:solidFill>
          <a:schemeClr val="accent4">
            <a:hueOff val="5485613"/>
            <a:satOff val="7445"/>
            <a:lumOff val="12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036" tIns="0" rIns="158036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Заключено 5 договоров купли-продажи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u="sng" kern="1200" dirty="0" smtClean="0">
              <a:latin typeface="Times New Roman" pitchFamily="18" charset="0"/>
              <a:cs typeface="Times New Roman" pitchFamily="18" charset="0"/>
            </a:rPr>
            <a:t>на сумму 1838,87 тыс. рублей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 в соответствии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с Федеральным законом от 22.07.2008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№ 159-ФЗ «Об особенностях отчуждения недвижимого имущества, находящегося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 государственной или в муниципальной собственности и арендуемого субъектами малого и среднего предпринимательства,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и о внесении изменений в отдельные законодательные акты Российской Федерации»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3863" y="3291840"/>
        <a:ext cx="4526225" cy="21297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5B8C23-53C7-43CC-A52F-6726949FFEF9}">
      <dsp:nvSpPr>
        <dsp:cNvPr id="0" name=""/>
        <dsp:cNvSpPr/>
      </dsp:nvSpPr>
      <dsp:spPr>
        <a:xfrm>
          <a:off x="8030691" y="3253005"/>
          <a:ext cx="91440" cy="56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35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C51B3E-83FE-4898-A2E7-E9AAFF27DBB1}">
      <dsp:nvSpPr>
        <dsp:cNvPr id="0" name=""/>
        <dsp:cNvSpPr/>
      </dsp:nvSpPr>
      <dsp:spPr>
        <a:xfrm>
          <a:off x="5708127" y="1459029"/>
          <a:ext cx="2368284" cy="56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038"/>
              </a:lnTo>
              <a:lnTo>
                <a:pt x="2368284" y="384038"/>
              </a:lnTo>
              <a:lnTo>
                <a:pt x="2368284" y="5635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44FE3-6727-48E7-A304-60B353B59766}">
      <dsp:nvSpPr>
        <dsp:cNvPr id="0" name=""/>
        <dsp:cNvSpPr/>
      </dsp:nvSpPr>
      <dsp:spPr>
        <a:xfrm>
          <a:off x="5662407" y="1459029"/>
          <a:ext cx="91440" cy="56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35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FA54E-3C19-4322-B71E-D29EDB7A36AD}">
      <dsp:nvSpPr>
        <dsp:cNvPr id="0" name=""/>
        <dsp:cNvSpPr/>
      </dsp:nvSpPr>
      <dsp:spPr>
        <a:xfrm>
          <a:off x="3339842" y="3253005"/>
          <a:ext cx="2368284" cy="563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038"/>
              </a:lnTo>
              <a:lnTo>
                <a:pt x="2368284" y="384038"/>
              </a:lnTo>
              <a:lnTo>
                <a:pt x="2368284" y="5635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10AC0-B6FF-4ACD-9122-8C2920755C90}">
      <dsp:nvSpPr>
        <dsp:cNvPr id="0" name=""/>
        <dsp:cNvSpPr/>
      </dsp:nvSpPr>
      <dsp:spPr>
        <a:xfrm>
          <a:off x="3294122" y="3253005"/>
          <a:ext cx="91440" cy="563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35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A7E506-0D13-48CA-9D6D-9A3B6A912145}">
      <dsp:nvSpPr>
        <dsp:cNvPr id="0" name=""/>
        <dsp:cNvSpPr/>
      </dsp:nvSpPr>
      <dsp:spPr>
        <a:xfrm>
          <a:off x="971557" y="3253005"/>
          <a:ext cx="2368284" cy="563544"/>
        </a:xfrm>
        <a:custGeom>
          <a:avLst/>
          <a:gdLst/>
          <a:ahLst/>
          <a:cxnLst/>
          <a:rect l="0" t="0" r="0" b="0"/>
          <a:pathLst>
            <a:path>
              <a:moveTo>
                <a:pt x="2368284" y="0"/>
              </a:moveTo>
              <a:lnTo>
                <a:pt x="2368284" y="384038"/>
              </a:lnTo>
              <a:lnTo>
                <a:pt x="0" y="384038"/>
              </a:lnTo>
              <a:lnTo>
                <a:pt x="0" y="56354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26A5D1-F8D9-4498-BA53-F9E11BF64C1F}">
      <dsp:nvSpPr>
        <dsp:cNvPr id="0" name=""/>
        <dsp:cNvSpPr/>
      </dsp:nvSpPr>
      <dsp:spPr>
        <a:xfrm>
          <a:off x="3339842" y="1459029"/>
          <a:ext cx="2368284" cy="563544"/>
        </a:xfrm>
        <a:custGeom>
          <a:avLst/>
          <a:gdLst/>
          <a:ahLst/>
          <a:cxnLst/>
          <a:rect l="0" t="0" r="0" b="0"/>
          <a:pathLst>
            <a:path>
              <a:moveTo>
                <a:pt x="2368284" y="0"/>
              </a:moveTo>
              <a:lnTo>
                <a:pt x="2368284" y="384038"/>
              </a:lnTo>
              <a:lnTo>
                <a:pt x="0" y="384038"/>
              </a:lnTo>
              <a:lnTo>
                <a:pt x="0" y="563544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BD49F-343C-4001-998D-EC0F94D6BB15}">
      <dsp:nvSpPr>
        <dsp:cNvPr id="0" name=""/>
        <dsp:cNvSpPr/>
      </dsp:nvSpPr>
      <dsp:spPr>
        <a:xfrm>
          <a:off x="3677478" y="228598"/>
          <a:ext cx="4061296" cy="12304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0A0836-1F5A-4E9A-A40D-7338F8DA4251}">
      <dsp:nvSpPr>
        <dsp:cNvPr id="0" name=""/>
        <dsp:cNvSpPr/>
      </dsp:nvSpPr>
      <dsp:spPr>
        <a:xfrm>
          <a:off x="3892777" y="433131"/>
          <a:ext cx="4061296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Государственное задание в размере нормативных затрат на оказание государственных услуг (выполнение работ)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КОГБУ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«Бюро технической инвентаризации» на 2022 год и на плановый период 2023 и 2024 годов, утвержденное распоряжением министерства имущественных отношений Кировской области от 19.08.2022 №03-74/п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28815" y="469169"/>
        <a:ext cx="3989220" cy="1158355"/>
      </dsp:txXfrm>
    </dsp:sp>
    <dsp:sp modelId="{E484358D-F264-45DE-9B73-8B71B584EF30}">
      <dsp:nvSpPr>
        <dsp:cNvPr id="0" name=""/>
        <dsp:cNvSpPr/>
      </dsp:nvSpPr>
      <dsp:spPr>
        <a:xfrm>
          <a:off x="2370998" y="2022573"/>
          <a:ext cx="1937687" cy="1230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31DC3A-C1FF-41A4-B6CD-BD7ABE7AD609}">
      <dsp:nvSpPr>
        <dsp:cNvPr id="0" name=""/>
        <dsp:cNvSpPr/>
      </dsp:nvSpPr>
      <dsp:spPr>
        <a:xfrm>
          <a:off x="2586297" y="2227107"/>
          <a:ext cx="1937687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baseline="0" dirty="0" smtClean="0">
              <a:latin typeface="Times New Roman" pitchFamily="18" charset="0"/>
              <a:cs typeface="Times New Roman" pitchFamily="18" charset="0"/>
            </a:rPr>
            <a:t>Обработаны сведения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baseline="0" dirty="0" smtClean="0">
              <a:latin typeface="Times New Roman" pitchFamily="18" charset="0"/>
              <a:cs typeface="Times New Roman" pitchFamily="18" charset="0"/>
            </a:rPr>
            <a:t>по </a:t>
          </a:r>
          <a:r>
            <a:rPr lang="ru-RU" sz="1200" b="1" kern="1200" baseline="0" dirty="0" smtClean="0">
              <a:latin typeface="Times New Roman" pitchFamily="18" charset="0"/>
              <a:cs typeface="Times New Roman" pitchFamily="18" charset="0"/>
            </a:rPr>
            <a:t>44</a:t>
          </a:r>
          <a:r>
            <a:rPr lang="ru-RU" sz="1200" kern="1200" baseline="0" dirty="0" smtClean="0">
              <a:latin typeface="Times New Roman" pitchFamily="18" charset="0"/>
              <a:cs typeface="Times New Roman" pitchFamily="18" charset="0"/>
            </a:rPr>
            <a:t> муниципальным образованиям Кировской области</a:t>
          </a:r>
          <a:endParaRPr lang="ru-RU" sz="12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622335" y="2263145"/>
        <a:ext cx="1865611" cy="1158355"/>
      </dsp:txXfrm>
    </dsp:sp>
    <dsp:sp modelId="{16E26186-C80E-4334-8547-AC7ADC3FA784}">
      <dsp:nvSpPr>
        <dsp:cNvPr id="0" name=""/>
        <dsp:cNvSpPr/>
      </dsp:nvSpPr>
      <dsp:spPr>
        <a:xfrm>
          <a:off x="2713" y="3816549"/>
          <a:ext cx="1937687" cy="1230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88016-3AD1-4E24-BB12-CAD88C82E199}">
      <dsp:nvSpPr>
        <dsp:cNvPr id="0" name=""/>
        <dsp:cNvSpPr/>
      </dsp:nvSpPr>
      <dsp:spPr>
        <a:xfrm>
          <a:off x="218012" y="4021083"/>
          <a:ext cx="1937687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Оказаны услуги по предоставлению разъяснений, связанных с определением кадастровой стоимости –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597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ед.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4050" y="4057121"/>
        <a:ext cx="1865611" cy="1158355"/>
      </dsp:txXfrm>
    </dsp:sp>
    <dsp:sp modelId="{FA96DB16-DE7B-45F5-9CAB-808EE16C7F5B}">
      <dsp:nvSpPr>
        <dsp:cNvPr id="0" name=""/>
        <dsp:cNvSpPr/>
      </dsp:nvSpPr>
      <dsp:spPr>
        <a:xfrm>
          <a:off x="2370998" y="3816549"/>
          <a:ext cx="1937687" cy="1230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1C2969-2706-4D34-A547-769E23786FA5}">
      <dsp:nvSpPr>
        <dsp:cNvPr id="0" name=""/>
        <dsp:cNvSpPr/>
      </dsp:nvSpPr>
      <dsp:spPr>
        <a:xfrm>
          <a:off x="2586297" y="4021083"/>
          <a:ext cx="1937687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Оказаны услуги по рассмотрению обращений об исправлении ошибок, допущенных при определении кадастровой стоимости –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126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ед.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2335" y="4057121"/>
        <a:ext cx="1865611" cy="1158355"/>
      </dsp:txXfrm>
    </dsp:sp>
    <dsp:sp modelId="{CF15D0A5-77B3-48D8-9AD9-4BFEAABE70E1}">
      <dsp:nvSpPr>
        <dsp:cNvPr id="0" name=""/>
        <dsp:cNvSpPr/>
      </dsp:nvSpPr>
      <dsp:spPr>
        <a:xfrm>
          <a:off x="4739283" y="3816549"/>
          <a:ext cx="1937687" cy="136592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984B04-56A1-4CDE-B49F-153435A479B1}">
      <dsp:nvSpPr>
        <dsp:cNvPr id="0" name=""/>
        <dsp:cNvSpPr/>
      </dsp:nvSpPr>
      <dsp:spPr>
        <a:xfrm>
          <a:off x="4954581" y="4021083"/>
          <a:ext cx="1937687" cy="1365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Оказаны услуги по рассмотрению заявлений об установлении кадастровой стоимости объекта недвижимости в размере его рыночной стоимости и принятию решений по ним –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180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ед.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4588" y="4061090"/>
        <a:ext cx="1857673" cy="1285912"/>
      </dsp:txXfrm>
    </dsp:sp>
    <dsp:sp modelId="{DED28520-28B3-4935-9999-440B49977CDD}">
      <dsp:nvSpPr>
        <dsp:cNvPr id="0" name=""/>
        <dsp:cNvSpPr/>
      </dsp:nvSpPr>
      <dsp:spPr>
        <a:xfrm>
          <a:off x="4739283" y="2022573"/>
          <a:ext cx="1937687" cy="1230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FA118-DB36-49BD-9C7E-548F21A6BE32}">
      <dsp:nvSpPr>
        <dsp:cNvPr id="0" name=""/>
        <dsp:cNvSpPr/>
      </dsp:nvSpPr>
      <dsp:spPr>
        <a:xfrm>
          <a:off x="4954581" y="2227107"/>
          <a:ext cx="1937687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Определена кадастровая стоимость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1 038 591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земельных участков всех категорий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990619" y="2263145"/>
        <a:ext cx="1865611" cy="1158355"/>
      </dsp:txXfrm>
    </dsp:sp>
    <dsp:sp modelId="{A3D3746C-09E5-4A20-8E0C-3A7150AF09EC}">
      <dsp:nvSpPr>
        <dsp:cNvPr id="0" name=""/>
        <dsp:cNvSpPr/>
      </dsp:nvSpPr>
      <dsp:spPr>
        <a:xfrm>
          <a:off x="7107568" y="2022573"/>
          <a:ext cx="1937687" cy="123043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B4414-4D24-4DB5-8E3C-91E14F4822B4}">
      <dsp:nvSpPr>
        <dsp:cNvPr id="0" name=""/>
        <dsp:cNvSpPr/>
      </dsp:nvSpPr>
      <dsp:spPr>
        <a:xfrm>
          <a:off x="7322866" y="2227107"/>
          <a:ext cx="1937687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Центральным аппаратом </a:t>
          </a:r>
          <a:r>
            <a:rPr lang="ru-RU" sz="1200" kern="1200" dirty="0" err="1" smtClean="0">
              <a:latin typeface="Times New Roman" pitchFamily="18" charset="0"/>
              <a:cs typeface="Times New Roman" pitchFamily="18" charset="0"/>
            </a:rPr>
            <a:t>Россреестра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принято решение о соответствии отчета требованиям законодательства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58904" y="2263145"/>
        <a:ext cx="1865611" cy="1158355"/>
      </dsp:txXfrm>
    </dsp:sp>
    <dsp:sp modelId="{C1C03B11-6954-49AA-BC6E-8237124F111F}">
      <dsp:nvSpPr>
        <dsp:cNvPr id="0" name=""/>
        <dsp:cNvSpPr/>
      </dsp:nvSpPr>
      <dsp:spPr>
        <a:xfrm>
          <a:off x="7107568" y="3816549"/>
          <a:ext cx="1937687" cy="1230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87375E-E3D4-41A0-A95B-DBB1B22609E7}">
      <dsp:nvSpPr>
        <dsp:cNvPr id="0" name=""/>
        <dsp:cNvSpPr/>
      </dsp:nvSpPr>
      <dsp:spPr>
        <a:xfrm>
          <a:off x="7322866" y="4021083"/>
          <a:ext cx="1937687" cy="12304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Обеспечена сохранность и учет архивных документов – предоставлено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22028</a:t>
          </a: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 ед. учетно-технических документов в виде архивных копий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358904" y="4057121"/>
        <a:ext cx="1865611" cy="11583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45B5C9-BE33-4D84-9A30-6D2E7A18B50E}">
      <dsp:nvSpPr>
        <dsp:cNvPr id="0" name=""/>
        <dsp:cNvSpPr/>
      </dsp:nvSpPr>
      <dsp:spPr>
        <a:xfrm>
          <a:off x="126322" y="130172"/>
          <a:ext cx="8489537" cy="2238848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Статья 378.2 Налогового кодекса Российской </a:t>
          </a:r>
          <a:r>
            <a:rPr lang="ru-RU" sz="1400" b="1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Федерации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500" kern="1200" dirty="0" smtClean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u="sng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Критерии объектов: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административно-деловые центры и торговые центры (комплексы) и помещения в них;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- нежилые помещения, назначение, разрешенное использование или наименование которых в соответствии со сведениями, содержащимися в Едином государственном реестре недвижимости, или документами технического учета (инвентаризации) объектов недвижимого имущества предусматривают размещение офисов, торговых объектов, объектов общественного питания и бытового обслуживания либо которые фактически используются для размещения офисов, торговых объектов, объектов общественного питания и бытового обслуживания</a:t>
          </a:r>
          <a:endParaRPr lang="ru-RU" sz="1400" kern="1200" dirty="0"/>
        </a:p>
      </dsp:txBody>
      <dsp:txXfrm>
        <a:off x="191896" y="195746"/>
        <a:ext cx="6826636" cy="2107700"/>
      </dsp:txXfrm>
    </dsp:sp>
    <dsp:sp modelId="{BC03FD5A-431F-4ACD-8702-BA79EBC73831}">
      <dsp:nvSpPr>
        <dsp:cNvPr id="0" name=""/>
        <dsp:cNvSpPr/>
      </dsp:nvSpPr>
      <dsp:spPr>
        <a:xfrm>
          <a:off x="911581" y="2616493"/>
          <a:ext cx="7611646" cy="82144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Закон Кировской области от 27.07.2016 № 692-ЗО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>
              <a:latin typeface="Times New Roman" pitchFamily="18" charset="0"/>
              <a:cs typeface="Times New Roman" pitchFamily="18" charset="0"/>
            </a:rPr>
            <a:t>«О налоге на имущество организаций в </a:t>
          </a: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Кировской области»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dirty="0" smtClean="0">
              <a:latin typeface="Times New Roman" pitchFamily="18" charset="0"/>
              <a:cs typeface="Times New Roman" pitchFamily="18" charset="0"/>
            </a:rPr>
            <a:t>(налоговая ставка установлена в размере 2,2 процента)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35640" y="2640552"/>
        <a:ext cx="6118196" cy="773323"/>
      </dsp:txXfrm>
    </dsp:sp>
    <dsp:sp modelId="{B2DB8BB6-5436-49C5-9C19-9C7AA64F8A27}">
      <dsp:nvSpPr>
        <dsp:cNvPr id="0" name=""/>
        <dsp:cNvSpPr/>
      </dsp:nvSpPr>
      <dsp:spPr>
        <a:xfrm>
          <a:off x="1542010" y="3646554"/>
          <a:ext cx="7404613" cy="844921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Сформирован Предварительный перечень объектов  недвижимого имущества, в отношении которых  в </a:t>
          </a:r>
          <a:r>
            <a:rPr lang="ru-RU" sz="14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2023 </a:t>
          </a:r>
          <a:r>
            <a:rPr lang="ru-RU" sz="14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году налоговая база определяется  как кадастровая стоимость (в перечень вошли </a:t>
          </a:r>
          <a:r>
            <a:rPr lang="ru-RU" sz="1400" kern="12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16813 </a:t>
          </a:r>
          <a:r>
            <a:rPr lang="ru-RU" sz="1400" kern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объектов)</a:t>
          </a:r>
        </a:p>
      </dsp:txBody>
      <dsp:txXfrm>
        <a:off x="1566757" y="3671301"/>
        <a:ext cx="5958355" cy="795427"/>
      </dsp:txXfrm>
    </dsp:sp>
    <dsp:sp modelId="{E3E6B9D0-B3ED-4C01-BB3B-B6F218F75D71}">
      <dsp:nvSpPr>
        <dsp:cNvPr id="0" name=""/>
        <dsp:cNvSpPr/>
      </dsp:nvSpPr>
      <dsp:spPr>
        <a:xfrm>
          <a:off x="2108019" y="4689873"/>
          <a:ext cx="7404613" cy="71868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2">
                <a:tint val="18000"/>
                <a:satMod val="120000"/>
                <a:lumMod val="88000"/>
              </a:schemeClr>
            </a:gs>
            <a:gs pos="100000">
              <a:schemeClr val="accent2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Сформирован перечень объектов недвижимости, в отношении которых 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в 2023 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году налоговая база определяется  как кадастровая стоимость </a:t>
          </a:r>
          <a:endParaRPr lang="ru-RU" sz="1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в перечень вошли </a:t>
          </a:r>
          <a:r>
            <a:rPr lang="ru-RU" sz="1400" b="1" u="sng" kern="1200" dirty="0" smtClean="0">
              <a:latin typeface="Times New Roman" pitchFamily="18" charset="0"/>
              <a:cs typeface="Times New Roman" pitchFamily="18" charset="0"/>
            </a:rPr>
            <a:t>12600</a:t>
          </a: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 объектов</a:t>
          </a:r>
          <a:r>
            <a:rPr lang="ru-RU" sz="1400" kern="1200" dirty="0"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2129069" y="4710923"/>
        <a:ext cx="5956493" cy="676584"/>
      </dsp:txXfrm>
    </dsp:sp>
    <dsp:sp modelId="{8F95E06B-B3B3-4440-A23E-B645DDE94A31}">
      <dsp:nvSpPr>
        <dsp:cNvPr id="0" name=""/>
        <dsp:cNvSpPr/>
      </dsp:nvSpPr>
      <dsp:spPr>
        <a:xfrm>
          <a:off x="6970584" y="2156160"/>
          <a:ext cx="785883" cy="785883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147408" y="2156160"/>
        <a:ext cx="432235" cy="591377"/>
      </dsp:txXfrm>
    </dsp:sp>
    <dsp:sp modelId="{CFC86B2C-B78C-4429-88AF-858C1349A287}">
      <dsp:nvSpPr>
        <dsp:cNvPr id="0" name=""/>
        <dsp:cNvSpPr/>
      </dsp:nvSpPr>
      <dsp:spPr>
        <a:xfrm>
          <a:off x="7520314" y="3168427"/>
          <a:ext cx="785883" cy="785883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697138" y="3168427"/>
        <a:ext cx="432235" cy="591377"/>
      </dsp:txXfrm>
    </dsp:sp>
    <dsp:sp modelId="{6220BA83-AA94-4642-B045-3A9BBDE7032C}">
      <dsp:nvSpPr>
        <dsp:cNvPr id="0" name=""/>
        <dsp:cNvSpPr/>
      </dsp:nvSpPr>
      <dsp:spPr>
        <a:xfrm>
          <a:off x="8120978" y="4511180"/>
          <a:ext cx="785883" cy="785883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75000"/>
            <a:alpha val="9000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8297802" y="4511180"/>
        <a:ext cx="432235" cy="5913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71868-2561-4F77-BB3A-881EB17F3824}">
      <dsp:nvSpPr>
        <dsp:cNvPr id="0" name=""/>
        <dsp:cNvSpPr/>
      </dsp:nvSpPr>
      <dsp:spPr>
        <a:xfrm>
          <a:off x="0" y="0"/>
          <a:ext cx="9102152" cy="15539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Соглашение о предоставлении субсидии из федерального бюджета бюджету субъекта Российской Федерации от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23.12.202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№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321-09-2022-019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513" y="45513"/>
        <a:ext cx="9011126" cy="1462908"/>
      </dsp:txXfrm>
    </dsp:sp>
    <dsp:sp modelId="{831832FE-3A08-4BC4-B115-2D2D302920C6}">
      <dsp:nvSpPr>
        <dsp:cNvPr id="0" name=""/>
        <dsp:cNvSpPr/>
      </dsp:nvSpPr>
      <dsp:spPr>
        <a:xfrm>
          <a:off x="1044" y="1713218"/>
          <a:ext cx="5945807" cy="15539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3">
                <a:tint val="18000"/>
                <a:satMod val="120000"/>
                <a:lumMod val="88000"/>
              </a:schemeClr>
            </a:gs>
            <a:gs pos="100000">
              <a:schemeClr val="accent3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 25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муниципальных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образованиях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проведены комплексные кадастровые работы 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(383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кадастровых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квартала)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57" y="1758731"/>
        <a:ext cx="5854781" cy="1462908"/>
      </dsp:txXfrm>
    </dsp:sp>
    <dsp:sp modelId="{CF5D2BC9-9233-4EA3-A0EF-EF5DD5CD4A4B}">
      <dsp:nvSpPr>
        <dsp:cNvPr id="0" name=""/>
        <dsp:cNvSpPr/>
      </dsp:nvSpPr>
      <dsp:spPr>
        <a:xfrm>
          <a:off x="1044" y="3426228"/>
          <a:ext cx="2911757" cy="15539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заключено 117 муниципальных контракта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20 подрядчиками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557" y="3471741"/>
        <a:ext cx="2820731" cy="1462908"/>
      </dsp:txXfrm>
    </dsp:sp>
    <dsp:sp modelId="{6927325E-F2BC-43B0-A5B1-44C4C22DF9E9}">
      <dsp:nvSpPr>
        <dsp:cNvPr id="0" name=""/>
        <dsp:cNvSpPr/>
      </dsp:nvSpPr>
      <dsp:spPr>
        <a:xfrm>
          <a:off x="3035095" y="3426228"/>
          <a:ext cx="2911757" cy="15539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1">
                <a:tint val="18000"/>
                <a:satMod val="120000"/>
                <a:lumMod val="88000"/>
              </a:schemeClr>
            </a:gs>
            <a:gs pos="100000">
              <a:schemeClr val="accent1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100% освоения средств консолидированного бюджета </a:t>
          </a:r>
        </a:p>
      </dsp:txBody>
      <dsp:txXfrm>
        <a:off x="3080608" y="3471741"/>
        <a:ext cx="2820731" cy="1462908"/>
      </dsp:txXfrm>
    </dsp:sp>
    <dsp:sp modelId="{828CBEAF-AC7B-4E57-82F8-63E058D50F31}">
      <dsp:nvSpPr>
        <dsp:cNvPr id="0" name=""/>
        <dsp:cNvSpPr/>
      </dsp:nvSpPr>
      <dsp:spPr>
        <a:xfrm>
          <a:off x="6191440" y="1713218"/>
          <a:ext cx="2911757" cy="15539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6">
                <a:tint val="18000"/>
                <a:satMod val="120000"/>
                <a:lumMod val="88000"/>
              </a:schemeClr>
            </a:gs>
            <a:gs pos="100000">
              <a:schemeClr val="accent6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6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в отношении 56371 объект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недвижимости</a:t>
          </a:r>
        </a:p>
      </dsp:txBody>
      <dsp:txXfrm>
        <a:off x="6236953" y="1758731"/>
        <a:ext cx="2820731" cy="1462908"/>
      </dsp:txXfrm>
    </dsp:sp>
    <dsp:sp modelId="{E4EB5D41-73E4-418A-8489-980B4DD7FDB5}">
      <dsp:nvSpPr>
        <dsp:cNvPr id="0" name=""/>
        <dsp:cNvSpPr/>
      </dsp:nvSpPr>
      <dsp:spPr>
        <a:xfrm>
          <a:off x="6191440" y="3426228"/>
          <a:ext cx="2911757" cy="1553934"/>
        </a:xfrm>
        <a:prstGeom prst="roundRect">
          <a:avLst>
            <a:gd name="adj" fmla="val 10000"/>
          </a:avLst>
        </a:prstGeom>
        <a:gradFill rotWithShape="1">
          <a:gsLst>
            <a:gs pos="28000">
              <a:schemeClr val="accent5">
                <a:tint val="18000"/>
                <a:satMod val="120000"/>
                <a:lumMod val="88000"/>
              </a:schemeClr>
            </a:gs>
            <a:gs pos="100000">
              <a:schemeClr val="accent5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5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 31.12.2022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сведения 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о 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21012 объектах недвижимости внесены в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ЕГРН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36953" y="3471741"/>
        <a:ext cx="2820731" cy="1462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0.31749</cdr:x>
      <cdr:y>0.29468</cdr:y>
    </cdr:from>
    <cdr:to>
      <cdr:x>0.59668</cdr:x>
      <cdr:y>0.49936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970933" y="1180343"/>
          <a:ext cx="853804" cy="81983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+mj-lt"/>
            </a:rPr>
            <a:t>Достигнуты: </a:t>
          </a:r>
        </a:p>
        <a:p xmlns:a="http://schemas.openxmlformats.org/drawingml/2006/main">
          <a:pPr algn="ctr"/>
          <a:r>
            <a:rPr lang="ru-RU" sz="1000" dirty="0" smtClean="0">
              <a:latin typeface="+mj-lt"/>
            </a:rPr>
            <a:t>95%</a:t>
          </a:r>
          <a:endParaRPr lang="ru-RU" sz="10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0.35096</cdr:x>
      <cdr:y>0.34589</cdr:y>
    </cdr:from>
    <cdr:to>
      <cdr:x>0.60454</cdr:x>
      <cdr:y>0.53566</cdr:y>
    </cdr:to>
    <cdr:sp macro="" textlink="">
      <cdr:nvSpPr>
        <cdr:cNvPr id="3" name="Прямоугольник 2"/>
        <cdr:cNvSpPr/>
      </cdr:nvSpPr>
      <cdr:spPr bwMode="auto">
        <a:xfrm xmlns:a="http://schemas.openxmlformats.org/drawingml/2006/main">
          <a:off x="1210503" y="1702835"/>
          <a:ext cx="874644" cy="93428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31750" cap="flat" cmpd="sng" algn="ctr">
          <a:noFill/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Overflow="clip" vert="horz" wrap="non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r>
            <a:rPr lang="ru-RU" sz="1000" dirty="0">
              <a:latin typeface="+mj-lt"/>
            </a:rPr>
            <a:t>Степень </a:t>
          </a:r>
        </a:p>
        <a:p xmlns:a="http://schemas.openxmlformats.org/drawingml/2006/main">
          <a:pPr algn="ctr"/>
          <a:r>
            <a:rPr lang="ru-RU" sz="1000" dirty="0">
              <a:latin typeface="+mj-lt"/>
            </a:rPr>
            <a:t>выполнения:</a:t>
          </a:r>
        </a:p>
        <a:p xmlns:a="http://schemas.openxmlformats.org/drawingml/2006/main">
          <a:pPr algn="ctr"/>
          <a:r>
            <a:rPr lang="ru-RU" sz="1000" dirty="0" smtClean="0">
              <a:latin typeface="+mj-lt"/>
            </a:rPr>
            <a:t>98%</a:t>
          </a:r>
          <a:endParaRPr lang="ru-RU" sz="1000" dirty="0">
            <a:latin typeface="+mj-lt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0.45117</cdr:x>
      <cdr:y>0.92884</cdr:y>
    </cdr:from>
    <cdr:to>
      <cdr:x>0.66514</cdr:x>
      <cdr:y>1</cdr:y>
    </cdr:to>
    <cdr:sp macro="" textlink="">
      <cdr:nvSpPr>
        <cdr:cNvPr id="2" name="Номер слайда 7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251060" y="6854508"/>
          <a:ext cx="2016125" cy="402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100794" tIns="50397" rIns="100794" bIns="50397" rtlCol="0" anchor="ctr"/>
        <a:lstStyle xmlns:a="http://schemas.openxmlformats.org/drawingml/2006/main">
          <a:defPPr>
            <a:defRPr lang="en-GB"/>
          </a:defPPr>
          <a:lvl1pPr algn="ctr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sz="1300" b="1" kern="120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n-ea"/>
              <a:cs typeface="+mn-cs"/>
            </a:defRPr>
          </a:lvl1pPr>
          <a:lvl2pPr marL="428625" indent="-214313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2pPr>
          <a:lvl3pPr marL="644525" indent="-214313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3pPr>
          <a:lvl4pPr marL="860425" indent="-212725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4pPr>
          <a:lvl5pPr marL="1076325" indent="-214313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eaLnBrk="1" latinLnBrk="0" hangingPunct="1"/>
          <a:fld id="{69E29E33-B620-47F9-BB04-8846C2A5AFCC}" type="slidenum">
            <a:rPr kumimoji="0" lang="en-US" smtClean="0"/>
            <a:pPr eaLnBrk="1" latinLnBrk="0" hangingPunct="1"/>
            <a:t>12</a:t>
          </a:fld>
          <a:endParaRPr kumimoji="0"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0.17139</cdr:x>
      <cdr:y>0.42509</cdr:y>
    </cdr:from>
    <cdr:to>
      <cdr:x>0.23576</cdr:x>
      <cdr:y>0.48491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38678" y="2330814"/>
          <a:ext cx="615429" cy="3279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85,9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0.29929</cdr:x>
      <cdr:y>0.39811</cdr:y>
    </cdr:from>
    <cdr:to>
      <cdr:x>0.4048</cdr:x>
      <cdr:y>0.45974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861495" y="2182852"/>
          <a:ext cx="1008791" cy="3379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96,3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0.45697</cdr:x>
      <cdr:y>0.36929</cdr:y>
    </cdr:from>
    <cdr:to>
      <cdr:x>0.54303</cdr:x>
      <cdr:y>0.43092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69133" y="2024868"/>
          <a:ext cx="822827" cy="33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99,5</a:t>
          </a:r>
        </a:p>
      </cdr:txBody>
    </cdr:sp>
  </cdr:relSizeAnchor>
  <cdr:relSizeAnchor xmlns:cdr="http://schemas.openxmlformats.org/drawingml/2006/chartDrawing">
    <cdr:from>
      <cdr:x>0.6125</cdr:x>
      <cdr:y>0.02146</cdr:y>
    </cdr:from>
    <cdr:to>
      <cdr:x>0.69856</cdr:x>
      <cdr:y>0.08309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5856206" y="117659"/>
          <a:ext cx="822827" cy="3379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190,4</a:t>
          </a:r>
          <a:endParaRPr lang="ru-RU" sz="18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t" anchorCtr="0" compatLnSpc="1">
            <a:prstTxWarp prst="textNoShape">
              <a:avLst/>
            </a:prstTxWarp>
          </a:bodyPr>
          <a:lstStyle>
            <a:lvl1pPr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1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t" anchorCtr="0" compatLnSpc="1">
            <a:prstTxWarp prst="textNoShape">
              <a:avLst/>
            </a:prstTxWarp>
          </a:bodyPr>
          <a:lstStyle>
            <a:lvl1pPr algn="r"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5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b" anchorCtr="0" compatLnSpc="1">
            <a:prstTxWarp prst="textNoShape">
              <a:avLst/>
            </a:prstTxWarp>
          </a:bodyPr>
          <a:lstStyle>
            <a:lvl1pPr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245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b" anchorCtr="0" compatLnSpc="1">
            <a:prstTxWarp prst="textNoShape">
              <a:avLst/>
            </a:prstTxWarp>
          </a:bodyPr>
          <a:lstStyle>
            <a:lvl1pPr algn="r"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C99E44-B4CB-48BA-885C-110544A7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667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7" y="1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51" tIns="41876" rIns="83751" bIns="41876" anchor="ctr"/>
          <a:lstStyle/>
          <a:p>
            <a:pPr algn="ctr" defTabSz="409484"/>
            <a:fld id="{253F43F4-20C2-4A22-BFF1-B63B21113CD7}" type="slidenum">
              <a:rPr lang="en-GB" sz="1300">
                <a:solidFill>
                  <a:srgbClr val="000000"/>
                </a:solidFill>
              </a:rPr>
              <a:pPr algn="ctr" defTabSz="409484"/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57762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1" y="4714128"/>
            <a:ext cx="5435600" cy="446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0" y="7"/>
            <a:ext cx="2949575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6524" y="7"/>
            <a:ext cx="2947987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0" y="9429833"/>
            <a:ext cx="2949575" cy="4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45175" y="284123"/>
            <a:ext cx="795337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AEBAD1-6ED0-474A-9525-AEB248BAF3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376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784" indent="-285686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2745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599843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6941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040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137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8235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5333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/>
            <a:fld id="{5138B902-6AE1-42E9-B1FE-842B2B200A29}" type="slidenum">
              <a:rPr lang="en-GB" smtClean="0">
                <a:solidFill>
                  <a:srgbClr val="000000"/>
                </a:solidFill>
              </a:rPr>
              <a:pPr eaLnBrk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35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9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0697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1</a:t>
            </a:r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8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3" y="1612900"/>
            <a:ext cx="9069387" cy="3825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58322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5"/>
            <a:ext cx="7056438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5"/>
            <a:ext cx="3689509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dt="0"/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9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275763" y="376238"/>
            <a:ext cx="30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50000"/>
              </a:spcBef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969" y="1057606"/>
            <a:ext cx="87495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800" b="1" dirty="0" smtClean="0">
                <a:solidFill>
                  <a:srgbClr val="000099"/>
                </a:solidFill>
                <a:cs typeface="Times New Roman" pitchFamily="18" charset="0"/>
              </a:rPr>
              <a:t>Государственная программа Кировской области</a:t>
            </a: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altLang="ru-RU" sz="4400" b="1" dirty="0" smtClean="0">
                <a:solidFill>
                  <a:srgbClr val="000099"/>
                </a:solidFill>
                <a:cs typeface="Times New Roman" pitchFamily="18" charset="0"/>
              </a:rPr>
              <a:t>«</a:t>
            </a:r>
            <a:r>
              <a:rPr lang="ru-RU" altLang="ru-RU" sz="4800" b="1" dirty="0">
                <a:solidFill>
                  <a:srgbClr val="000099"/>
                </a:solidFill>
                <a:cs typeface="Times New Roman" pitchFamily="18" charset="0"/>
              </a:rPr>
              <a:t>Управление государственным имуществом</a:t>
            </a:r>
            <a:r>
              <a:rPr lang="ru-RU" altLang="ru-RU" sz="4400" b="1" dirty="0" smtClean="0">
                <a:solidFill>
                  <a:srgbClr val="000099"/>
                </a:solidFill>
                <a:cs typeface="Times New Roman" pitchFamily="18" charset="0"/>
              </a:rPr>
              <a:t>» </a:t>
            </a: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altLang="ru-RU" sz="2000" b="1" dirty="0" smtClean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altLang="ru-RU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4400" b="1" dirty="0" smtClean="0">
                <a:solidFill>
                  <a:srgbClr val="000099"/>
                </a:solidFill>
                <a:cs typeface="Times New Roman" pitchFamily="18" charset="0"/>
              </a:rPr>
              <a:t>ИТОГИ ЗА 2022 ГОД</a:t>
            </a:r>
            <a:endParaRPr lang="ru-RU" sz="3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716" y="6020042"/>
            <a:ext cx="8600847" cy="84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Министерство имущественных отношений Кировской области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219" y="359696"/>
            <a:ext cx="9014791" cy="61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10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65922" y="867565"/>
            <a:ext cx="8865704" cy="574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Формирование перечня объектов недвижимого имущества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в целях </a:t>
            </a:r>
            <a:r>
              <a:rPr lang="ru-RU" b="1" dirty="0" smtClean="0">
                <a:solidFill>
                  <a:srgbClr val="000099"/>
                </a:solidFill>
                <a:cs typeface="Times New Roman" pitchFamily="18" charset="0"/>
              </a:rPr>
              <a:t>налогообложения для налога на имущество</a:t>
            </a:r>
            <a:endParaRPr lang="ru-RU" b="1" dirty="0">
              <a:solidFill>
                <a:srgbClr val="000099"/>
              </a:solidFill>
              <a:cs typeface="Times New Roman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142416343"/>
              </p:ext>
            </p:extLst>
          </p:nvPr>
        </p:nvGraphicFramePr>
        <p:xfrm>
          <a:off x="275859" y="1441825"/>
          <a:ext cx="9255767" cy="5495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418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16835" y="3596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922" y="867565"/>
            <a:ext cx="8865704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  <a:cs typeface="Times New Roman" pitchFamily="18" charset="0"/>
              </a:rPr>
              <a:t>Проведение комплексных кадастровых работ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80013269"/>
              </p:ext>
            </p:extLst>
          </p:nvPr>
        </p:nvGraphicFramePr>
        <p:xfrm>
          <a:off x="516836" y="1539698"/>
          <a:ext cx="9104242" cy="4980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11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56479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991" y="481458"/>
            <a:ext cx="9752634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Доходы от использования имущества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в 2022 году,</a:t>
            </a:r>
            <a:endParaRPr lang="ru-RU" sz="2000" b="1" dirty="0">
              <a:solidFill>
                <a:srgbClr val="002060"/>
              </a:solidFill>
              <a:latin typeface="Times New Roman"/>
              <a:cs typeface="Arial" panose="020B0604020202020204" pitchFamily="34" charset="0"/>
            </a:endParaRPr>
          </a:p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млн.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1BF5546-C138-4B72-8A94-9ED20A30A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5847587"/>
              </p:ext>
            </p:extLst>
          </p:nvPr>
        </p:nvGraphicFramePr>
        <p:xfrm>
          <a:off x="327991" y="1520687"/>
          <a:ext cx="9422296" cy="56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29400" y="1000812"/>
            <a:ext cx="2951921" cy="68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Всего: 190,4 млн. рублей</a:t>
            </a:r>
            <a:endParaRPr lang="ru-RU" b="1" dirty="0">
              <a:solidFill>
                <a:srgbClr val="3366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06517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491397"/>
            <a:ext cx="9852025" cy="62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Динамика </a:t>
            </a:r>
            <a:r>
              <a:rPr lang="ru-RU" sz="2000" b="1" dirty="0" smtClean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 и структура доходов </a:t>
            </a:r>
            <a:r>
              <a:rPr lang="ru-RU" sz="2000" b="1" dirty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т использования</a:t>
            </a: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 имущества, </a:t>
            </a:r>
          </a:p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млн.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E1BF5546-C138-4B72-8A94-9ED20A30A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6028951"/>
              </p:ext>
            </p:extLst>
          </p:nvPr>
        </p:nvGraphicFramePr>
        <p:xfrm>
          <a:off x="309392" y="1426177"/>
          <a:ext cx="9561093" cy="548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 bwMode="auto">
          <a:xfrm>
            <a:off x="4876248" y="7046843"/>
            <a:ext cx="427382" cy="268357"/>
          </a:xfrm>
          <a:prstGeom prst="rect">
            <a:avLst/>
          </a:prstGeom>
          <a:solidFill>
            <a:schemeClr val="bg1"/>
          </a:solidFill>
          <a:ln w="317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13</a:t>
            </a: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Номер слайда 7"/>
          <p:cNvSpPr txBox="1">
            <a:spLocks/>
          </p:cNvSpPr>
          <p:nvPr/>
        </p:nvSpPr>
        <p:spPr>
          <a:xfrm>
            <a:off x="4295567" y="6803708"/>
            <a:ext cx="2016125" cy="402483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7675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28625" indent="-214313" algn="l" defTabSz="447675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644525" indent="-214313" algn="l" defTabSz="447675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860425" indent="-212725" algn="l" defTabSz="447675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076325" indent="-214313" algn="l" defTabSz="447675" rtl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hangingPunct="1"/>
            <a:fld id="{69E29E33-B620-47F9-BB04-8846C2A5AFCC}" type="slidenum">
              <a:rPr lang="en-US" smtClean="0"/>
              <a:pPr hangingPunct="1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7466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59" y="2315669"/>
            <a:ext cx="852752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97565" y="1580321"/>
            <a:ext cx="9392478" cy="65707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ts val="16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совершенствование механизмов управления и распоряжения                              государственным имуществом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565" y="2482317"/>
            <a:ext cx="4721087" cy="333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 Государственной программы: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09046677"/>
              </p:ext>
            </p:extLst>
          </p:nvPr>
        </p:nvGraphicFramePr>
        <p:xfrm>
          <a:off x="417444" y="2648965"/>
          <a:ext cx="9243392" cy="421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7721" y="433891"/>
            <a:ext cx="9069387" cy="4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ЦЕЛИ И ЗАДАЧИ ГОСУДАРСТВЕННОЙ ПРОГРАММЫ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  <p:sp>
        <p:nvSpPr>
          <p:cNvPr id="9" name="Полилиния 8"/>
          <p:cNvSpPr/>
          <p:nvPr/>
        </p:nvSpPr>
        <p:spPr>
          <a:xfrm>
            <a:off x="397565" y="954157"/>
            <a:ext cx="9392478" cy="470408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ts val="1600"/>
              </a:lnSpc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Правительства Кировской области от 20.12.2019 № 687-П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7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20769" y="408800"/>
            <a:ext cx="8935279" cy="724261"/>
          </a:xfrm>
        </p:spPr>
        <p:txBody>
          <a:bodyPr>
            <a:normAutofit fontScale="92500"/>
          </a:bodyPr>
          <a:lstStyle/>
          <a:p>
            <a:pPr marL="50397" indent="0" algn="ctr">
              <a:buNone/>
            </a:pP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ХОДА РЕАЛИЗАЦИИ ГОСУДАРСТВЕННОЙ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endParaRPr lang="ru-RU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667108" y="1517582"/>
            <a:ext cx="2540119" cy="4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ЦЕЛЕВЫХ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ПОКАЗАТЕЛЕЙ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823330" y="1591967"/>
            <a:ext cx="2132892" cy="4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СРЕДСТВ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6412810" y="1591967"/>
            <a:ext cx="30432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</a:t>
            </a:r>
          </a:p>
        </p:txBody>
      </p:sp>
      <p:graphicFrame>
        <p:nvGraphicFramePr>
          <p:cNvPr id="8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104083"/>
              </p:ext>
            </p:extLst>
          </p:nvPr>
        </p:nvGraphicFramePr>
        <p:xfrm>
          <a:off x="479079" y="2236305"/>
          <a:ext cx="3058148" cy="435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5103662"/>
              </p:ext>
            </p:extLst>
          </p:nvPr>
        </p:nvGraphicFramePr>
        <p:xfrm>
          <a:off x="3154605" y="2059146"/>
          <a:ext cx="3887787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6194996"/>
              </p:ext>
            </p:extLst>
          </p:nvPr>
        </p:nvGraphicFramePr>
        <p:xfrm>
          <a:off x="6412810" y="1825556"/>
          <a:ext cx="3449154" cy="4923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4245480" y="7041861"/>
            <a:ext cx="2016125" cy="402483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3</a:t>
            </a:fld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60093" y="6579668"/>
            <a:ext cx="8834211" cy="467179"/>
          </a:xfrm>
          <a:prstGeom prst="rect">
            <a:avLst/>
          </a:prstGeom>
          <a:ln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400" b="1" i="1" dirty="0" smtClean="0">
                <a:solidFill>
                  <a:schemeClr val="tx1"/>
                </a:solidFill>
              </a:rPr>
              <a:t>* В связи со значительным сокращением поступления заявлений по несогласию с кадастровой стоимостью,  что свидетельствует о качественно проведенной работе по ГКО</a:t>
            </a:r>
            <a:endParaRPr lang="ru-RU" sz="1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13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72592" y="3468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2592" y="832351"/>
            <a:ext cx="8870191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 smtClean="0">
                <a:solidFill>
                  <a:srgbClr val="7030A0"/>
                </a:solidFill>
                <a:ea typeface="Calibri"/>
                <a:cs typeface="Times New Roman" pitchFamily="18" charset="0"/>
              </a:rPr>
              <a:t>Учет </a:t>
            </a:r>
            <a:r>
              <a:rPr lang="ru-RU" b="1" dirty="0">
                <a:solidFill>
                  <a:srgbClr val="7030A0"/>
                </a:solidFill>
                <a:ea typeface="Calibri"/>
                <a:cs typeface="Times New Roman" pitchFamily="18" charset="0"/>
              </a:rPr>
              <a:t>государственного имущества области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9756527"/>
              </p:ext>
            </p:extLst>
          </p:nvPr>
        </p:nvGraphicFramePr>
        <p:xfrm>
          <a:off x="367748" y="1165647"/>
          <a:ext cx="9119635" cy="5284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50098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8623" y="944219"/>
            <a:ext cx="9114733" cy="6659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2892" tIns="56446" rIns="112892" bIns="56446" rtlCol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КОНТРОЛЬ ЗА ИСПОЛЬЗОВАНИЕМ И СОХРАННОСТЬЮ </a:t>
            </a:r>
          </a:p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ГОСУДАРСТВЕННОГО ИМУЩЕСТВА КИРОВСКОЙ ОБЛАСТИ</a:t>
            </a: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171511" y="-212324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339521" y="11666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507531" y="235657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72592" y="346896"/>
            <a:ext cx="9014791" cy="61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15077773"/>
              </p:ext>
            </p:extLst>
          </p:nvPr>
        </p:nvGraphicFramePr>
        <p:xfrm>
          <a:off x="478623" y="1817994"/>
          <a:ext cx="9114733" cy="5179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5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2997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478624" y="1441175"/>
            <a:ext cx="9114733" cy="6659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2892" tIns="56446" rIns="112892" bIns="56446"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ПЕРЕРАСПРЕДЕЛЕНИЕ ГОСУДАРСТВЕННОГО ИМУЩЕСТВА </a:t>
            </a:r>
          </a:p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КИРОВСКОЙ ОБЛАСТИ</a:t>
            </a:r>
          </a:p>
        </p:txBody>
      </p:sp>
      <p:sp>
        <p:nvSpPr>
          <p:cNvPr id="2" name="AutoShape 2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171511" y="-212324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AutoShape 4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339521" y="11666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AutoShape 6" descr="&amp;Kcy;&amp;acy;&amp;rcy;&amp;tcy;&amp;icy;&amp;ncy;&amp;kcy;&amp;icy; &amp;pcy;&amp;ocy; &amp;zcy;&amp;acy;&amp;pcy;&amp;rcy;&amp;ocy;&amp;scy;&amp;ucy; &amp;fcy;&amp;icy;&amp;ncy;&amp;acy;&amp;ncy;&amp;scy;&amp;icy;&amp;rcy;&amp;ocy;&amp;vcy;&amp;acy;&amp;ncy;&amp;icy;&amp;iecy;"/>
          <p:cNvSpPr>
            <a:spLocks noChangeAspect="1" noChangeArrowheads="1"/>
          </p:cNvSpPr>
          <p:nvPr/>
        </p:nvSpPr>
        <p:spPr bwMode="auto">
          <a:xfrm>
            <a:off x="507531" y="235657"/>
            <a:ext cx="336021" cy="4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2892" tIns="56446" rIns="112892" bIns="56446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07530" y="2337028"/>
            <a:ext cx="2075629" cy="30996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12892" tIns="56446" rIns="112892" bIns="56446" anchor="ctr"/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Собственность Кировской области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146235" y="2337029"/>
            <a:ext cx="2281524" cy="30996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Собственность муниципальных образований Кировской области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2600660" y="2216426"/>
            <a:ext cx="4466061" cy="2156791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>
              <a:defRPr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15 объектов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недвижимого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имущества, из них: 14 (объекты газоснабжения и объекты, необходимых для решения вопросов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ОМСУ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Куменский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Верхошижемский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Зуевский,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Белохолуницкий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Юрьянский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Советский,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Малмыжский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, Слободской районы,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г.Котельнич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), 1 квартира в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п.Ленинское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Шабалинского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трелка вправо 31"/>
          <p:cNvSpPr/>
          <p:nvPr/>
        </p:nvSpPr>
        <p:spPr>
          <a:xfrm rot="10800000">
            <a:off x="2600660" y="4162169"/>
            <a:ext cx="4545574" cy="1065813"/>
          </a:xfrm>
          <a:prstGeom prst="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12892" tIns="56446" rIns="112892" bIns="56446" anchor="ctr">
            <a:scene3d>
              <a:camera prst="orthographicFront">
                <a:rot lat="0" lon="0" rev="10799999"/>
              </a:camera>
              <a:lightRig rig="threePt" dir="t"/>
            </a:scene3d>
          </a:bodyPr>
          <a:lstStyle/>
          <a:p>
            <a:pPr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объектов недвижимого 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имущества (2 здания гаража, 1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хозблок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3 помещения (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Подосниновский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Верхошижемский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районы,к.Кирово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-Чепецк, </a:t>
            </a:r>
            <a:r>
              <a:rPr lang="ru-RU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г.Киров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071119" y="5579016"/>
            <a:ext cx="7929741" cy="116428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12892" tIns="56446" rIns="112892" bIns="56446" anchor="ctr"/>
          <a:lstStyle/>
          <a:p>
            <a:pPr algn="just">
              <a:defRPr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Также принято 340 распоряжений </a:t>
            </a:r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министерства имущественных отношений Кировской области о перераспределении имущества между областными организациями</a:t>
            </a: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72592" y="346896"/>
            <a:ext cx="9014791" cy="6172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18000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56592" y="227013"/>
            <a:ext cx="9023972" cy="508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2592" y="832351"/>
            <a:ext cx="8870191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ea typeface="Calibri"/>
                <a:cs typeface="Times New Roman" pitchFamily="18" charset="0"/>
              </a:rPr>
              <a:t>Разграничение государственной собственности на землю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71296705"/>
              </p:ext>
            </p:extLst>
          </p:nvPr>
        </p:nvGraphicFramePr>
        <p:xfrm>
          <a:off x="854766" y="1165648"/>
          <a:ext cx="8488018" cy="5589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7644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8</a:t>
            </a:fld>
            <a:endParaRPr kumimoji="0"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72592" y="3468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705560" indent="-503972" algn="l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60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15451077"/>
              </p:ext>
            </p:extLst>
          </p:nvPr>
        </p:nvGraphicFramePr>
        <p:xfrm>
          <a:off x="308506" y="964096"/>
          <a:ext cx="5973026" cy="5913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94604"/>
              </p:ext>
            </p:extLst>
          </p:nvPr>
        </p:nvGraphicFramePr>
        <p:xfrm>
          <a:off x="6112288" y="1280100"/>
          <a:ext cx="3797026" cy="3727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24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14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502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Торги </a:t>
                      </a:r>
                    </a:p>
                  </a:txBody>
                  <a:tcPr marL="100806" marR="100806" marT="50398" marB="50398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Объявлено,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</a:t>
                      </a:r>
                      <a:endParaRPr lang="ru-RU" sz="1200" b="1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Состоявшиеся, ед. </a:t>
                      </a:r>
                    </a:p>
                  </a:txBody>
                  <a:tcPr marL="100806" marR="100806" marT="50398" marB="50398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533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Аукцион 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56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Публичное предложение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72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без</a:t>
                      </a:r>
                      <a:r>
                        <a:rPr lang="ru-RU" sz="16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объявления цены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841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Конкурс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841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00806" marR="100806" marT="50398" marB="50398" anchor="ctr">
                    <a:gradFill flip="none" rotWithShape="1">
                      <a:gsLst>
                        <a:gs pos="0">
                          <a:srgbClr val="FFFFCC">
                            <a:shade val="30000"/>
                            <a:satMod val="115000"/>
                          </a:srgbClr>
                        </a:gs>
                        <a:gs pos="50000">
                          <a:srgbClr val="FFFFCC">
                            <a:shade val="67500"/>
                            <a:satMod val="115000"/>
                          </a:srgbClr>
                        </a:gs>
                        <a:gs pos="100000">
                          <a:srgbClr val="FFFFCC">
                            <a:shade val="100000"/>
                            <a:satMod val="115000"/>
                          </a:srgbClr>
                        </a:gs>
                      </a:gsLst>
                      <a:lin ang="189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447209" y="964096"/>
            <a:ext cx="3343006" cy="316004"/>
          </a:xfrm>
          <a:prstGeom prst="rect">
            <a:avLst/>
          </a:prstGeom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Основные способы приватизации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43" y="5158408"/>
            <a:ext cx="3719581" cy="2254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76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9</a:t>
            </a:fld>
            <a:endParaRPr kumimoji="0" lang="en-US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6835" y="359696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44189" y="746731"/>
            <a:ext cx="9099886" cy="465843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rgbClr val="00666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Итоги проведения </a:t>
            </a:r>
            <a:r>
              <a:rPr lang="ru-RU" sz="2000" dirty="0" smtClean="0">
                <a:solidFill>
                  <a:srgbClr val="00666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государственной кадастровой оценки </a:t>
            </a:r>
            <a:r>
              <a:rPr lang="ru-RU" sz="2000" dirty="0">
                <a:solidFill>
                  <a:srgbClr val="006666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Кировской области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272374232"/>
              </p:ext>
            </p:extLst>
          </p:nvPr>
        </p:nvGraphicFramePr>
        <p:xfrm>
          <a:off x="268358" y="1182757"/>
          <a:ext cx="9263268" cy="5615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6" y="1202635"/>
            <a:ext cx="3257881" cy="217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6424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28436</TotalTime>
  <Words>1086</Words>
  <Application>Microsoft Office PowerPoint</Application>
  <PresentationFormat>Произвольный</PresentationFormat>
  <Paragraphs>173</Paragraphs>
  <Slides>13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ЦЕЛИ И ЗАДАЧИ ГОСУДАРСТВЕННОЙ ПРОГРАММЫ</vt:lpstr>
      <vt:lpstr>Презентация PowerPoint</vt:lpstr>
      <vt:lpstr>Презентация PowerPoint</vt:lpstr>
      <vt:lpstr>РЕЗУЛЬТАТЫ РЕАЛИЗАЦИИ ГОСУДАРСТВЕННОЙ ПРОГРАММЫ 2022</vt:lpstr>
      <vt:lpstr>РЕЗУЛЬТАТЫ РЕАЛИЗАЦИИ ГОСУДАРСТВЕННОЙ ПРОГРАММЫ 2022</vt:lpstr>
      <vt:lpstr>РЕЗУЛЬТАТЫ РЕАЛИЗАЦИИ ГОСУДАРСТВЕННОЙ ПРОГРАММЫ 2022</vt:lpstr>
      <vt:lpstr>Презентация PowerPoint</vt:lpstr>
      <vt:lpstr>Итоги проведения государственной кадастровой оценки в Кировской области</vt:lpstr>
      <vt:lpstr>РЕЗУЛЬТАТЫ РЕАЛИЗАЦИИ ГОСУДАРСТВЕННОЙ ПРОГРАММЫ 2022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бизнес  Кировской области: приглашение к сотрудничеству  Шаров Сергей Иванович  начальник управления  развития народных промыслов и ремесел  23 марта 2006 г. г. Киров</dc:title>
  <dc:creator>Диана Акчурина</dc:creator>
  <cp:lastModifiedBy>Мартемьянова Алеся Михайловна</cp:lastModifiedBy>
  <cp:revision>1407</cp:revision>
  <cp:lastPrinted>2023-02-02T11:15:56Z</cp:lastPrinted>
  <dcterms:modified xsi:type="dcterms:W3CDTF">2023-02-09T10:20:24Z</dcterms:modified>
</cp:coreProperties>
</file>