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79" r:id="rId5"/>
    <p:sldId id="262" r:id="rId6"/>
    <p:sldId id="265" r:id="rId7"/>
    <p:sldId id="272" r:id="rId8"/>
    <p:sldId id="266" r:id="rId9"/>
    <p:sldId id="267" r:id="rId10"/>
    <p:sldId id="273" r:id="rId11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61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616D3-A040-4FB7-A35C-24117E71FD51}" type="datetimeFigureOut">
              <a:rPr lang="ru-RU" smtClean="0"/>
              <a:t>22.11.2021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41363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C49D8-8AD3-48C2-9494-DEA79BC1706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94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C49D8-8AD3-48C2-9494-DEA79BC17063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76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D283-4381-4EED-ACA0-232DE6A9DA1A}" type="datetimeFigureOut">
              <a:rPr lang="ru-RU" smtClean="0"/>
              <a:t>22.11.2021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FDF-6C47-49F8-90EC-B0AAE00265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94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D283-4381-4EED-ACA0-232DE6A9DA1A}" type="datetimeFigureOut">
              <a:rPr lang="ru-RU" smtClean="0"/>
              <a:t>22.11.2021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FDF-6C47-49F8-90EC-B0AAE00265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179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D283-4381-4EED-ACA0-232DE6A9DA1A}" type="datetimeFigureOut">
              <a:rPr lang="ru-RU" smtClean="0"/>
              <a:t>22.11.2021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FDF-6C47-49F8-90EC-B0AAE00265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56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D283-4381-4EED-ACA0-232DE6A9DA1A}" type="datetimeFigureOut">
              <a:rPr lang="ru-RU" smtClean="0"/>
              <a:t>22.11.2021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FDF-6C47-49F8-90EC-B0AAE00265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71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D283-4381-4EED-ACA0-232DE6A9DA1A}" type="datetimeFigureOut">
              <a:rPr lang="ru-RU" smtClean="0"/>
              <a:t>22.11.2021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FDF-6C47-49F8-90EC-B0AAE00265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36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D283-4381-4EED-ACA0-232DE6A9DA1A}" type="datetimeFigureOut">
              <a:rPr lang="ru-RU" smtClean="0"/>
              <a:t>22.11.2021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FDF-6C47-49F8-90EC-B0AAE00265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74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D283-4381-4EED-ACA0-232DE6A9DA1A}" type="datetimeFigureOut">
              <a:rPr lang="ru-RU" smtClean="0"/>
              <a:t>22.11.2021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FDF-6C47-49F8-90EC-B0AAE00265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735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D283-4381-4EED-ACA0-232DE6A9DA1A}" type="datetimeFigureOut">
              <a:rPr lang="ru-RU" smtClean="0"/>
              <a:t>22.11.2021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FDF-6C47-49F8-90EC-B0AAE00265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21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D283-4381-4EED-ACA0-232DE6A9DA1A}" type="datetimeFigureOut">
              <a:rPr lang="ru-RU" smtClean="0"/>
              <a:t>22.11.2021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FDF-6C47-49F8-90EC-B0AAE00265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20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D283-4381-4EED-ACA0-232DE6A9DA1A}" type="datetimeFigureOut">
              <a:rPr lang="ru-RU" smtClean="0"/>
              <a:t>22.11.2021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FDF-6C47-49F8-90EC-B0AAE00265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15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D283-4381-4EED-ACA0-232DE6A9DA1A}" type="datetimeFigureOut">
              <a:rPr lang="ru-RU" smtClean="0"/>
              <a:t>22.11.2021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FDF-6C47-49F8-90EC-B0AAE00265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854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0D283-4381-4EED-ACA0-232DE6A9DA1A}" type="datetimeFigureOut">
              <a:rPr lang="ru-RU" smtClean="0"/>
              <a:t>22.11.2021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25FDF-6C47-49F8-90EC-B0AAE00265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35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ctrTitle"/>
          </p:nvPr>
        </p:nvSpPr>
        <p:spPr>
          <a:xfrm>
            <a:off x="539552" y="1491630"/>
            <a:ext cx="7846640" cy="178477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Об организации работы по противодействию коррупции в министерстве имущественных отношений Кировской области </a:t>
            </a:r>
            <a:br>
              <a:rPr 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 2021 году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Описание: Герб Киров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7" t="4962" r="5417" b="2956"/>
          <a:stretch>
            <a:fillRect/>
          </a:stretch>
        </p:blipFill>
        <p:spPr bwMode="auto">
          <a:xfrm>
            <a:off x="1187624" y="224378"/>
            <a:ext cx="720080" cy="763197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051720" y="224377"/>
            <a:ext cx="3441848" cy="439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Министерство имущественных отношений Кировской области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9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4280759" y="4948014"/>
            <a:ext cx="424488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/>
              <a:t>По результатам проведенных </a:t>
            </a:r>
            <a:r>
              <a:rPr lang="ru-RU" sz="1800" dirty="0"/>
              <a:t>в апреле и июле 2021 года</a:t>
            </a:r>
            <a:r>
              <a:rPr lang="ru-RU" sz="1800" dirty="0" smtClean="0"/>
              <a:t> Прокуратурой </a:t>
            </a:r>
            <a:r>
              <a:rPr lang="ru-RU" sz="1800" dirty="0"/>
              <a:t>Кировской </a:t>
            </a:r>
            <a:r>
              <a:rPr lang="ru-RU" sz="1800" dirty="0" smtClean="0"/>
              <a:t>области проверок исполнения </a:t>
            </a:r>
            <a:r>
              <a:rPr lang="ru-RU" sz="1800" dirty="0"/>
              <a:t>министерством имущественных отношений Кировской</a:t>
            </a:r>
            <a:r>
              <a:rPr lang="ru-RU" sz="1800" dirty="0" smtClean="0"/>
              <a:t> </a:t>
            </a:r>
            <a:r>
              <a:rPr lang="ru-RU" sz="1800" dirty="0"/>
              <a:t>законодательства в сфере использования и распоряжения государственной </a:t>
            </a:r>
            <a:r>
              <a:rPr lang="ru-RU" sz="1800" dirty="0" smtClean="0"/>
              <a:t>собственностью, в сфере организации работы по противодействию коррупции фактов </a:t>
            </a:r>
            <a:r>
              <a:rPr lang="ru-RU" sz="1800" dirty="0"/>
              <a:t>нарушения </a:t>
            </a:r>
            <a:r>
              <a:rPr lang="ru-RU" sz="1800" dirty="0" smtClean="0"/>
              <a:t>не выявлено.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5722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4280759" y="4948014"/>
            <a:ext cx="424488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5266" y="483518"/>
            <a:ext cx="8229600" cy="1368152"/>
          </a:xfrm>
        </p:spPr>
        <p:txBody>
          <a:bodyPr>
            <a:normAutofit/>
          </a:bodyPr>
          <a:lstStyle/>
          <a:p>
            <a:r>
              <a:rPr lang="ru-RU" sz="1600" dirty="0"/>
              <a:t>Работа по противодействию коррупции в министерстве организована в соответствии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 </a:t>
            </a:r>
            <a:r>
              <a:rPr lang="ru-RU" sz="1600" b="1" dirty="0"/>
              <a:t>Планом мероприятий по противодействию </a:t>
            </a:r>
            <a:r>
              <a:rPr lang="ru-RU" sz="1600" b="1" dirty="0" smtClean="0"/>
              <a:t>коррупции на 2021-2024 </a:t>
            </a:r>
            <a:r>
              <a:rPr lang="ru-RU" sz="1600" b="1" dirty="0"/>
              <a:t>годы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200" i="1" dirty="0" smtClean="0"/>
              <a:t>план</a:t>
            </a:r>
            <a:r>
              <a:rPr lang="ru-RU" sz="1400" dirty="0" smtClean="0"/>
              <a:t> </a:t>
            </a:r>
            <a:r>
              <a:rPr lang="ru-RU" sz="1200" i="1" dirty="0" smtClean="0"/>
              <a:t>утвержден </a:t>
            </a:r>
            <a:r>
              <a:rPr lang="ru-RU" sz="1200" i="1" dirty="0"/>
              <a:t>приказом министерства от </a:t>
            </a:r>
            <a:r>
              <a:rPr lang="ru-RU" sz="1200" dirty="0"/>
              <a:t>28.12.2020 № 03-116/п</a:t>
            </a:r>
            <a:r>
              <a:rPr lang="ru-RU" sz="1200" i="1" dirty="0" smtClean="0"/>
              <a:t>, </a:t>
            </a:r>
            <a:br>
              <a:rPr lang="ru-RU" sz="1200" i="1" dirty="0" smtClean="0"/>
            </a:br>
            <a:r>
              <a:rPr lang="ru-RU" sz="1200" i="1" dirty="0" smtClean="0"/>
              <a:t>(с </a:t>
            </a:r>
            <a:r>
              <a:rPr lang="ru-RU" sz="1200" i="1" dirty="0"/>
              <a:t>изменениями, внесенными приказами от </a:t>
            </a:r>
            <a:r>
              <a:rPr lang="ru-RU" sz="1200" dirty="0" smtClean="0"/>
              <a:t>15.02.2021 </a:t>
            </a:r>
            <a:r>
              <a:rPr lang="ru-RU" sz="1200" dirty="0"/>
              <a:t>№ 03-18/п</a:t>
            </a:r>
            <a:r>
              <a:rPr lang="ru-RU" sz="1200" i="1" dirty="0" smtClean="0"/>
              <a:t>, </a:t>
            </a:r>
            <a:r>
              <a:rPr lang="ru-RU" sz="1200" i="1" dirty="0"/>
              <a:t>от </a:t>
            </a:r>
            <a:r>
              <a:rPr lang="ru-RU" sz="1200" dirty="0" smtClean="0"/>
              <a:t>27.08.2021 </a:t>
            </a:r>
            <a:r>
              <a:rPr lang="ru-RU" sz="1200" dirty="0"/>
              <a:t>№ </a:t>
            </a:r>
            <a:r>
              <a:rPr lang="ru-RU" sz="1200" dirty="0" smtClean="0"/>
              <a:t>03-104/п</a:t>
            </a:r>
            <a:r>
              <a:rPr lang="ru-RU" sz="1200" i="1" dirty="0" smtClean="0"/>
              <a:t>)</a:t>
            </a:r>
            <a:endParaRPr lang="ru-RU" sz="12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851671"/>
            <a:ext cx="8229600" cy="3024336"/>
          </a:xfrm>
        </p:spPr>
        <p:txBody>
          <a:bodyPr>
            <a:normAutofit/>
          </a:bodyPr>
          <a:lstStyle/>
          <a:p>
            <a:pPr marL="0" indent="360000">
              <a:buNone/>
            </a:pPr>
            <a:r>
              <a:rPr lang="ru-RU" sz="1400" b="1" dirty="0" smtClean="0"/>
              <a:t>Мероприятия</a:t>
            </a:r>
            <a:r>
              <a:rPr lang="ru-RU" sz="1400" b="1" dirty="0"/>
              <a:t>, предусмотренные планом:</a:t>
            </a:r>
            <a:endParaRPr lang="ru-RU" sz="1400" b="1" dirty="0" smtClean="0"/>
          </a:p>
          <a:p>
            <a:pPr algn="just"/>
            <a:r>
              <a:rPr lang="ru-RU" sz="1400" b="1" dirty="0" smtClean="0"/>
              <a:t>организация </a:t>
            </a:r>
            <a:r>
              <a:rPr lang="ru-RU" sz="1400" b="1" dirty="0"/>
              <a:t>и осуществление комплекса организационных, разъяснительных и иных мер, направленных на соблюдение государственными гражданскими служащими ограничений, запретов и исполнением обязанностей, установленных в целях противодействия коррупции</a:t>
            </a:r>
            <a:r>
              <a:rPr lang="ru-RU" sz="1400" b="1" dirty="0" smtClean="0"/>
              <a:t>;</a:t>
            </a:r>
          </a:p>
          <a:p>
            <a:pPr algn="just"/>
            <a:r>
              <a:rPr lang="ru-RU" sz="1400" b="1" dirty="0" smtClean="0"/>
              <a:t>выявление </a:t>
            </a:r>
            <a:r>
              <a:rPr lang="ru-RU" sz="1400" b="1" dirty="0"/>
              <a:t>и систематизация причин и условий проявления коррупции, мониторинг коррупционных рисков</a:t>
            </a:r>
            <a:r>
              <a:rPr lang="ru-RU" sz="1400" b="1" dirty="0" smtClean="0"/>
              <a:t>;</a:t>
            </a:r>
          </a:p>
          <a:p>
            <a:pPr algn="just"/>
            <a:r>
              <a:rPr lang="ru-RU" sz="1400" b="1" dirty="0"/>
              <a:t>взаимодействие министерства с институтами гражданского общества и гражданами, обеспечение доступности информации о деятельности </a:t>
            </a:r>
            <a:r>
              <a:rPr lang="ru-RU" sz="1400" b="1" dirty="0" smtClean="0"/>
              <a:t>министерства;</a:t>
            </a:r>
          </a:p>
          <a:p>
            <a:pPr algn="just"/>
            <a:r>
              <a:rPr lang="ru-RU" sz="1400" b="1" dirty="0"/>
              <a:t>совершенствование деятельности по осуществлению полномочий министерства в сфере управления и распоряжения государственным имуществом Кировской области, </a:t>
            </a:r>
            <a:r>
              <a:rPr lang="ru-RU" sz="1400" b="1" dirty="0" smtClean="0"/>
              <a:t>как </a:t>
            </a:r>
            <a:r>
              <a:rPr lang="ru-RU" sz="1400" b="1" dirty="0"/>
              <a:t>средство противодействия коррупции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387870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4280759" y="4948014"/>
            <a:ext cx="424488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39552" y="843558"/>
            <a:ext cx="5112568" cy="3960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83519"/>
            <a:ext cx="4464496" cy="4501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940152" y="1177351"/>
            <a:ext cx="2448272" cy="18002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796136" y="1303365"/>
            <a:ext cx="1368152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4915" y="152787"/>
            <a:ext cx="8229600" cy="605159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/>
              <a:t>Организация </a:t>
            </a:r>
            <a:r>
              <a:rPr lang="ru-RU" sz="1400" b="1" dirty="0"/>
              <a:t>и осуществление комплекса организационных, разъяснительных и иных мер, направленных на соблюдение государственными гражданскими служащими ограничений, запретов и исполнением обязанностей, установленных в целях противодействия коррупции</a:t>
            </a:r>
            <a:endParaRPr lang="ru-RU" sz="1400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923298"/>
              </p:ext>
            </p:extLst>
          </p:nvPr>
        </p:nvGraphicFramePr>
        <p:xfrm>
          <a:off x="179512" y="915568"/>
          <a:ext cx="8640960" cy="4107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90684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приказом министерства от 19.02.2021 № 03-63/п утверждено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Положение и Состав комиссии министерства имущественных отношений Кировской области по соблюдению требований 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служебному поведению государственных гражданских служащих 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 урегулированию конфликта интересов</a:t>
                      </a:r>
                      <a:endParaRPr lang="ru-RU" sz="1100" dirty="0"/>
                    </a:p>
                  </a:txBody>
                  <a:tcPr/>
                </a:tc>
              </a:tr>
              <a:tr h="461909"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в 2021 гуду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основания для заседания комиссии министерства по соблюдению требований к служебному поведению государственных гражданских служащих и урегулированию конфликта интересов отсутствовали</a:t>
                      </a:r>
                      <a:endParaRPr lang="ru-RU" sz="12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00941">
                <a:tc>
                  <a:txBody>
                    <a:bodyPr/>
                    <a:lstStyle/>
                    <a:p>
                      <a:pPr indent="360000" algn="just"/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отчетном периоде в министерство поступило 2 уведомления о заключении трудового договора с сотрудниками, ранее замещавшими должность государственной гражданской службы Кировской области в министерстве. По результатам рассмотрения уведомлений подготовлены мотивированные заключения о соблюдении лицами, ранее замещавшими должность государственной гражданской службы Кировской области, положений статьи 12 Федерального закона от 25.12.2008 № 273-ФЗ «О противодействии коррупции». Принято решение - Вопрос о рассмотрении уведомлений на заседание комиссии по соблюдению требований к служебному поведению государственных гражданских служащих и урегулированию конфликта интересов не выносить;</a:t>
                      </a:r>
                    </a:p>
                    <a:p>
                      <a:pPr marL="0" marR="0" lvl="0" indent="36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отчетном периоде 2 сотрудника министерства, в установленный законодательством срок, уведомили о выполнении иной оплачиваемой деятельности (участие в работе избирательной комиссии), по результатам рассмотрения уведомлений подготовлены заключения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возможности возникновения конфликта интересов не установлено;</a:t>
                      </a:r>
                    </a:p>
                    <a:p>
                      <a:pPr marL="0" marR="0" lvl="0" indent="36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 исполнение требований распоряжения Губернатора Кировской области от 19.07.2016 № 35 «О мерах по противодействию коррупции» все сотрудники министерства, в установленный законом срок, представили Сведения о близких родственниках и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аффилированности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коммерческим организациям по установленной форме. При анализе представленных Сведений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аффилированности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коммерческим организациям не выявлено.</a:t>
                      </a:r>
                      <a:endParaRPr lang="ru-RU" sz="1300" baseline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17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4280759" y="4948014"/>
            <a:ext cx="424488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2339752" y="1923678"/>
            <a:ext cx="72008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835696" y="1995686"/>
            <a:ext cx="1828936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691680" y="2067694"/>
            <a:ext cx="2016224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63688" y="2175706"/>
            <a:ext cx="1944216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961710" y="2281436"/>
            <a:ext cx="1548172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9502"/>
            <a:ext cx="8229600" cy="644626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Повышение </a:t>
            </a:r>
            <a:r>
              <a:rPr lang="ru-RU" sz="1400" b="1" dirty="0"/>
              <a:t>эффективности механизмов урегулирования конфликта интересов, обеспечение соблюдения государственными гражданскими служащими министерства ограничений, запретов и исполнения обязанностей, установленных в целях противодействия коррупции</a:t>
            </a:r>
            <a:endParaRPr lang="ru-RU" sz="1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725311"/>
              </p:ext>
            </p:extLst>
          </p:nvPr>
        </p:nvGraphicFramePr>
        <p:xfrm>
          <a:off x="457200" y="1200150"/>
          <a:ext cx="82296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2021 году (по состоянию на 30.11.2021) 9 гражданских служащих министерства приняли участие в (семинарах, лекциях и совещаниях) по вопросам противодействия коррупции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indent="360000"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Совещания</a:t>
                      </a:r>
                    </a:p>
                    <a:p>
                      <a:pPr indent="360000" algn="just"/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80000"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05.02.2021 – руководители министерства, 08.02.2021 сотрудник, осуществляющий кадровую работу в министерстве, приняли участие в совещании по вопросу представления сведений о доходах, расходах, 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 имуществе и обязательствах имущественного характера 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участием начальника отдела 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надзору за исполнением законодательства о противодействии коррупции прокуратуры Кировской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Обучающие семинары</a:t>
                      </a:r>
                    </a:p>
                    <a:p>
                      <a:pPr algn="just"/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80000"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13.09.2021 вновь принятые сотрудники (3)  приняли участие в обучающем семинаре по вопросам коррупционных правонарушений, организованном Управлением профилактики коррупционных и иных правонарушений администрации Губернатора и Правительства Кировской области</a:t>
                      </a:r>
                      <a:endParaRPr lang="ru-RU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Обучение по программе повышения квалификации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indent="180000"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апреле и октябре 2021 года  2 сотрудника министерства, впервые поступившие на государственную службу Кировской области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 </a:t>
                      </a:r>
                      <a:r>
                        <a:rPr lang="ru-RU" sz="12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гражданский служащий, участвующий в осуществлении закупок, прошли обучение по программе повышения квалификации «Государственная политики в области противодействия коррупции»; </a:t>
                      </a:r>
                    </a:p>
                    <a:p>
                      <a:pPr indent="180000"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обучение 2 сотрудников запланировано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декабре 2021 года.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67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4280759" y="4948014"/>
            <a:ext cx="424488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203848" y="555526"/>
            <a:ext cx="2952328" cy="4175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06683"/>
            <a:ext cx="8229600" cy="576065"/>
          </a:xfrm>
        </p:spPr>
        <p:txBody>
          <a:bodyPr>
            <a:normAutofit fontScale="90000"/>
          </a:bodyPr>
          <a:lstStyle/>
          <a:p>
            <a:r>
              <a:rPr lang="ru-RU" sz="1400" b="1" dirty="0"/>
              <a:t>Организация и осуществление комплекса организационных, разъяснительных и иных мер, направленных на соблюдение государственными гражданскими служащими ограничений, запретов и исполнением обязанностей, установленных в целях противодействия коррупции</a:t>
            </a:r>
            <a:endParaRPr lang="ru-RU" sz="1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785617"/>
              </p:ext>
            </p:extLst>
          </p:nvPr>
        </p:nvGraphicFramePr>
        <p:xfrm>
          <a:off x="107504" y="843558"/>
          <a:ext cx="8928992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3168352"/>
                <a:gridCol w="3024336"/>
              </a:tblGrid>
              <a:tr h="28803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Осуществление комплекса организационных, разъяснительных и иных мер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82104">
                <a:tc>
                  <a:txBody>
                    <a:bodyPr/>
                    <a:lstStyle/>
                    <a:p>
                      <a:pPr algn="ctr"/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80000" algn="just"/>
                      <a:r>
                        <a:rPr lang="ru-RU" sz="11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официальном сайте министерства в разделе «Противодействие коррупции»</a:t>
                      </a: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размещены:</a:t>
                      </a:r>
                    </a:p>
                    <a:p>
                      <a:pPr indent="180000" algn="just"/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нормативные правовые и</a:t>
                      </a:r>
                      <a:r>
                        <a:rPr lang="ru-RU" sz="11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иные акты в сфере противодействия коррупции;</a:t>
                      </a:r>
                    </a:p>
                    <a:p>
                      <a:pPr indent="180000" algn="just"/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формы документов, связанных с противодействием коррупции, для заполнения;</a:t>
                      </a:r>
                    </a:p>
                    <a:p>
                      <a:pPr indent="180000" algn="just"/>
                      <a:r>
                        <a:rPr lang="ru-RU" sz="11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методические материалы; </a:t>
                      </a:r>
                      <a:endParaRPr lang="ru-RU" sz="11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80000" algn="just"/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электронная версия информационно-разъяснительных материалов по правовому просвещению в сфере противодействия коррупции, разработанных Генеральной прокуратурой Российской Федерации</a:t>
                      </a:r>
                    </a:p>
                    <a:p>
                      <a:pPr indent="180000" algn="ctr"/>
                      <a:r>
                        <a:rPr lang="ru-RU" sz="115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данными документами сотрудники ознакомлены под подпись</a:t>
                      </a:r>
                      <a:endParaRPr lang="ru-RU" sz="115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80000" algn="just"/>
                      <a:r>
                        <a:rPr lang="ru-RU" sz="1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приеме осуществляется ознакомление граждан:</a:t>
                      </a:r>
                    </a:p>
                    <a:p>
                      <a:pPr indent="180000" algn="just"/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памяткой, содержащей положения законодательства Российской Федерации о противодействии коррупции, в том числе о необходимости соблюдения государственными гражданскими служащими запретов, ограничений и требований, установленных в целях противодействия коррупции;</a:t>
                      </a:r>
                    </a:p>
                    <a:p>
                      <a:pPr indent="180000" algn="just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памяткой «Что нужно знать о коррупции», подготовленной управлением по надзору за исполнением законодательства о противодействии коррупции Генеральной прокуратуры Российской Федерации;</a:t>
                      </a:r>
                    </a:p>
                    <a:p>
                      <a:pPr indent="180000" algn="just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методическими рекомендациями по вопросам противодействия коррупции, подготовленными управлением профилактики коррупционных и иных нарушений администрации Губернатора и Правительства Кировской области;</a:t>
                      </a:r>
                    </a:p>
                    <a:p>
                      <a:pPr indent="180000" algn="just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обзором практики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правоприменения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сфере конфликта интересов, подготовленными Министерством труда и социальной защиты Российской Федерации</a:t>
                      </a:r>
                      <a:endParaRPr lang="ru-RU" sz="10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80000" algn="just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сотрудником, ответственным за работу по профилактике коррупционных правонарушений в министерстве, на постоянной основе осуществляется работа по оказанию консультативной помощи гражданским служащим по вопросам, связанным с применением на практике законодательства о противодействии коррупции;</a:t>
                      </a:r>
                    </a:p>
                    <a:p>
                      <a:pPr indent="180000" algn="just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сотрудники знакомятся с изменениями действующего законодательства о противодействии коррупции, обзорами материалов по антикоррупционной тематике в СМИ;</a:t>
                      </a:r>
                    </a:p>
                    <a:p>
                      <a:pPr indent="180000" algn="just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наглядной агитации отрицательного отношения к коррупции в каждом кабинете на видном месте размещен плакат «Коррупции – нет!», на официальном сайте министерства размещен баннер «Вместе против коррупции», содержащий ссылку на сайт Генеральной прокуратуры РФ: Антикоррупционные видеоролики;</a:t>
                      </a:r>
                    </a:p>
                    <a:p>
                      <a:pPr indent="180000" algn="just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целью определения знаний действующего антикоррупционного законодательства ежегодно проводится тестирование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Стрелка вниз 11"/>
          <p:cNvSpPr/>
          <p:nvPr/>
        </p:nvSpPr>
        <p:spPr>
          <a:xfrm>
            <a:off x="1105274" y="1219185"/>
            <a:ext cx="484632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337960" y="1226264"/>
            <a:ext cx="484632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168084" y="1219185"/>
            <a:ext cx="484632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02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4280759" y="4948014"/>
            <a:ext cx="424488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274827"/>
              </p:ext>
            </p:extLst>
          </p:nvPr>
        </p:nvGraphicFramePr>
        <p:xfrm>
          <a:off x="179512" y="267493"/>
          <a:ext cx="8712969" cy="4695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/>
                <a:gridCol w="2904323"/>
                <a:gridCol w="2904323"/>
              </a:tblGrid>
              <a:tr h="58085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анализа работы по противодействию коррупции, проводимой </a:t>
                      </a:r>
                      <a:br>
                        <a:rPr lang="ru-RU" sz="14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подведомственных министерству организациях</a:t>
                      </a:r>
                      <a:endParaRPr lang="ru-RU" sz="145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23407">
                <a:tc>
                  <a:txBody>
                    <a:bodyPr/>
                    <a:lstStyle/>
                    <a:p>
                      <a:pPr algn="ctr"/>
                      <a:endParaRPr lang="ru-RU" sz="105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80000" algn="just"/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руководители подведомственных учреждений </a:t>
                      </a:r>
                      <a:r>
                        <a:rPr lang="ru-RU" sz="105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ежеквартально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 подведомственной организации </a:t>
                      </a:r>
                      <a:r>
                        <a:rPr lang="ru-RU" sz="105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ежегодно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представляют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министерство </a:t>
                      </a:r>
                      <a:r>
                        <a:rPr lang="ru-RU" sz="105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отчеты о выполнении мероприятий плана  по противодействию коррупции </a:t>
                      </a:r>
                    </a:p>
                    <a:p>
                      <a:pPr indent="180000" algn="ctr"/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представленные отчеты рассматриваются на заседании комиссии министерства по противодействию коррупции</a:t>
                      </a:r>
                      <a:endParaRPr lang="ru-RU" sz="105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80000" algn="just"/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 организациях </a:t>
                      </a:r>
                      <a:r>
                        <a:rPr lang="ru-RU" sz="105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назначены ответственные лица за работу по профилактике коррупционных и иных правонарушений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разработаны локальные акты, касающиеся антикоррупционной политики;</a:t>
                      </a:r>
                    </a:p>
                    <a:p>
                      <a:pPr indent="180000" algn="just"/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оформлены журналы регистрации обращения граждан и юридических лиц по фактам коррупционных проявлений работниками</a:t>
                      </a:r>
                      <a:endParaRPr lang="ru-RU" sz="105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80000" algn="just"/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руководители  организаций ознакомлены:</a:t>
                      </a:r>
                    </a:p>
                    <a:p>
                      <a:pPr marL="0" indent="180000" algn="just">
                        <a:buFont typeface="Arial" panose="020B0604020202020204" pitchFamily="34" charset="0"/>
                        <a:buNone/>
                      </a:pP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методическими рекомендациями по правовому и организационному обеспечению антикоррупционной деятельности в кировских областных государственных учреждениях;</a:t>
                      </a:r>
                    </a:p>
                    <a:p>
                      <a:pPr marL="0" indent="180000" algn="just">
                        <a:buFont typeface="Arial" panose="020B0604020202020204" pitchFamily="34" charset="0"/>
                        <a:buNone/>
                      </a:pPr>
                      <a:r>
                        <a:rPr lang="ru-RU" sz="105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методические рекомендации по разработке и принятию организациями мер по предупреждению и противодействию коррупции;</a:t>
                      </a:r>
                    </a:p>
                    <a:p>
                      <a:pPr marL="0" indent="180000" algn="just">
                        <a:buFont typeface="Arial" panose="020B0604020202020204" pitchFamily="34" charset="0"/>
                        <a:buNone/>
                      </a:pPr>
                      <a:r>
                        <a:rPr lang="ru-RU" sz="105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рекомендациями Минтруда РФ о мерах по предупреждению коррупции в организациях</a:t>
                      </a:r>
                      <a:endParaRPr lang="ru-RU" sz="1050" b="0" baseline="0" dirty="0"/>
                    </a:p>
                  </a:txBody>
                  <a:tcPr/>
                </a:tc>
              </a:tr>
              <a:tr h="2023231">
                <a:tc gridSpan="3">
                  <a:txBody>
                    <a:bodyPr/>
                    <a:lstStyle/>
                    <a:p>
                      <a:pPr indent="360000" algn="just"/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соответствии с постановлением Правительства Кировской области от 19.02.2013 № 196/72 руководители подведомственных учреждений КОГКУ «Центр земельно-имущественных отношений Кировской области» и КОГБУ «Бюро технической инвентаризации» представили кадровому работнику министерства сведения о своих доходах, об имуществе и обязательствах имущественного характера, а также о доходах, об имуществе и обязательствах имущественного характера членов своей семьи.</a:t>
                      </a:r>
                    </a:p>
                    <a:p>
                      <a:pPr marL="0" marR="0" lvl="0" indent="36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соответствии с </a:t>
                      </a:r>
                      <a:r>
                        <a:rPr lang="ru-RU" sz="1100" baseline="0" dirty="0" smtClean="0"/>
                        <a:t>планом осуществления министерством имущественных отношений Кировской области ведомственного контроля за соблюдением законодательства Российской Федерации и иных нормативных правовых актов о контрактной системе в сфере закупок в отношении КОГБУ «Бюро технической инвентаризации» на 2021 год, утвержденным приказом министерства имущественных отношений Кировской области от 30.09.2021 № 03-115/п, в декабре текущего года запланирована проверка </a:t>
                      </a:r>
                      <a:r>
                        <a:rPr lang="ru-RU" sz="11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деятельности учреждения в сфере закупок товаров, работ, услуг. </a:t>
                      </a:r>
                    </a:p>
                    <a:p>
                      <a:pPr marL="0" marR="0" lvl="0" indent="36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Работник КОГБУ «Бюро технической инвентаризации», в должностные обязанности которого входит участие в проведении закупок товаров, работ, услуг для обеспечения государственных (муниципальных) нужд, прошел обучение по дополнительной профессиональной программе в области противодействия коррупции.</a:t>
                      </a:r>
                      <a:endParaRPr lang="ru-RU" sz="1100" baseline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1259632" y="843558"/>
            <a:ext cx="484632" cy="92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164288" y="843558"/>
            <a:ext cx="484632" cy="92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211960" y="843558"/>
            <a:ext cx="484632" cy="92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4280759" y="4948014"/>
            <a:ext cx="424488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076056" y="555526"/>
            <a:ext cx="3305576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1681" y="448421"/>
            <a:ext cx="3528392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612954"/>
            <a:ext cx="3528392" cy="4248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681" y="439945"/>
            <a:ext cx="8229600" cy="554281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Выявление </a:t>
            </a:r>
            <a:r>
              <a:rPr lang="ru-RU" sz="1600" b="1" dirty="0"/>
              <a:t>и систематизация причин и условий проявления коррупции,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мониторинг </a:t>
            </a:r>
            <a:r>
              <a:rPr lang="ru-RU" sz="1600" b="1" dirty="0"/>
              <a:t>коррупционных рисков</a:t>
            </a:r>
            <a:endParaRPr lang="ru-RU" sz="16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928396"/>
              </p:ext>
            </p:extLst>
          </p:nvPr>
        </p:nvGraphicFramePr>
        <p:xfrm>
          <a:off x="395536" y="1051654"/>
          <a:ext cx="8229600" cy="383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4920"/>
                <a:gridCol w="3034680"/>
              </a:tblGrid>
              <a:tr h="2739752">
                <a:tc>
                  <a:txBody>
                    <a:bodyPr/>
                    <a:lstStyle/>
                    <a:p>
                      <a:pPr algn="ctr"/>
                      <a:endParaRPr lang="ru-RU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ежегодно проводится оценка коррупционных рисков, возникающих при реализации служащими министерства 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своих полномочий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приказом министерства от 15.02.2021 № 03-26/п утвержден Перечень должностей государственной гражданской службы министерства, осуществление полномочий по которым влечет за собой обязанность представлять сведения о своих доходах, расходах, об имуществе и обязательствах имущественного характера, а также сведения о доходах, расходах, об имуществе и обязательствах имущественного характера своих супруги (супруга) и несовершеннолетних детей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проведения антикоррупционной экспертизы нормативные правовые акты направляются в органы юстиции, прокуратуры и размещаются на сайте министерства в информационно-телекоммуникационной сети «Интернет»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ежеквартально</a:t>
                      </a: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проводятся оперативные совещания </a:t>
                      </a:r>
                      <a:r>
                        <a:rPr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Комиссии по предупреждению и противодействию коррупции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</a:t>
                      </a: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ассмотрению отчета о выполнении мероприятий плана противодействия коррупции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привлечением члена Общественного совета при министерстве</a:t>
                      </a:r>
                    </a:p>
                    <a:p>
                      <a:pPr algn="ctr"/>
                      <a:endParaRPr lang="ru-RU" sz="12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(Положение о комиссии и ее Состав, утверждены приказом министерства от 19.02.2021 № 03-62/п)</a:t>
                      </a:r>
                      <a:endParaRPr lang="ru-RU" sz="1200" i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Стрелка вниз 15"/>
          <p:cNvSpPr/>
          <p:nvPr/>
        </p:nvSpPr>
        <p:spPr>
          <a:xfrm>
            <a:off x="2565488" y="1094852"/>
            <a:ext cx="484632" cy="19426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876256" y="1081175"/>
            <a:ext cx="484632" cy="19426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2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4280759" y="4948014"/>
            <a:ext cx="424488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34915"/>
            <a:ext cx="8229600" cy="496675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Взаимодействие </a:t>
            </a:r>
            <a:r>
              <a:rPr lang="ru-RU" sz="1600" b="1" dirty="0"/>
              <a:t>министерства с институтами гражданского общества и гражданами, обеспечение доступности информации о деятельности министерства</a:t>
            </a:r>
            <a:endParaRPr lang="ru-RU" sz="16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926559"/>
              </p:ext>
            </p:extLst>
          </p:nvPr>
        </p:nvGraphicFramePr>
        <p:xfrm>
          <a:off x="457200" y="1200150"/>
          <a:ext cx="82296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организации работы комиссии по соблюдению требований к служебному поведению государственных гражданских служащих министерства и урегулированию конфликта интересов, конкурсной комиссии осуществляется взаимодействие с представителями учебных заведений г. Кирова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обеспечения открытости информации о продаже государственного имущества, находящегося в собственности области, земельных участков, находящихся в собственности области, информации размещается в сети Интернет 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сайте: </a:t>
                      </a: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://</a:t>
                      </a:r>
                      <a:r>
                        <a:rPr lang="ru-RU" sz="14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torgi.gov.ru/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официальном информационном сайте министерства: </a:t>
                      </a: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://</a:t>
                      </a:r>
                      <a:r>
                        <a:rPr lang="en-US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dgs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kirovreg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официальном сайте министерства опубликованы: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сведения о доходах и расходах гражданских служащих министерства,  руководителей подведомственных  министерству учреждений;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деятельности комиссии 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соблюдению требований 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служебному поведению государственных гражданских служащих и урегулированию конфликта интересов;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результатах кадровых конкурсов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Стрелка вниз 11"/>
          <p:cNvSpPr/>
          <p:nvPr/>
        </p:nvSpPr>
        <p:spPr>
          <a:xfrm>
            <a:off x="1547664" y="1213338"/>
            <a:ext cx="484632" cy="19426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106899" y="1248486"/>
            <a:ext cx="484632" cy="19426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329684" y="1225360"/>
            <a:ext cx="484632" cy="19426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4280759" y="4948014"/>
            <a:ext cx="424488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33283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Совершенствование </a:t>
            </a:r>
            <a:r>
              <a:rPr lang="ru-RU" sz="1400" b="1" dirty="0"/>
              <a:t>деятельности по осуществлению полномочий министерства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в </a:t>
            </a:r>
            <a:r>
              <a:rPr lang="ru-RU" sz="1400" b="1" dirty="0"/>
              <a:t>сфере управления и распоряжения государственным имуществом Кировской области, </a:t>
            </a:r>
            <a:r>
              <a:rPr lang="ru-RU" sz="1400" b="1" dirty="0" smtClean="0"/>
              <a:t>как </a:t>
            </a:r>
            <a:r>
              <a:rPr lang="ru-RU" sz="1400" b="1" dirty="0"/>
              <a:t>средство противодействия коррупции</a:t>
            </a:r>
            <a:endParaRPr lang="ru-RU" sz="1400" dirty="0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34444"/>
              </p:ext>
            </p:extLst>
          </p:nvPr>
        </p:nvGraphicFramePr>
        <p:xfrm>
          <a:off x="179512" y="771550"/>
          <a:ext cx="8856984" cy="4352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6984"/>
              </a:tblGrid>
              <a:tr h="4352271">
                <a:tc>
                  <a:txBody>
                    <a:bodyPr/>
                    <a:lstStyle/>
                    <a:p>
                      <a:pPr indent="180000" algn="just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управления и распоряжения государственным имуществом Кировской области установлен Законом Кировской области от 06.10.2008 № 287-ЗО. Приказом министерства от  15.12.2020 № 03-110/п утвержден План проверок сохранности и использования государственного имущества Кировской области. Контроль за использованием объектов государственной собственности осуществляется в соответствии с графиком проверок.</a:t>
                      </a:r>
                    </a:p>
                    <a:p>
                      <a:pPr indent="180000" algn="just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состоянию на 30.11.2021 обеспечен контроль за использованием по назначению и сохранностью государственного имущества Кировской области, в том числе закрепленного за областными предприятиями и учреждениями. Проведено 17 проверок (выездные), из них: 12 плановых и 5 внеплановых проверок (13 - в отношении имущества, закрепленного за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учреждениями на праве оперативного управления, 1 в отношении имущества, закрепленного за предприятием на праве хозяйственного ведения, 1 в отношении имущества, переданного по договору безвозмездного пользования и 2 в отношении имущества, переданного по договору аренды). </a:t>
                      </a:r>
                    </a:p>
                    <a:p>
                      <a:pPr indent="180000" algn="just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ходе проверок выявлены следующие основные нарушения:</a:t>
                      </a:r>
                    </a:p>
                    <a:p>
                      <a:pPr indent="180000" algn="just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нарушение обязанности по обеспечению сохранности государственного имущества;</a:t>
                      </a:r>
                    </a:p>
                    <a:p>
                      <a:pPr indent="180000" algn="just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отсутствие зарегистрированных прав на объекты недвижимого имущества и земельные участки (право оперативного управления, право хозяйственного ведения, право постоянного (бессрочного) пользования;</a:t>
                      </a:r>
                    </a:p>
                    <a:p>
                      <a:pPr indent="180000" algn="just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наличие имущества, которое не используется учреждениями (предприятиями) для осуществления уставной деятельности;</a:t>
                      </a:r>
                    </a:p>
                    <a:p>
                      <a:pPr indent="180000" algn="just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наличие имущества, не поставленного на кадастровый учет и не учтенного в ЕГРН.</a:t>
                      </a:r>
                    </a:p>
                    <a:p>
                      <a:pPr indent="180000" algn="just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результатам проверок государственного имущества Кировской области вынесено 51 предписание.</a:t>
                      </a:r>
                    </a:p>
                    <a:p>
                      <a:pPr indent="180000" algn="just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Составлено 3 административных протокола по ч. 2 ст. 2.1.1 Закона Кировской области от 04.12.2007 № 200-ЗО </a:t>
                      </a:r>
                      <a:b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«Об административной ответственности в Кировской области». Направлено 3 материала в прокуратуру для возбуждения административного производства по ст. 7.35 КоАП.  Учреждениями (предприятиями) принимаются меры по устранению допущенных нарушений, осуществляется регистрация прав на объекты недвижимого имущества и земельные участки, исполняются предписания по постановке объектов на кадастровый учет, проводятся ремонтные работы в целях обеспечения сохранности государственного имущества Кировской области.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1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3139</TotalTime>
  <Words>1558</Words>
  <Application>Microsoft Office PowerPoint</Application>
  <PresentationFormat>Экран (16:9)</PresentationFormat>
  <Paragraphs>91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Об организации работы по противодействию коррупции в министерстве имущественных отношений Кировской области  в 2021 году</vt:lpstr>
      <vt:lpstr>Работа по противодействию коррупции в министерстве организована в соответствии  с Планом мероприятий по противодействию коррупции на 2021-2024 годы  план утвержден приказом министерства от 28.12.2020 № 03-116/п,  (с изменениями, внесенными приказами от 15.02.2021 № 03-18/п, от 27.08.2021 № 03-104/п)</vt:lpstr>
      <vt:lpstr>Организация и осуществление комплекса организационных, разъяснительных и иных мер, направленных на соблюдение государственными гражданскими служащими ограничений, запретов и исполнением обязанностей, установленных в целях противодействия коррупции</vt:lpstr>
      <vt:lpstr>Повышение эффективности механизмов урегулирования конфликта интересов, обеспечение соблюдения государственными гражданскими служащими министерства ограничений, запретов и исполнения обязанностей, установленных в целях противодействия коррупции</vt:lpstr>
      <vt:lpstr>Организация и осуществление комплекса организационных, разъяснительных и иных мер, направленных на соблюдение государственными гражданскими служащими ограничений, запретов и исполнением обязанностей, установленных в целях противодействия коррупции</vt:lpstr>
      <vt:lpstr>Презентация PowerPoint</vt:lpstr>
      <vt:lpstr>Выявление и систематизация причин и условий проявления коррупции,  мониторинг коррупционных рисков</vt:lpstr>
      <vt:lpstr>Взаимодействие министерства с институтами гражданского общества и гражданами, обеспечение доступности информации о деятельности министерства</vt:lpstr>
      <vt:lpstr>Совершенствование деятельности по осуществлению полномочий министерства  в сфере управления и распоряжения государственным имуществом Кировской области, как средство противодействия коррупции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Кунейкин</dc:creator>
  <cp:lastModifiedBy>Ирина Сентебова</cp:lastModifiedBy>
  <cp:revision>205</cp:revision>
  <cp:lastPrinted>2021-11-22T09:29:25Z</cp:lastPrinted>
  <dcterms:created xsi:type="dcterms:W3CDTF">2017-01-25T09:39:18Z</dcterms:created>
  <dcterms:modified xsi:type="dcterms:W3CDTF">2021-11-22T09:36:54Z</dcterms:modified>
</cp:coreProperties>
</file>