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9" r:id="rId5"/>
    <p:sldId id="262" r:id="rId6"/>
    <p:sldId id="265" r:id="rId7"/>
    <p:sldId id="272" r:id="rId8"/>
    <p:sldId id="266" r:id="rId9"/>
    <p:sldId id="267" r:id="rId10"/>
    <p:sldId id="273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94" autoAdjust="0"/>
  </p:normalViewPr>
  <p:slideViewPr>
    <p:cSldViewPr>
      <p:cViewPr varScale="1">
        <p:scale>
          <a:sx n="101" d="100"/>
          <a:sy n="101" d="100"/>
        </p:scale>
        <p:origin x="92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16D3-A040-4FB7-A35C-24117E71FD51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C49D8-8AD3-48C2-9494-DEA79BC170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4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49D8-8AD3-48C2-9494-DEA79BC1706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83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49D8-8AD3-48C2-9494-DEA79BC1706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50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49D8-8AD3-48C2-9494-DEA79BC1706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76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4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17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71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3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3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21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20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15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85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D283-4381-4EED-ACA0-232DE6A9DA1A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5FDF-6C47-49F8-90EC-B0AAE00265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5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539552" y="1491630"/>
            <a:ext cx="7846640" cy="17847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 организации работы по противодействию коррупции в министерстве имущественных отношений Кировской области </a:t>
            </a:r>
            <a:b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Описание: Герб Киров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7" t="4962" r="5417" b="2956"/>
          <a:stretch>
            <a:fillRect/>
          </a:stretch>
        </p:blipFill>
        <p:spPr bwMode="auto">
          <a:xfrm>
            <a:off x="1187624" y="224378"/>
            <a:ext cx="720080" cy="763197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224377"/>
            <a:ext cx="3441848" cy="43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Министерство имущественных отношений Кировской области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По результатам проведенных </a:t>
            </a:r>
            <a:r>
              <a:rPr lang="ru-RU" sz="1800" dirty="0"/>
              <a:t>в апреле и июле </a:t>
            </a:r>
            <a:r>
              <a:rPr lang="ru-RU" sz="1800" dirty="0" smtClean="0"/>
              <a:t>2022 </a:t>
            </a:r>
            <a:r>
              <a:rPr lang="ru-RU" sz="1800" dirty="0"/>
              <a:t>года</a:t>
            </a:r>
            <a:r>
              <a:rPr lang="ru-RU" sz="1800" dirty="0" smtClean="0"/>
              <a:t> Прокуратурой </a:t>
            </a:r>
            <a:r>
              <a:rPr lang="ru-RU" sz="1800" dirty="0"/>
              <a:t>Кировской </a:t>
            </a:r>
            <a:r>
              <a:rPr lang="ru-RU" sz="1800" dirty="0" smtClean="0"/>
              <a:t>области проверок исполнения </a:t>
            </a:r>
            <a:r>
              <a:rPr lang="ru-RU" sz="1800" dirty="0"/>
              <a:t>министерством имущественных отношений Кировской</a:t>
            </a:r>
            <a:r>
              <a:rPr lang="ru-RU" sz="1800" dirty="0" smtClean="0"/>
              <a:t> </a:t>
            </a:r>
            <a:r>
              <a:rPr lang="ru-RU" sz="1800" dirty="0"/>
              <a:t>законодательства в сфере использования и распоряжения государственной </a:t>
            </a:r>
            <a:r>
              <a:rPr lang="ru-RU" sz="1800" dirty="0" smtClean="0"/>
              <a:t>собственностью, в сфере организации работы по противодействию коррупции фактов </a:t>
            </a:r>
            <a:r>
              <a:rPr lang="ru-RU" sz="1800" dirty="0"/>
              <a:t>нарушения </a:t>
            </a:r>
            <a:r>
              <a:rPr lang="ru-RU" sz="1800" dirty="0" smtClean="0"/>
              <a:t>не выявлено.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572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5266" y="483518"/>
            <a:ext cx="8229600" cy="1368152"/>
          </a:xfrm>
        </p:spPr>
        <p:txBody>
          <a:bodyPr>
            <a:normAutofit/>
          </a:bodyPr>
          <a:lstStyle/>
          <a:p>
            <a:r>
              <a:rPr lang="ru-RU" sz="1600" dirty="0"/>
              <a:t>Работа по противодействию коррупции в министерстве организована в соответствии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b="1" dirty="0"/>
              <a:t>Планом мероприятий по противодействию </a:t>
            </a:r>
            <a:r>
              <a:rPr lang="ru-RU" sz="1600" b="1" dirty="0" smtClean="0"/>
              <a:t>коррупции на 2021-2024 </a:t>
            </a:r>
            <a:r>
              <a:rPr lang="ru-RU" sz="1600" b="1" dirty="0"/>
              <a:t>годы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i="1" dirty="0" smtClean="0"/>
              <a:t>план</a:t>
            </a:r>
            <a:r>
              <a:rPr lang="ru-RU" sz="1400" dirty="0" smtClean="0"/>
              <a:t> </a:t>
            </a:r>
            <a:r>
              <a:rPr lang="ru-RU" sz="1200" i="1" dirty="0" smtClean="0"/>
              <a:t>утвержден </a:t>
            </a:r>
            <a:r>
              <a:rPr lang="ru-RU" sz="1200" i="1" dirty="0"/>
              <a:t>приказом министерства от </a:t>
            </a:r>
            <a:r>
              <a:rPr lang="ru-RU" sz="1200" dirty="0"/>
              <a:t>28.12.2020 № 03-116/п</a:t>
            </a:r>
            <a:r>
              <a:rPr lang="ru-RU" sz="1200" i="1" dirty="0" smtClean="0"/>
              <a:t>, </a:t>
            </a:r>
            <a:br>
              <a:rPr lang="ru-RU" sz="1200" i="1" dirty="0" smtClean="0"/>
            </a:br>
            <a:r>
              <a:rPr lang="ru-RU" sz="1200" i="1" dirty="0" smtClean="0"/>
              <a:t>(с </a:t>
            </a:r>
            <a:r>
              <a:rPr lang="ru-RU" sz="1200" i="1" dirty="0"/>
              <a:t>изменениями, внесенными приказами от </a:t>
            </a:r>
            <a:r>
              <a:rPr lang="ru-RU" sz="1200" dirty="0" smtClean="0"/>
              <a:t>15.02.2021 </a:t>
            </a:r>
            <a:r>
              <a:rPr lang="ru-RU" sz="1200" dirty="0"/>
              <a:t>№ 03-18/п</a:t>
            </a:r>
            <a:r>
              <a:rPr lang="ru-RU" sz="1200" i="1" dirty="0" smtClean="0"/>
              <a:t>, </a:t>
            </a:r>
            <a:r>
              <a:rPr lang="ru-RU" sz="1200" i="1" dirty="0"/>
              <a:t>от </a:t>
            </a:r>
            <a:r>
              <a:rPr lang="ru-RU" sz="1200" dirty="0" smtClean="0"/>
              <a:t>27.08.2021 </a:t>
            </a:r>
            <a:r>
              <a:rPr lang="ru-RU" sz="1200" dirty="0"/>
              <a:t>№ </a:t>
            </a:r>
            <a:r>
              <a:rPr lang="ru-RU" sz="1200" dirty="0" smtClean="0"/>
              <a:t>03-104/п, от </a:t>
            </a:r>
            <a:r>
              <a:rPr lang="en-US" sz="1200" dirty="0"/>
              <a:t>15.04.2022 № 03-30/п</a:t>
            </a:r>
            <a:r>
              <a:rPr lang="ru-RU" sz="1200" i="1" dirty="0" smtClean="0"/>
              <a:t>)</a:t>
            </a:r>
            <a:endParaRPr lang="ru-RU" sz="1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851671"/>
            <a:ext cx="8229600" cy="3024336"/>
          </a:xfrm>
        </p:spPr>
        <p:txBody>
          <a:bodyPr>
            <a:normAutofit/>
          </a:bodyPr>
          <a:lstStyle/>
          <a:p>
            <a:pPr marL="0" indent="360000">
              <a:buNone/>
            </a:pPr>
            <a:r>
              <a:rPr lang="ru-RU" sz="1400" b="1" dirty="0" smtClean="0"/>
              <a:t>Мероприятия</a:t>
            </a:r>
            <a:r>
              <a:rPr lang="ru-RU" sz="1400" b="1" dirty="0"/>
              <a:t>, предусмотренные планом: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организация </a:t>
            </a:r>
            <a:r>
              <a:rPr lang="ru-RU" sz="1400" b="1" dirty="0"/>
              <a:t>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a:t>
            </a:r>
            <a:r>
              <a:rPr lang="ru-RU" sz="1400" b="1" dirty="0" smtClean="0"/>
              <a:t>;</a:t>
            </a:r>
          </a:p>
          <a:p>
            <a:pPr algn="just"/>
            <a:r>
              <a:rPr lang="ru-RU" sz="1400" b="1" dirty="0" smtClean="0"/>
              <a:t>выявление </a:t>
            </a:r>
            <a:r>
              <a:rPr lang="ru-RU" sz="1400" b="1" dirty="0"/>
              <a:t>и систематизация причин и условий проявления коррупции, мониторинг коррупционных рисков</a:t>
            </a:r>
            <a:r>
              <a:rPr lang="ru-RU" sz="1400" b="1" dirty="0" smtClean="0"/>
              <a:t>;</a:t>
            </a:r>
          </a:p>
          <a:p>
            <a:pPr algn="just"/>
            <a:r>
              <a:rPr lang="ru-RU" sz="1400" b="1" dirty="0"/>
              <a:t>взаимодействие министерства с институтами гражданского общества и гражданами, обеспечение доступности информации о деятельности </a:t>
            </a:r>
            <a:r>
              <a:rPr lang="ru-RU" sz="1400" b="1" dirty="0" smtClean="0"/>
              <a:t>министерства;</a:t>
            </a:r>
          </a:p>
          <a:p>
            <a:pPr algn="just"/>
            <a:r>
              <a:rPr lang="ru-RU" sz="1400" b="1" dirty="0"/>
              <a:t>совершенствование деятельности по осуществлению полномочий министерства в сфере управления и распоряжения государственным имуществом Кировской области, </a:t>
            </a:r>
            <a:r>
              <a:rPr lang="ru-RU" sz="1400" b="1" dirty="0" smtClean="0"/>
              <a:t>как </a:t>
            </a:r>
            <a:r>
              <a:rPr lang="ru-RU" sz="1400" b="1" dirty="0"/>
              <a:t>средство противодействия коррупции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8787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43558"/>
            <a:ext cx="5112568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83519"/>
            <a:ext cx="4464496" cy="4501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40152" y="1177351"/>
            <a:ext cx="2448272" cy="1800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96136" y="1303365"/>
            <a:ext cx="1368152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915" y="152787"/>
            <a:ext cx="8229600" cy="605159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Организация </a:t>
            </a:r>
            <a:r>
              <a:rPr lang="ru-RU" sz="1400" b="1" dirty="0"/>
              <a:t>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742522"/>
              </p:ext>
            </p:extLst>
          </p:nvPr>
        </p:nvGraphicFramePr>
        <p:xfrm>
          <a:off x="179512" y="843558"/>
          <a:ext cx="8640960" cy="420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70879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приказом министерства от 19.02.2021 № 03-63/п утверждено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и Состав комиссии министерства имущественных отношений Кировской области по соблюдению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 к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служебному поведению государственных гражданских служащих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урегулированию конфликта интересов</a:t>
                      </a:r>
                      <a:endParaRPr lang="ru-RU" sz="1100" dirty="0"/>
                    </a:p>
                  </a:txBody>
                  <a:tcPr/>
                </a:tc>
              </a:tr>
              <a:tr h="1151784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i="0" dirty="0" smtClean="0"/>
                        <a:t>в </a:t>
                      </a:r>
                      <a:r>
                        <a:rPr lang="ru-RU" sz="1200" i="0" dirty="0" smtClean="0"/>
                        <a:t>2022 году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состоялось 1 заседание комиссии.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Рассматривался вопрос: О нарушении положений Кодекса этики и служебного поведения государственных гражданских служащих органов исполнительной власти Кировской области, утвержденного Указом Губернатора Кировской области от 19.01.2017 № 8, государственным гражданским служащим министерства имущественных отношений Кировской области. РЕШИЛИ: Рекомендовать государственному гражданскому служащему принимать все необходимые меры для соблюдения положений Кодекса этики и служебного поведения государственных гражданских служащих органов исполнительной власти Кировской области.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81136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отчетном периоде в министерство поступило 2 уведомления о заключении трудового договора с сотрудниками, ранее замещавшими должность государственной гражданской службы Кировской области в министерстве. По результатам рассмотрения уведомлений подготовлены мотивированные заключения о соблюдении лицами, ранее замещавшими должность государственной гражданской службы Кировской области, положений статьи 12 Федерального закона от 25.12.2008 № 273-ФЗ «О противодействии коррупции». Принято решение - Вопрос о рассмотрении уведомлений на заседание комиссии по соблюдению требований к служебному поведению государственных гражданских служащих и урегулированию конфликта интересов не выносить;</a:t>
                      </a:r>
                    </a:p>
                    <a:p>
                      <a:pPr marL="0" marR="0" lvl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 требований распоряжения Губернатора Кировской области от 19.07.2016 № 35 «О мерах по противодействию коррупции» все сотрудники министерства, в установленный законом срок, представили Сведения о близких родственниках 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аффилированности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коммерческим организациям по установленной форме. При анализе представленных Сведений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аффилированности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коммерческим организациям не выявлено.</a:t>
                      </a:r>
                      <a:endParaRPr lang="ru-RU" sz="130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339752" y="1923678"/>
            <a:ext cx="72008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835696" y="1995686"/>
            <a:ext cx="18289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1680" y="2067694"/>
            <a:ext cx="201622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63688" y="2175706"/>
            <a:ext cx="194421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61710" y="2281436"/>
            <a:ext cx="154817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038"/>
            <a:ext cx="8229600" cy="644626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Повышение </a:t>
            </a:r>
            <a:r>
              <a:rPr lang="ru-RU" sz="1400" b="1" dirty="0"/>
              <a:t>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788211"/>
              </p:ext>
            </p:extLst>
          </p:nvPr>
        </p:nvGraphicFramePr>
        <p:xfrm>
          <a:off x="197630" y="846242"/>
          <a:ext cx="876942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226"/>
                <a:gridCol w="3600400"/>
                <a:gridCol w="2090802"/>
              </a:tblGrid>
              <a:tr h="6197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году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гражданские служащие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министерства приняли участие в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мероприятиях по профессиональному развитию в области противодействия коррупции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16113">
                <a:tc>
                  <a:txBody>
                    <a:bodyPr/>
                    <a:lstStyle/>
                    <a:p>
                      <a:pPr indent="360000" algn="ctr"/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Совещания</a:t>
                      </a:r>
                    </a:p>
                    <a:p>
                      <a:pPr indent="360000" algn="just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17.02.2022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осуществляющий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кадровую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работу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министерстве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совещании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вопросу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заполнения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справок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доходах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расходах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имуществе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обязательствах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имущественного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характера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участием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прокурора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отдела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надзору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исполнением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законодательства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противодействии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коррупции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прокуратуры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Кировской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18.02.2022 с сотрудниками министерства, представляющими сведения о доходах, проведено совещание по вопросам представления сведений о доходах и заполнения соответствующей формы справки в 2022 году (за отчетный 2021 год).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ctr">
                        <a:lnSpc>
                          <a:spcPct val="100000"/>
                        </a:lnSpc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Обучающие семинары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24.05.2022 обучающий семинар «Система связанных с государственной гражданской службой ограничений, запретов, процедур и обязанностей государственных гражданских служащих как фактор профилактики коррупционных правонарушений в исполнительных органах государственной власти».</a:t>
                      </a:r>
                    </a:p>
                    <a:p>
                      <a:pPr marL="0" indent="180000" algn="just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28.07.2022 обучающий семинар для впервые поступивших на гражданскую службу по вопросам коррупционных правонарушений, организованный Управлением профилактики коррупционных и иных правонарушений администрации Губернатора и Правительства Кировской области. </a:t>
                      </a:r>
                      <a:endParaRPr lang="ru-RU" sz="12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180000" algn="just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08.12.2022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обучающий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семинар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«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Обзор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изменений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законодательства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сфере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противодействия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коррупции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текущий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период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года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ru-RU" sz="12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indent="180000" algn="just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по программе повышения квалификации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году 6 сотрудников министерства прошли обучение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программе повышения квалификации «Государственная политики в области противодействия коррупции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 личного состава министерства имеют удостоверения о повышении квалификации по программам в сфере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противодействия коррупции.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03848" y="555526"/>
            <a:ext cx="2952328" cy="4175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6683"/>
            <a:ext cx="8229600" cy="576065"/>
          </a:xfrm>
        </p:spPr>
        <p:txBody>
          <a:bodyPr>
            <a:normAutofit fontScale="90000"/>
          </a:bodyPr>
          <a:lstStyle/>
          <a:p>
            <a:r>
              <a:rPr lang="ru-RU" sz="1400" b="1" dirty="0"/>
              <a:t>Организация 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570864"/>
              </p:ext>
            </p:extLst>
          </p:nvPr>
        </p:nvGraphicFramePr>
        <p:xfrm>
          <a:off x="107504" y="843558"/>
          <a:ext cx="8928992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3168352"/>
                <a:gridCol w="3024336"/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комплекса организационных, разъяснительных и иных мер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82104">
                <a:tc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1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сайте министерства в разделе «Противодействие коррупции»</a:t>
                      </a: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размещены:</a:t>
                      </a:r>
                    </a:p>
                    <a:p>
                      <a:pPr indent="180000" algn="just"/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 правовые и</a:t>
                      </a:r>
                      <a:r>
                        <a:rPr lang="ru-RU" sz="11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иные акты в сфере противодействия коррупции;</a:t>
                      </a:r>
                    </a:p>
                    <a:p>
                      <a:pPr indent="180000" algn="just"/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 документов, связанных с противодействием коррупции, для заполнения;</a:t>
                      </a:r>
                    </a:p>
                    <a:p>
                      <a:pPr indent="180000" algn="just"/>
                      <a:r>
                        <a:rPr lang="ru-RU" sz="11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материалы; </a:t>
                      </a:r>
                      <a:endParaRPr lang="ru-RU" sz="11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электронная версия информационно-разъяснительных материалов по правовому просвещению в сфере противодействия коррупции, разработанных Генеральной прокуратурой Российской Федерации</a:t>
                      </a:r>
                    </a:p>
                    <a:p>
                      <a:pPr indent="180000" algn="ctr"/>
                      <a:r>
                        <a:rPr lang="ru-RU" sz="11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данными документами сотрудники ознакомлены под подпись</a:t>
                      </a:r>
                      <a:endParaRPr lang="ru-RU" sz="11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приеме осуществляется ознакомление граждан:</a:t>
                      </a:r>
                    </a:p>
                    <a:p>
                      <a:pPr indent="180000" algn="just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памяткой, содержащей положения законодательства Российской Федерации о противодействии коррупции, в том числе о необходимости соблюдения государственными гражданскими служащими запретов, ограничений и требований, установленных в целях противодействия коррупции;</a:t>
                      </a:r>
                    </a:p>
                    <a:p>
                      <a:pPr indent="180000" algn="just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памяткой «Что нужно знать о коррупции», подготовленной управлением по надзору за исполнением законодательства о противодействии коррупции Генеральной прокуратуры Российской Федерации;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методическими рекомендациями по вопросам противодействия коррупции, подготовленными управлением профилактики коррупционных и иных нарушений администрации Губернатора и Правительства Кировской области;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обзором практики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правоприменения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сфере конфликта интересов, подготовленными Министерством труда и социальной защиты Российской Федерации</a:t>
                      </a:r>
                      <a:endParaRPr lang="ru-RU" sz="10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сотрудником, ответственным за работу по профилактике коррупционных правонарушений в министерстве, на постоянной основе осуществляется работа по оказанию консультативной помощи гражданским служащим по вопросам, связанным с применением на практике законодательства о противодействии коррупции;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сотрудники знакомятся с изменениями действующего законодательства о противодействии коррупции, обзорами материалов по антикоррупционной тематике в СМИ;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наглядной агитации отрицательного отношения к коррупции в каждом кабинете на видном месте размещен плакат «Коррупции – нет!», на официальном сайте министерства размещен баннер «Вместе против коррупции», содержащий ссылку на сайт Генеральной прокуратуры РФ: Антикоррупционные видеоролики;</a:t>
                      </a:r>
                    </a:p>
                    <a:p>
                      <a:pPr indent="180000"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целью определения знаний действующего антикоррупционного законодательства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раза в год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тестирование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1105274" y="1219185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37960" y="1226264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68084" y="1219185"/>
            <a:ext cx="4846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359471"/>
              </p:ext>
            </p:extLst>
          </p:nvPr>
        </p:nvGraphicFramePr>
        <p:xfrm>
          <a:off x="27200" y="51470"/>
          <a:ext cx="9001000" cy="505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024"/>
                <a:gridCol w="4016976"/>
              </a:tblGrid>
              <a:tr h="7062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анализа работы по противодействию коррупции, проводимой </a:t>
                      </a:r>
                      <a:br>
                        <a:rPr lang="ru-RU" sz="14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подведомственных министерству организациях</a:t>
                      </a:r>
                      <a:endParaRPr lang="ru-RU" sz="145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5099">
                <a:tc>
                  <a:txBody>
                    <a:bodyPr/>
                    <a:lstStyle/>
                    <a:p>
                      <a:pPr indent="180000" algn="ctr"/>
                      <a:endParaRPr lang="ru-RU" sz="105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ctr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подведомственных учреждений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ежеквартально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подведомственной организации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ежегодно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представляют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министерство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отчеты о выполнении мероприятий плана  по противодействию коррупции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представленные 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отчеты рассматриваются на заседании комиссии министерства по противодействию 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коррупции)</a:t>
                      </a:r>
                    </a:p>
                    <a:p>
                      <a:pPr indent="180000" algn="ctr"/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 организациях 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назначены ответственные лица за работу по профилактике коррупционных и иных правонарушений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разработаны локальные акты, касающиеся антикоррупционной политики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055241">
                <a:tc gridSpan="2">
                  <a:txBody>
                    <a:bodyPr/>
                    <a:lstStyle/>
                    <a:p>
                      <a:pPr indent="360000" algn="just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отчетном периоде:</a:t>
                      </a:r>
                    </a:p>
                    <a:p>
                      <a:pPr indent="360000" algn="just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соответствии с постановлением Правительства Кировской области от 19.02.2013 № 196/72 руководители подведомственных учреждений КОГКУ «Центр земельно-имущественных отношений Кировской области» и КОГБУ «Бюро технической инвентаризации» представили кадровому работнику министерства сведения о своих доходах, об имуществе и обязательствах имущественного характера, а также о доходах, об имуществе и обязательствах имущественного характера членов своей семьи.</a:t>
                      </a:r>
                    </a:p>
                    <a:p>
                      <a:pPr marL="0" marR="0" lvl="0" indent="36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пунктом 1.2 протокола заседания комиссии по координации работы по противодействию коррупции в Кировской области от 21.06.2022 № 2 обеспечено проведение анализа сведений о близких родственниках, представленных директором КОГБУ «Бюро технической инвентаризации», директором КОГКУ «Центр земельно-имущественных отношений Кировской области», а также их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аффилированности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коммерческим организациям. Сведения сверялись с информацией, содержащейся в федеральной базе данных ЕГРЮЛ и ЕГРИП, с использование онлайн-сервисов «ЗА ЧЕСТНЫЙ БИЗНЕС»,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RusProfile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 По результатам проведенного анализа факты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аффилированности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коммерческим организациям либо наличия иных коррупционных проявлений со стороны руководителей подведомственных учреждений (организаций) не установлены.</a:t>
                      </a:r>
                    </a:p>
                    <a:p>
                      <a:pPr marL="0" marR="0" lvl="0" indent="36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Осуществлена проверка по соблюдению законодательства о противодействии коррупции в КОГКУ «Центр земельно-имущественных отношений Кировской области». По результатам в учреждение направлены рекомендации по совершенствованию работы по противодействию коррупции в учреждении. Рекомендации выполнены.</a:t>
                      </a:r>
                    </a:p>
                    <a:p>
                      <a:pPr marL="0" marR="0" lvl="0" indent="36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Осуществлена плановая проверка соблюдения законодательства Российской Федерации и иных нормативных правовых актов о контрактной системе в сфере закупок в КОГКУ «Центр земельно-имущественных отношений Кировской области». По итогам проведенной проверки за соблюдением законодательства Российской Федерации и иных нормативных правовых актов о контрактной системе в сфере закупок в отношении Учреждения нарушений не установлено.</a:t>
                      </a:r>
                      <a:r>
                        <a:rPr lang="ru-RU" sz="10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36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Работник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КОГКУ «Центр земельно-имущественных отношений Кировской области»,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должностные обязанности которого входит участие в проведении закупок товаров, работ, услуг для обеспечения государственных (муниципальных) нужд, прошел обучение по дополнительной профессиональной программе в области противодействия коррупции.</a:t>
                      </a:r>
                      <a:endParaRPr lang="ru-RU" sz="1000" baseline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051720" y="750517"/>
            <a:ext cx="484632" cy="9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76256" y="750517"/>
            <a:ext cx="484632" cy="9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76056" y="555526"/>
            <a:ext cx="33055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1681" y="448421"/>
            <a:ext cx="352839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12954"/>
            <a:ext cx="3528392" cy="424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21689"/>
            <a:ext cx="8229600" cy="554281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Выявление </a:t>
            </a:r>
            <a:r>
              <a:rPr lang="ru-RU" sz="1600" b="1" dirty="0"/>
              <a:t>и систематизация причин и условий проявления коррупции,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мониторинг </a:t>
            </a:r>
            <a:r>
              <a:rPr lang="ru-RU" sz="1600" b="1" dirty="0"/>
              <a:t>коррупционных рисков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266008"/>
              </p:ext>
            </p:extLst>
          </p:nvPr>
        </p:nvGraphicFramePr>
        <p:xfrm>
          <a:off x="179512" y="700788"/>
          <a:ext cx="8784976" cy="404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3744416"/>
              </a:tblGrid>
              <a:tr h="2739752">
                <a:tc>
                  <a:txBody>
                    <a:bodyPr/>
                    <a:lstStyle/>
                    <a:p>
                      <a:pPr algn="ctr"/>
                      <a:endParaRPr lang="ru-RU" sz="125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ежегодно проводится оценка коррупционных рисков, возникающих при реализации служащими министерства </a:t>
                      </a:r>
                      <a:b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своих полномочий</a:t>
                      </a:r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приказом министерства от 15.02.2021 № 03-26/п утвержден Перечень должностей государственной гражданской службы министерства, осуществление полномочий по которым влечет за собой обязанность представлять сведения о своих доходах, расходах, об имуществе и обязательствах имущественного характера, а также сведения о доходах, расходах, об имуществе и обязательствах имущественного характера своих супруги (супруга) и несовершеннолетних </a:t>
                      </a:r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детей</a:t>
                      </a:r>
                    </a:p>
                    <a:p>
                      <a:pPr algn="ctr"/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2022 году приказами министерства 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15.04.2022 № 03-30/п </a:t>
                      </a:r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21.11.2022 </a:t>
                      </a:r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03-127/п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внесены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уточнения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</a:t>
                      </a:r>
                      <a:endParaRPr lang="ru-RU" sz="125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5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проведения антикоррупционной экспертизы нормативные правовые акты направляются в органы юстиции, прокуратуры и размещаются на сайте министерства в информационно-телекоммуникационной сети «Интернет</a:t>
                      </a:r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/>
                      <a:endParaRPr lang="ru-RU" sz="125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проекта нормативных правовых актов министерства прошли в отчетном периоде  антикоррупционную экспертизу.</a:t>
                      </a:r>
                    </a:p>
                    <a:p>
                      <a:pPr algn="ctr"/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правовые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акты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которых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выявлены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коррупциогенные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факторы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5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отсутствуют</a:t>
                      </a: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5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ежеквартально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проводятся оперативные совещания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Комиссии по предупреждению и противодействию коррупции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ассмотрению отчета о выполнении мероприятий плана противодействия коррупции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привлечением члена Общественного совета при министерстве</a:t>
                      </a:r>
                    </a:p>
                    <a:p>
                      <a:pPr algn="ctr"/>
                      <a:endParaRPr lang="ru-RU" sz="12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(Положение о комиссии и ее Состав, утверждены приказом министерства от 19.02.2021 № 03-62/п)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2555776" y="725891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76256" y="740461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34915"/>
            <a:ext cx="8229600" cy="49667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Взаимодействие </a:t>
            </a:r>
            <a:r>
              <a:rPr lang="ru-RU" sz="1600" b="1" dirty="0"/>
              <a:t>министерства с институтами гражданского общества и гражданами, обеспечение доступности информации о деятельности министерства</a:t>
            </a:r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926559"/>
              </p:ext>
            </p:extLst>
          </p:nvPr>
        </p:nvGraphicFramePr>
        <p:xfrm>
          <a:off x="457200" y="120015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организации работы комиссии по соблюдению требований к служебному поведению государственных гражданских служащих министерства и урегулированию конфликта интересов, конкурсной комиссии осуществляется взаимодействие с представителями учебных заведений г. Кирова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обеспечения открытости информации о продаже государственного имущества, находящегося в собственности области, земельных участков, находящихся в собственности области, информации размещается в сети Интернет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сайте: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://</a:t>
                      </a:r>
                      <a:r>
                        <a:rPr lang="ru-RU" sz="1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torgi.gov.ru/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информационном сайте министерства: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://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dgs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kirovreg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сайте министерства опубликованы: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 доходах и расходах гражданских служащих министерства,  руководителей подведомственных  министерству учреждений;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деятельности комиссии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соблюдению требований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служебному поведению государственных гражданских служащих и урегулированию конфликта интересов;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результатах кадровых конкурсов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1547664" y="1213338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06899" y="1248486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29684" y="1225360"/>
            <a:ext cx="484632" cy="1942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4280759" y="4948014"/>
            <a:ext cx="42448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33283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Совершенствование </a:t>
            </a:r>
            <a:r>
              <a:rPr lang="ru-RU" sz="1400" b="1" dirty="0"/>
              <a:t>деятельности по осуществлению полномочий министерства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 </a:t>
            </a:r>
            <a:r>
              <a:rPr lang="ru-RU" sz="1400" b="1" dirty="0"/>
              <a:t>сфере управления и распоряжения государственным имуществом Кировской области, </a:t>
            </a:r>
            <a:r>
              <a:rPr lang="ru-RU" sz="1400" b="1" dirty="0" smtClean="0"/>
              <a:t>как </a:t>
            </a:r>
            <a:r>
              <a:rPr lang="ru-RU" sz="1400" b="1" dirty="0"/>
              <a:t>средство противодействия коррупции</a:t>
            </a:r>
            <a:endParaRPr lang="ru-RU" sz="14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402139"/>
              </p:ext>
            </p:extLst>
          </p:nvPr>
        </p:nvGraphicFramePr>
        <p:xfrm>
          <a:off x="179512" y="771550"/>
          <a:ext cx="8856984" cy="435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4352271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управления и распоряжения государственным имуществом Кировской области установлен Законом Кировской области от 06.10.2008 № 287-ЗО. Приказом министерства от 14.12.2021 № 03-144/п утвержден План проверок сохранности и использования государственного имущества Кировской области. Контроль за использованием объектов государственной собственности осуществляется в соответствии с графиком проверок.</a:t>
                      </a:r>
                    </a:p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состоянию на 01.12.2022 обеспечен контроль за использованием по назначению и сохранностью государственного имущества Кировской области, в том числе закрепленного за областными предприятиями и учреждениями. </a:t>
                      </a:r>
                    </a:p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73 проверки, из них: плановые проверки 68 (по 68 учреждениям), внеплановые проверки 5 (по 5 учреждениям). </a:t>
                      </a:r>
                    </a:p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Проверено 522 объекта недвижимого имущества и 187 земельных участков (план - 474 объекта недвижимого имущества и 180 земельных участков, </a:t>
                      </a:r>
                      <a:r>
                        <a:rPr lang="ru-RU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внеплан</a:t>
                      </a:r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- 48 недвижимое имущество, 7 земельных участков). Составлено 73 акта проверки. </a:t>
                      </a:r>
                    </a:p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ходе проверок выявлены следующие основные нарушения:</a:t>
                      </a:r>
                    </a:p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 обязанности по обеспечению сохранности государственного имущества;</a:t>
                      </a:r>
                    </a:p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зарегистрированных прав на объекты недвижимого имущества и земельные участки (право оперативного управления, право хозяйственного ведения, право постоянного (бессрочного) пользования;</a:t>
                      </a:r>
                    </a:p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имущества, которое не используется учреждениями (предприятиями) для осуществления уставной деятельности;</a:t>
                      </a:r>
                    </a:p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имущества, не поставленного на кадастровый учет и не учтенного в ЕГРН.</a:t>
                      </a:r>
                    </a:p>
                    <a:p>
                      <a:pPr indent="180000" algn="just"/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результатам проверок государственного имущества Кировской области вынесено 266 предписаний.</a:t>
                      </a:r>
                    </a:p>
                    <a:p>
                      <a:pPr indent="180000" algn="just"/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Учреждениями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предприятиями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принимаются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меры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устранению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допущенных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нарушений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осуществляется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регистрация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объекты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недвижимого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имущества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земельные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участки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исполняются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предписания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постановке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объектов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кадастровый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проводятся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ремонтные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целях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обеспечения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сохранности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государственного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имущества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Кировской</a:t>
                      </a:r>
                      <a:r>
                        <a:rPr lang="en-US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5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</a:t>
                      </a:r>
                      <a:r>
                        <a:rPr lang="ru-RU" sz="12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5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1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</TotalTime>
  <Words>1780</Words>
  <Application>Microsoft Office PowerPoint</Application>
  <PresentationFormat>Экран (16:9)</PresentationFormat>
  <Paragraphs>98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Об организации работы по противодействию коррупции в министерстве имущественных отношений Кировской области  в 2022 году</vt:lpstr>
      <vt:lpstr>Работа по противодействию коррупции в министерстве организована в соответствии  с Планом мероприятий по противодействию коррупции на 2021-2024 годы  план утвержден приказом министерства от 28.12.2020 № 03-116/п,  (с изменениями, внесенными приказами от 15.02.2021 № 03-18/п, от 27.08.2021 № 03-104/п, от 15.04.2022 № 03-30/п)</vt:lpstr>
      <vt:lpstr>Организация 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vt:lpstr>
      <vt:lpstr>Повышение эффективности механизмов урегулирования конфликта интересов, обеспечение соблюдения государственными гражданскими служащими министерства ограничений, запретов и исполнения обязанностей, установленных в целях противодействия коррупции</vt:lpstr>
      <vt:lpstr>Организация и осуществление комплекса организационных, разъяснительных и иных мер, направленных на соблюдение государственными гражданскими служащими ограничений, запретов и исполнением обязанностей, установленных в целях противодействия коррупции</vt:lpstr>
      <vt:lpstr>Презентация PowerPoint</vt:lpstr>
      <vt:lpstr>Выявление и систематизация причин и условий проявления коррупции,  мониторинг коррупционных рисков</vt:lpstr>
      <vt:lpstr>Взаимодействие министерства с институтами гражданского общества и гражданами, обеспечение доступности информации о деятельности министерства</vt:lpstr>
      <vt:lpstr>Совершенствование деятельности по осуществлению полномочий министерства  в сфере управления и распоряжения государственным имуществом Кировской области, как средство противодействия коррупции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Кунейкин</dc:creator>
  <cp:lastModifiedBy>Ирина Сентебова</cp:lastModifiedBy>
  <cp:revision>213</cp:revision>
  <cp:lastPrinted>2021-11-22T09:29:25Z</cp:lastPrinted>
  <dcterms:created xsi:type="dcterms:W3CDTF">2017-01-25T09:39:18Z</dcterms:created>
  <dcterms:modified xsi:type="dcterms:W3CDTF">2022-11-28T14:12:31Z</dcterms:modified>
</cp:coreProperties>
</file>