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607" r:id="rId2"/>
    <p:sldId id="676" r:id="rId3"/>
    <p:sldId id="677" r:id="rId4"/>
    <p:sldId id="409" r:id="rId5"/>
    <p:sldId id="411" r:id="rId6"/>
    <p:sldId id="508" r:id="rId7"/>
    <p:sldId id="586" r:id="rId8"/>
    <p:sldId id="783" r:id="rId9"/>
    <p:sldId id="602" r:id="rId10"/>
    <p:sldId id="588" r:id="rId11"/>
    <p:sldId id="684" r:id="rId12"/>
    <p:sldId id="505" r:id="rId13"/>
    <p:sldId id="519" r:id="rId14"/>
    <p:sldId id="703" r:id="rId15"/>
    <p:sldId id="685" r:id="rId16"/>
    <p:sldId id="523" r:id="rId17"/>
    <p:sldId id="733" r:id="rId18"/>
    <p:sldId id="500" r:id="rId19"/>
    <p:sldId id="498" r:id="rId20"/>
    <p:sldId id="775" r:id="rId21"/>
    <p:sldId id="513" r:id="rId22"/>
    <p:sldId id="501" r:id="rId23"/>
    <p:sldId id="777" r:id="rId24"/>
    <p:sldId id="590" r:id="rId25"/>
    <p:sldId id="595" r:id="rId26"/>
    <p:sldId id="597" r:id="rId27"/>
    <p:sldId id="781" r:id="rId28"/>
    <p:sldId id="516" r:id="rId29"/>
    <p:sldId id="788" r:id="rId30"/>
    <p:sldId id="786" r:id="rId31"/>
    <p:sldId id="787" r:id="rId32"/>
    <p:sldId id="537" r:id="rId33"/>
    <p:sldId id="784" r:id="rId34"/>
    <p:sldId id="509" r:id="rId35"/>
    <p:sldId id="611" r:id="rId36"/>
    <p:sldId id="510" r:id="rId37"/>
    <p:sldId id="601" r:id="rId38"/>
    <p:sldId id="416" r:id="rId39"/>
    <p:sldId id="525" r:id="rId40"/>
    <p:sldId id="511" r:id="rId41"/>
    <p:sldId id="517" r:id="rId42"/>
    <p:sldId id="512" r:id="rId43"/>
    <p:sldId id="736" r:id="rId44"/>
    <p:sldId id="737" r:id="rId45"/>
  </p:sldIdLst>
  <p:sldSz cx="12192000" cy="6858000"/>
  <p:notesSz cx="9940925" cy="68087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10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 sz="1600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 sz="1600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ТО и подведомственной организации  – в а\к подразделения ЦА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 sz="1600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 sz="1600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подразделения ЦА –    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 sz="1600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 sz="1600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3FC7D7-3A3D-4340-AAF9-1B6FBA3C6ABD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802917FE-697D-448E-9B65-214E5A4B4B9A}" type="presOf" srcId="{F93AA0CE-83EF-4A20-961B-517D22D04022}" destId="{3E0CEE11-56CD-4E35-8754-06B2CF996811}" srcOrd="0" destOrd="0" presId="urn:microsoft.com/office/officeart/2005/8/layout/chevron1"/>
    <dgm:cxn modelId="{05CE1F4F-99D8-41DA-A093-31AB83C7D206}" type="presOf" srcId="{249FD9B3-458C-49FB-BFE4-6C29A9168C1C}" destId="{4E5F5378-C163-4EE3-9BD2-AB3470CB680C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4B635391-13C0-4A63-9FA1-03C175C23A68}" type="presOf" srcId="{D8C73A0C-7BC7-4A0B-8D99-E75BBC22F81F}" destId="{BA27E0A6-0B65-4F76-8901-51DA90B198FB}" srcOrd="0" destOrd="0" presId="urn:microsoft.com/office/officeart/2005/8/layout/chevron1"/>
    <dgm:cxn modelId="{18648123-365C-4CC0-917A-07E9294E4EA6}" type="presParOf" srcId="{3E0CEE11-56CD-4E35-8754-06B2CF996811}" destId="{BA27E0A6-0B65-4F76-8901-51DA90B198FB}" srcOrd="0" destOrd="0" presId="urn:microsoft.com/office/officeart/2005/8/layout/chevron1"/>
    <dgm:cxn modelId="{6E389150-AED1-4EA9-91DE-DAA8727F45CA}" type="presParOf" srcId="{3E0CEE11-56CD-4E35-8754-06B2CF996811}" destId="{58D9722A-82FE-4495-ACCD-3CED8799A64B}" srcOrd="1" destOrd="0" presId="urn:microsoft.com/office/officeart/2005/8/layout/chevron1"/>
    <dgm:cxn modelId="{F368B617-9D15-4935-90CD-F016967B0F17}" type="presParOf" srcId="{3E0CEE11-56CD-4E35-8754-06B2CF996811}" destId="{4E5F5378-C163-4EE3-9BD2-AB3470CB680C}" srcOrd="2" destOrd="0" presId="urn:microsoft.com/office/officeart/2005/8/layout/chevron1"/>
    <dgm:cxn modelId="{D94E8FB1-D8EA-48BC-9BE7-AEF5DD974B69}" type="presParOf" srcId="{3E0CEE11-56CD-4E35-8754-06B2CF996811}" destId="{2B609BF4-901B-44B3-9989-5B87AB993E3C}" srcOrd="3" destOrd="0" presId="urn:microsoft.com/office/officeart/2005/8/layout/chevron1"/>
    <dgm:cxn modelId="{66CF671C-26E1-4AF5-B87E-A4EE51BE5D4E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 органа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</a:t>
          </a:r>
          <a:r>
            <a:rPr lang="ru-RU" sz="1600" dirty="0" err="1"/>
            <a:t>рег</a:t>
          </a:r>
          <a:r>
            <a:rPr lang="en-GB" sz="1600" dirty="0"/>
            <a:t>.</a:t>
          </a:r>
          <a:r>
            <a:rPr lang="ru-RU" sz="1600" dirty="0"/>
            <a:t> (</a:t>
          </a:r>
          <a:r>
            <a:rPr lang="ru-RU" sz="1600" dirty="0" err="1"/>
            <a:t>мун</a:t>
          </a:r>
          <a:r>
            <a:rPr lang="en-GB" sz="1600" dirty="0"/>
            <a:t>.</a:t>
          </a:r>
          <a:r>
            <a:rPr lang="ru-RU" sz="1600" dirty="0"/>
            <a:t>) органа</a:t>
          </a:r>
          <a:r>
            <a:rPr lang="en-GB" sz="1600" dirty="0"/>
            <a:t> </a:t>
          </a:r>
          <a:r>
            <a:rPr lang="ru-RU" sz="1600" dirty="0"/>
            <a:t>– в а\к орган субъекта Российской Федерации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орган субъекта Российской Федерации – </a:t>
          </a:r>
          <a:br>
            <a:rPr lang="ru-RU" sz="1600" dirty="0"/>
          </a:br>
          <a:r>
            <a:rPr lang="ru-RU" sz="1600" dirty="0"/>
            <a:t>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 custLinFactNeighborY="8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93661A1-E582-4DC0-BD93-F9D460282177}" type="presOf" srcId="{F93AA0CE-83EF-4A20-961B-517D22D04022}" destId="{3E0CEE11-56CD-4E35-8754-06B2CF996811}" srcOrd="0" destOrd="0" presId="urn:microsoft.com/office/officeart/2005/8/layout/chevron1"/>
    <dgm:cxn modelId="{DA998CB3-1BA4-4528-ADE9-AA55049D3D65}" type="presOf" srcId="{728724ED-729E-418E-83CA-2C9E39C8E486}" destId="{9C1696CB-0D27-4CF9-9002-11062BB148C4}" srcOrd="0" destOrd="0" presId="urn:microsoft.com/office/officeart/2005/8/layout/chevron1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667BE906-6537-47B3-996C-AF2F021AD7B6}" type="presOf" srcId="{249FD9B3-458C-49FB-BFE4-6C29A9168C1C}" destId="{4E5F5378-C163-4EE3-9BD2-AB3470CB680C}" srcOrd="0" destOrd="0" presId="urn:microsoft.com/office/officeart/2005/8/layout/chevron1"/>
    <dgm:cxn modelId="{C4636E71-85B5-4206-B59A-8CC61021D858}" type="presOf" srcId="{D8C73A0C-7BC7-4A0B-8D99-E75BBC22F81F}" destId="{BA27E0A6-0B65-4F76-8901-51DA90B198FB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33A1317E-E6A5-4C49-8DB2-60234C907D64}" type="presParOf" srcId="{3E0CEE11-56CD-4E35-8754-06B2CF996811}" destId="{BA27E0A6-0B65-4F76-8901-51DA90B198FB}" srcOrd="0" destOrd="0" presId="urn:microsoft.com/office/officeart/2005/8/layout/chevron1"/>
    <dgm:cxn modelId="{6783C97D-183C-4248-AEFD-CC79E8060C8A}" type="presParOf" srcId="{3E0CEE11-56CD-4E35-8754-06B2CF996811}" destId="{58D9722A-82FE-4495-ACCD-3CED8799A64B}" srcOrd="1" destOrd="0" presId="urn:microsoft.com/office/officeart/2005/8/layout/chevron1"/>
    <dgm:cxn modelId="{981ECD4D-3063-4F7C-8D3D-6A578AA07CCE}" type="presParOf" srcId="{3E0CEE11-56CD-4E35-8754-06B2CF996811}" destId="{4E5F5378-C163-4EE3-9BD2-AB3470CB680C}" srcOrd="2" destOrd="0" presId="urn:microsoft.com/office/officeart/2005/8/layout/chevron1"/>
    <dgm:cxn modelId="{A6F733C3-ECC5-4598-8B0F-7CCC0B1C41D6}" type="presParOf" srcId="{3E0CEE11-56CD-4E35-8754-06B2CF996811}" destId="{2B609BF4-901B-44B3-9989-5B87AB993E3C}" srcOrd="3" destOrd="0" presId="urn:microsoft.com/office/officeart/2005/8/layout/chevron1"/>
    <dgm:cxn modelId="{A136F83C-28A2-4974-BEC2-3966C6249FB9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91" y="0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BCF09-E56A-4D70-99E7-F917CEBF8F1F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91" y="6467167"/>
            <a:ext cx="4307734" cy="3404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9A77D-926D-483E-813D-25D0F1C218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891" y="0"/>
            <a:ext cx="4307734" cy="3416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C08439-13D6-4F94-8B07-16483380B826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6225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93" y="3276729"/>
            <a:ext cx="7952740" cy="2680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891" y="6467167"/>
            <a:ext cx="4307734" cy="3416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12BFCF-13EC-4CB2-99A9-A8E867D0F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9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84838" y="633413"/>
            <a:ext cx="3038475" cy="17097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005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221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92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764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71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411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448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34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436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275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90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1787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23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709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2880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7402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4987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0649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753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4B0E24B-AD87-DF2D-19B7-2BC234AAC6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052E6201-2303-62A8-FB4D-DEA48B75C5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830E0577-4E0A-1DE5-5261-8225490825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93D8664-518B-3D92-52FF-095FC2C4EA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906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750E1BD-2DFD-4CEE-0A4D-50ECE888B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77069CAD-C989-AB3D-527F-BD18741870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3D08248F-CB4D-3677-AD6B-CBC7838199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D5D4B33-AADD-3F27-5458-FB901F13E4E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6731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C189F72-442D-DBD7-C73E-95D0532D1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2964CD63-EC12-3543-0246-DEF4CDEDF3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5E82BDD3-1516-EF32-C4D9-7AC2F788D4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F7C3108-982F-0899-F9C0-F6E33C1E42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18098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747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FE8E99E-A152-A4D7-A08F-2BB5C3A33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5DE7926C-BBA1-7E85-282F-BA5EB8BE82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FD4896EA-5ECF-5ABC-5339-BC680CF2BD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C364001-C121-FD9B-C740-93FE05EC45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6741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8656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9000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091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8862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4950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12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800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7354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624513" y="638175"/>
            <a:ext cx="3060700" cy="17208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11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7350" y="850900"/>
            <a:ext cx="4084638" cy="2297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69572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965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9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15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495CAA2-23F3-DD74-B1DB-C2B999C8FD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3E668864-3573-4A9D-EEFE-840B4C695B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D0C6439B-BA14-9C28-88CE-97446E677C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5BC4779-4498-BE44-223B-F51D3CCFBA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1133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F5B8D8-29BC-8A33-08FB-FA2E90F80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45D9237A-B290-4738-02A1-3BCF7FEA04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0276F12-2835-0BD0-C079-1C785889B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50DF97C-B06A-8C58-146D-EDE0A9489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EB228E-E83E-B0C0-3571-EFB61BA22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426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E30A0B3-A798-5AF5-81AB-2842B5BDE6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2FEB2BD-19AE-69ED-9497-9BDFE1B3D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B002D5-CA41-6DD5-5C06-1B64AE3C2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3379FE4-8D6A-2432-6F60-955DBC1B1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45D04AB-2782-2ABA-9147-05559924B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29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E9D61CB-60AD-08A1-E1A8-F102533806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473807D-DAC1-D923-4345-C7248C53D4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CCE8005-0902-B212-2384-593933E2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A06ACA-963A-C49F-CAC8-37527119E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02D1F1-11D7-DAD9-B2BD-F58897041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168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132D0A-05F8-3718-BB45-37348D7E4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01FFF0C-341B-B9B9-7036-3211D5D144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4C95E2-0B72-D905-BE52-D10E1C18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38F3D01-B79E-4A32-5CF6-7993A8125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1FDD38D-0F63-447B-B6E3-8CBBF5A6A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557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1553D4-BB9C-13F8-63B6-4C9E7576A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2562E93-9612-F1CE-4333-D7D662BD9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AF150C0-CE77-20A7-06F3-B0444862D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2DD4E8-FD4C-ADA8-4D89-92E9DC53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E312C52-258E-FF1A-46FC-5268C9A94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91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5F3726-3DA3-3C9D-DD99-7B1A7AB3F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E35DA1B-DB90-9227-5DD1-93C5C638AF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A2EE072-E96F-2AAA-C04B-0CCE37337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56C41A3-A451-FE24-5502-EA99ADB287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C1C49E5-1775-CD32-5C00-6B79C3F1E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9C6B2CD-235A-1E8C-6EF6-9E4443FFB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8162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6B3D2F-2837-2DE9-E41E-AF8173F88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9D574D9-6780-F98A-CFD1-754D7E921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8F59EEA-D7EA-2C29-7039-3644EB023D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13902D2-DA85-43B7-8018-40FAFFBB8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18B4FCE-C4F8-87ED-1146-0F66B7DBD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4632AD0-6A17-4218-9F2A-8B1C82CC1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9763D71-6057-683F-7922-05A40BD9F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465C0641-78F3-8291-05FA-232A9C86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757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FAF7DDD-C16D-B442-1763-9CFA79A89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60BB372-34D2-AED8-FADD-5C30B39BF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0A367AB3-BCB0-7F59-9813-D5BA9E2C7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C009216-1637-F6B7-74EA-778639F84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621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ABEEF750-8D4A-70E5-3642-A31A72EA6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4D27FCB-2697-96D0-F74E-BE29BB7B4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509A24E-49CD-11FE-C84A-FADD4C87D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951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2E451B8-41D9-207F-F0DD-58A0B1909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1ACD3F4-12B8-DCC2-5075-DD211B9FE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DB33C18-CA19-10F6-40F4-14E0B3346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A8DD8BA-45E8-326E-CDCB-CD8821DD6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6AE2659-61A9-7BDE-8078-057883EB1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212AA70-B377-BB5A-A7C4-F211B04A4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12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C06CD1-077E-7F68-FFCC-2652445BA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9CB82B0A-F878-65CE-A734-D1DA251CAC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413FA84-406E-F546-E077-45A76FA3AE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34A2372-00F4-DB18-B26E-54AC9AB6C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3E2-78EE-44C2-A2E8-B86E35434F62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BA1BC78-5B1D-2116-7C6A-80B950CE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FBCECB0-FC85-21BA-D9ED-277BF4374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E7EFE-F3AC-4EEA-BCCF-0DB87FC68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728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FE8719-5AA7-187A-92ED-67FE4AD3D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C8F3DB-4F62-A9B1-8C36-9F3704CEA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1A6524E-7E00-289E-807B-402166B8B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1D3E2-78EE-44C2-A2E8-B86E35434F62}" type="datetimeFigureOut">
              <a:rPr lang="ru-RU" smtClean="0"/>
              <a:pPr/>
              <a:t>19.03.2024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16D1F04-3CAC-8C3D-A347-83E548A5B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083D749-DBF6-D728-BBA1-F82E350555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E7EFE-F3AC-4EEA-BCCF-0DB87FC6806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478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br.ru/registries/infrastr/#a_132564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br.ru/vfs/registers/infr/list_invest_platform_op.xlsx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gif"/><Relationship Id="rId4" Type="http://schemas.openxmlformats.org/officeDocument/2006/relationships/image" Target="../media/image5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48837" y="1965993"/>
            <a:ext cx="86997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</a:t>
            </a:r>
            <a:b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Методические рекомендации </a:t>
            </a:r>
            <a:b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Минтруда России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5F6F43DE-DA68-8AD1-F231-12B6947ECED2}"/>
              </a:ext>
            </a:extLst>
          </p:cNvPr>
          <p:cNvGrpSpPr/>
          <p:nvPr/>
        </p:nvGrpSpPr>
        <p:grpSpPr>
          <a:xfrm rot="16200000" flipH="1">
            <a:off x="-2367006" y="2367001"/>
            <a:ext cx="6858004" cy="2124002"/>
            <a:chOff x="-5" y="0"/>
            <a:chExt cx="12192005" cy="769348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49F36F16-8317-CAA1-5065-7B5749181A6F}"/>
                </a:ext>
              </a:extLst>
            </p:cNvPr>
            <p:cNvSpPr/>
            <p:nvPr/>
          </p:nvSpPr>
          <p:spPr>
            <a:xfrm>
              <a:off x="1" y="0"/>
              <a:ext cx="12191999" cy="3390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05FBD7C2-0429-1970-E273-767FC931E41D}"/>
                </a:ext>
              </a:extLst>
            </p:cNvPr>
            <p:cNvSpPr/>
            <p:nvPr/>
          </p:nvSpPr>
          <p:spPr>
            <a:xfrm>
              <a:off x="-5" y="339035"/>
              <a:ext cx="12192001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C1BD456D-2118-E8E7-CB20-CE33E6065828}"/>
                </a:ext>
              </a:extLst>
            </p:cNvPr>
            <p:cNvSpPr/>
            <p:nvPr/>
          </p:nvSpPr>
          <p:spPr>
            <a:xfrm>
              <a:off x="5765800" y="469433"/>
              <a:ext cx="6426200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ED28A78D-2498-AA46-FB05-5E3C4A13FDF9}"/>
                </a:ext>
              </a:extLst>
            </p:cNvPr>
            <p:cNvSpPr/>
            <p:nvPr/>
          </p:nvSpPr>
          <p:spPr>
            <a:xfrm>
              <a:off x="6791995" y="599831"/>
              <a:ext cx="5399999" cy="1695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5AD2FD54-C9C2-D1EE-4591-DEFE8B84A3A4}"/>
              </a:ext>
            </a:extLst>
          </p:cNvPr>
          <p:cNvSpPr txBox="1"/>
          <p:nvPr/>
        </p:nvSpPr>
        <p:spPr>
          <a:xfrm>
            <a:off x="2748837" y="5534561"/>
            <a:ext cx="34538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b="1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Москва,</a:t>
            </a:r>
          </a:p>
          <a:p>
            <a:r>
              <a:rPr lang="ru-RU" sz="2000" b="1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Февраль 2024 г.</a:t>
            </a:r>
          </a:p>
        </p:txBody>
      </p:sp>
    </p:spTree>
    <p:extLst>
      <p:ext uri="{BB962C8B-B14F-4D97-AF65-F5344CB8AC3E}">
        <p14:creationId xmlns:p14="http://schemas.microsoft.com/office/powerpoint/2010/main" val="1194038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09F6AD2C-64AA-4932-9465-C76D422C964F}"/>
              </a:ext>
            </a:extLst>
          </p:cNvPr>
          <p:cNvSpPr/>
          <p:nvPr/>
        </p:nvSpPr>
        <p:spPr>
          <a:xfrm>
            <a:off x="545400" y="1566197"/>
            <a:ext cx="11240201" cy="3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Сроки декларационной кампании 2024 года: 1 (30) апреля 2024 года соответственно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D4A6927-D22F-4BCF-984E-0113AF1AAF52}"/>
              </a:ext>
            </a:extLst>
          </p:cNvPr>
          <p:cNvSpPr/>
          <p:nvPr/>
        </p:nvSpPr>
        <p:spPr>
          <a:xfrm>
            <a:off x="545400" y="2101382"/>
            <a:ext cx="11240201" cy="118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Юридически значимым для декларационной кампании 2024 года является перечень должностей,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имеющий силу по состоянию на 31 декабря 2023 г.; перечень формируется на основании оценки рисков;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Для ситуаций поступления / перевода с должности не в перечне на должность в перечень смотрим на актуальный перечень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6AD0E57-26F6-4FAD-99C0-3C2E8E6BCD94}"/>
              </a:ext>
            </a:extLst>
          </p:cNvPr>
          <p:cNvSpPr/>
          <p:nvPr/>
        </p:nvSpPr>
        <p:spPr>
          <a:xfrm>
            <a:off x="545400" y="3963752"/>
            <a:ext cx="11240201" cy="90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Порядок представления справки утверждается НПА;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Представление справки в электронном виде по общему правилу не предусмотрено, главное, чтобы справка имела юридическую силу 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62ECEFBC-FFF7-28C5-F147-E37B3B12A5F3}"/>
              </a:ext>
            </a:extLst>
          </p:cNvPr>
          <p:cNvSpPr/>
          <p:nvPr/>
        </p:nvSpPr>
        <p:spPr>
          <a:xfrm>
            <a:off x="545400" y="5002939"/>
            <a:ext cx="11240201" cy="3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Если необходима справка в т.ч. формате </a:t>
            </a:r>
            <a:r>
              <a:rPr lang="en-US" dirty="0">
                <a:solidFill>
                  <a:schemeClr val="accent1"/>
                </a:solidFill>
                <a:cs typeface="Times New Roman" pitchFamily="18" charset="0"/>
              </a:rPr>
              <a:t>.XSB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, то это прописывается в порядке представления справки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7B3B94F-0945-654F-52D2-23810384EC17}"/>
              </a:ext>
            </a:extLst>
          </p:cNvPr>
          <p:cNvSpPr/>
          <p:nvPr/>
        </p:nvSpPr>
        <p:spPr>
          <a:xfrm>
            <a:off x="545400" y="3428567"/>
            <a:ext cx="11240201" cy="3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Квалифицирующий признак "31 декабря" не у всех декларантов (см., например, </a:t>
            </a:r>
            <a:r>
              <a:rPr lang="ru-RU" dirty="0" err="1">
                <a:solidFill>
                  <a:schemeClr val="accent1"/>
                </a:solidFill>
                <a:cs typeface="Times New Roman" pitchFamily="18" charset="0"/>
              </a:rPr>
              <a:t>гос.должности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)</a:t>
            </a:r>
          </a:p>
        </p:txBody>
      </p:sp>
      <p:sp>
        <p:nvSpPr>
          <p:cNvPr id="1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06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51543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"Справки БК"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:a16="http://schemas.microsoft.com/office/drawing/2014/main" xmlns="" id="{BAE1F523-08E8-476C-92F6-36E216300465}"/>
              </a:ext>
            </a:extLst>
          </p:cNvPr>
          <p:cNvSpPr/>
          <p:nvPr/>
        </p:nvSpPr>
        <p:spPr>
          <a:xfrm>
            <a:off x="545400" y="1868473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A2A8C333-4E37-4DB0-BE5C-910C10F8BEA2}"/>
              </a:ext>
            </a:extLst>
          </p:cNvPr>
          <p:cNvSpPr/>
          <p:nvPr/>
        </p:nvSpPr>
        <p:spPr>
          <a:xfrm>
            <a:off x="1286289" y="2907970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:a16="http://schemas.microsoft.com/office/drawing/2014/main" xmlns="" id="{1DD59A94-2FB0-400E-A107-70B7118DEA81}"/>
              </a:ext>
            </a:extLst>
          </p:cNvPr>
          <p:cNvSpPr/>
          <p:nvPr/>
        </p:nvSpPr>
        <p:spPr>
          <a:xfrm>
            <a:off x="545400" y="2947394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A9AE9F2-9EA5-4D46-8640-4AF8E0C78B3D}"/>
              </a:ext>
            </a:extLst>
          </p:cNvPr>
          <p:cNvSpPr/>
          <p:nvPr/>
        </p:nvSpPr>
        <p:spPr>
          <a:xfrm>
            <a:off x="1286289" y="2423952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:a16="http://schemas.microsoft.com/office/drawing/2014/main" xmlns="" id="{149FB1F0-5A01-407C-AE60-6E72A4B906C6}"/>
              </a:ext>
            </a:extLst>
          </p:cNvPr>
          <p:cNvSpPr/>
          <p:nvPr/>
        </p:nvSpPr>
        <p:spPr>
          <a:xfrm>
            <a:off x="545400" y="2460491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2400F1FD-DB89-43BD-9640-21FC7A31A34A}"/>
              </a:ext>
            </a:extLst>
          </p:cNvPr>
          <p:cNvSpPr/>
          <p:nvPr/>
        </p:nvSpPr>
        <p:spPr>
          <a:xfrm>
            <a:off x="1286289" y="3391988"/>
            <a:ext cx="10499312" cy="8753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допускается наличие подписи и пометок на линейных и двумерных штрих-кодах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(подпись на справке может быть поставлена в правом нижнем углу всех страниц, кроме последней: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на последней странице подпись ставится в специально отведенном месте)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:a16="http://schemas.microsoft.com/office/drawing/2014/main" xmlns="" id="{1F27F627-3B84-43F6-A0CD-3B45D4F105E2}"/>
              </a:ext>
            </a:extLst>
          </p:cNvPr>
          <p:cNvSpPr/>
          <p:nvPr/>
        </p:nvSpPr>
        <p:spPr>
          <a:xfrm>
            <a:off x="545400" y="3686219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E0D0F0D-0BA3-49F8-AFF0-46589B6D9E3B}"/>
              </a:ext>
            </a:extLst>
          </p:cNvPr>
          <p:cNvSpPr/>
          <p:nvPr/>
        </p:nvSpPr>
        <p:spPr>
          <a:xfrm>
            <a:off x="1286289" y="4391392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допускаются рукописные правки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:a16="http://schemas.microsoft.com/office/drawing/2014/main" xmlns="" id="{692F75AC-5867-4FEC-9EAE-73346E892BEE}"/>
              </a:ext>
            </a:extLst>
          </p:cNvPr>
          <p:cNvSpPr/>
          <p:nvPr/>
        </p:nvSpPr>
        <p:spPr>
          <a:xfrm>
            <a:off x="545400" y="4427931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57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"Справки БК"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1286289" y="1718678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:a16="http://schemas.microsoft.com/office/drawing/2014/main" xmlns="" id="{FF0D650E-76E3-4D1E-AF45-C9FFEA49DD3F}"/>
              </a:ext>
            </a:extLst>
          </p:cNvPr>
          <p:cNvSpPr/>
          <p:nvPr/>
        </p:nvSpPr>
        <p:spPr>
          <a:xfrm>
            <a:off x="545400" y="1863218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CCE9752-797B-47AA-8312-042562499172}"/>
              </a:ext>
            </a:extLst>
          </p:cNvPr>
          <p:cNvSpPr/>
          <p:nvPr/>
        </p:nvSpPr>
        <p:spPr>
          <a:xfrm>
            <a:off x="1286289" y="2403609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Справки не рекомендуется прошивать и фиксировать скрепкой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:a16="http://schemas.microsoft.com/office/drawing/2014/main" xmlns="" id="{D9E3F76C-A1B9-49B7-9681-BD0C8BD0F2CF}"/>
              </a:ext>
            </a:extLst>
          </p:cNvPr>
          <p:cNvSpPr/>
          <p:nvPr/>
        </p:nvSpPr>
        <p:spPr>
          <a:xfrm>
            <a:off x="545400" y="2436015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1286289" y="2872540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:a16="http://schemas.microsoft.com/office/drawing/2014/main" xmlns="" id="{CBD3577E-5ABB-4461-B036-5A197B45794D}"/>
              </a:ext>
            </a:extLst>
          </p:cNvPr>
          <p:cNvSpPr/>
          <p:nvPr/>
        </p:nvSpPr>
        <p:spPr>
          <a:xfrm>
            <a:off x="545400" y="290907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2BA0F1C9-86FD-4CB4-99C3-E95A9BC9E9C3}"/>
              </a:ext>
            </a:extLst>
          </p:cNvPr>
          <p:cNvSpPr/>
          <p:nvPr/>
        </p:nvSpPr>
        <p:spPr>
          <a:xfrm>
            <a:off x="1286289" y="3341472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рекомендуется осуществлять подмену листов справки листами, напечатанными в иной момент времени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xmlns="" id="{C46671BE-96A0-4142-9E1A-8BDE17F469C0}"/>
              </a:ext>
            </a:extLst>
          </p:cNvPr>
          <p:cNvSpPr/>
          <p:nvPr/>
        </p:nvSpPr>
        <p:spPr>
          <a:xfrm>
            <a:off x="545400" y="3486011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40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"Справки БК"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0FDF76A-FF2A-47F2-8DC4-93E7642C63FE}"/>
              </a:ext>
            </a:extLst>
          </p:cNvPr>
          <p:cNvSpPr/>
          <p:nvPr/>
        </p:nvSpPr>
        <p:spPr>
          <a:xfrm>
            <a:off x="545399" y="1716315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 рекомендуем печатать справку на листах формата А5, а также использовать двустороннюю печать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B67C7483-F4A7-45AF-A482-C3FA8339AD78}"/>
              </a:ext>
            </a:extLst>
          </p:cNvPr>
          <p:cNvSpPr/>
          <p:nvPr/>
        </p:nvSpPr>
        <p:spPr>
          <a:xfrm>
            <a:off x="545399" y="3277595"/>
            <a:ext cx="11240201" cy="129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/>
                </a:solidFill>
              </a:rPr>
              <a:t>ситуативна</a:t>
            </a:r>
            <a:r>
              <a:rPr lang="ru-RU" dirty="0">
                <a:solidFill>
                  <a:schemeClr val="accent1"/>
                </a:solidFill>
              </a:rPr>
              <a:t> и достаточно вариативна, брачный договор не является уважительной и объективной причиной; согласие на обработку персональных данных не требуется;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Для руководителей государственных учреждений субъектов Российской Федерации и муниципальных учреждений порядок устанавливается соответствующим НПА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ECB26EA-4A0F-4001-B68B-AE8A7E6BB5ED}"/>
              </a:ext>
            </a:extLst>
          </p:cNvPr>
          <p:cNvSpPr/>
          <p:nvPr/>
        </p:nvSpPr>
        <p:spPr>
          <a:xfrm>
            <a:off x="545399" y="2236741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Нецелесообразность двусторонней печати обусловлена требованиями к работе с ГИС "Посейдон"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3A0C49D-7F29-424B-ACD4-634D062C79EA}"/>
              </a:ext>
            </a:extLst>
          </p:cNvPr>
          <p:cNvSpPr/>
          <p:nvPr/>
        </p:nvSpPr>
        <p:spPr>
          <a:xfrm>
            <a:off x="545399" y="4734021"/>
            <a:ext cx="1124020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/>
                </a:solidFill>
              </a:rPr>
              <a:t>"не общаемся", "не поддерживаем контакт" должны оцениваться критически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8F4D12D3-FBC9-8E69-2F37-42A00BF88459}"/>
              </a:ext>
            </a:extLst>
          </p:cNvPr>
          <p:cNvSpPr/>
          <p:nvPr/>
        </p:nvSpPr>
        <p:spPr>
          <a:xfrm>
            <a:off x="545399" y="2757168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СПО "Справки БК" разработано ФСО России, а не Минтрудом России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9047712-766D-FD9C-ACB0-A4B1A64EE385}"/>
              </a:ext>
            </a:extLst>
          </p:cNvPr>
          <p:cNvSpPr txBox="1"/>
          <p:nvPr/>
        </p:nvSpPr>
        <p:spPr>
          <a:xfrm>
            <a:off x="551543" y="776340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Обзор невозможности представить сведения на родственника </a:t>
            </a:r>
          </a:p>
        </p:txBody>
      </p:sp>
      <p:graphicFrame>
        <p:nvGraphicFramePr>
          <p:cNvPr id="33" name="Таблица 32">
            <a:extLst>
              <a:ext uri="{FF2B5EF4-FFF2-40B4-BE49-F238E27FC236}">
                <a16:creationId xmlns:a16="http://schemas.microsoft.com/office/drawing/2014/main" xmlns="" id="{39807C82-F849-7C68-AA8C-D3E2665E09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090081"/>
              </p:ext>
            </p:extLst>
          </p:nvPr>
        </p:nvGraphicFramePr>
        <p:xfrm>
          <a:off x="299358" y="1379789"/>
          <a:ext cx="11448140" cy="44193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2446">
                  <a:extLst>
                    <a:ext uri="{9D8B030D-6E8A-4147-A177-3AD203B41FA5}">
                      <a16:colId xmlns:a16="http://schemas.microsoft.com/office/drawing/2014/main" xmlns="" val="3045483869"/>
                    </a:ext>
                  </a:extLst>
                </a:gridCol>
                <a:gridCol w="10415694">
                  <a:extLst>
                    <a:ext uri="{9D8B030D-6E8A-4147-A177-3AD203B41FA5}">
                      <a16:colId xmlns:a16="http://schemas.microsoft.com/office/drawing/2014/main" xmlns="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Каждый случай невозможности подлежит рассмотрению на комиссии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(подразделение самостоятельно принять решение не может)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Лицо заблаговременно обращается с заявлением с причинами невозможности представления сведений (желательно с подтверждающими документами) 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Заявление рассматривается на комиссии, при подготовке к заседанию не требуется мотивированное заключение (при этом скриншоты требуют более детального анализа)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246328591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Заседание желательно проводить в период декларационной кампании,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чтобы дать сотруднику шанс представить сведения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0022816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Исключение когнитивных ошибок </a:t>
                      </a:r>
                      <a:r>
                        <a:rPr lang="ru-RU" sz="2000" b="1" dirty="0" err="1">
                          <a:solidFill>
                            <a:schemeClr val="accent1"/>
                          </a:solidFill>
                        </a:rPr>
                        <a:t>послезнания</a:t>
                      </a: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 (почему не сдал справку раньше)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757358530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4B58BB8-429F-4AD9-93F8-CA18D896A545}"/>
              </a:ext>
            </a:extLst>
          </p:cNvPr>
          <p:cNvSpPr txBox="1"/>
          <p:nvPr/>
        </p:nvSpPr>
        <p:spPr>
          <a:xfrm>
            <a:off x="1095998" y="5794107"/>
            <a:ext cx="10651500" cy="421268"/>
          </a:xfrm>
          <a:prstGeom prst="rect">
            <a:avLst/>
          </a:prstGeom>
          <a:noFill/>
          <a:ln w="127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pPr algn="l"/>
            <a:r>
              <a:rPr lang="ru-RU" dirty="0">
                <a:solidFill>
                  <a:schemeClr val="accent1"/>
                </a:solidFill>
                <a:latin typeface="+mn-lt"/>
              </a:rPr>
              <a:t>Поступающий гражданин не может подать заявление</a:t>
            </a:r>
            <a:endParaRPr lang="ru-RU" i="1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4B58BB8-429F-4AD9-93F8-CA18D896A545}"/>
              </a:ext>
            </a:extLst>
          </p:cNvPr>
          <p:cNvSpPr txBox="1"/>
          <p:nvPr/>
        </p:nvSpPr>
        <p:spPr>
          <a:xfrm>
            <a:off x="1095998" y="6291378"/>
            <a:ext cx="10651500" cy="421268"/>
          </a:xfrm>
          <a:prstGeom prst="rect">
            <a:avLst/>
          </a:prstGeom>
          <a:noFill/>
          <a:ln w="12700" cap="flat">
            <a:solidFill>
              <a:schemeClr val="accent5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1437" tIns="71437" rIns="71437" bIns="71437" numCol="1" spcCol="38100" rtlCol="0" anchor="ctr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Должностное лицо не может подать заявление на себя (кроме независящих обстоятельств)</a:t>
            </a:r>
            <a:endParaRPr lang="ru-RU" i="1" dirty="0">
              <a:solidFill>
                <a:schemeClr val="accent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513" y="5139378"/>
            <a:ext cx="1404527" cy="22379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!</a:t>
            </a:r>
          </a:p>
        </p:txBody>
      </p:sp>
      <p:pic>
        <p:nvPicPr>
          <p:cNvPr id="4" name="Объект 11">
            <a:extLst>
              <a:ext uri="{FF2B5EF4-FFF2-40B4-BE49-F238E27FC236}">
                <a16:creationId xmlns:a16="http://schemas.microsoft.com/office/drawing/2014/main" xmlns="" id="{331B20EA-4609-F2F8-4DE9-4776347D3F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29832880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51543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Обзор невозможности представить сведения на родственника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C1459C1-5E88-3690-42EB-1972CCDCE813}"/>
              </a:ext>
            </a:extLst>
          </p:cNvPr>
          <p:cNvSpPr/>
          <p:nvPr/>
        </p:nvSpPr>
        <p:spPr>
          <a:xfrm>
            <a:off x="4437500" y="1357915"/>
            <a:ext cx="3456000" cy="54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1"/>
                </a:solidFill>
              </a:rPr>
              <a:t>Решения комиссии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7B48080E-28FB-2B9A-0D06-F6A52E992BE3}"/>
              </a:ext>
            </a:extLst>
          </p:cNvPr>
          <p:cNvSpPr/>
          <p:nvPr/>
        </p:nvSpPr>
        <p:spPr>
          <a:xfrm>
            <a:off x="545399" y="2089024"/>
            <a:ext cx="3456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Причина объективна и уважительна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A77D135B-8D57-54AB-F951-042FA7FA80E3}"/>
              </a:ext>
            </a:extLst>
          </p:cNvPr>
          <p:cNvSpPr/>
          <p:nvPr/>
        </p:nvSpPr>
        <p:spPr>
          <a:xfrm>
            <a:off x="4437500" y="2089024"/>
            <a:ext cx="3456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Причина неуважительна + рекомендация принять меры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90D6D860-72C0-72BA-1F6C-432E97C87A0E}"/>
              </a:ext>
            </a:extLst>
          </p:cNvPr>
          <p:cNvSpPr/>
          <p:nvPr/>
        </p:nvSpPr>
        <p:spPr>
          <a:xfrm>
            <a:off x="8329601" y="2089024"/>
            <a:ext cx="3456000" cy="86400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Причина необъективна и является уклонением + ответственность</a:t>
            </a: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211294EC-B4FF-BEB7-E9D6-3BEE893B65EA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 flipH="1">
            <a:off x="2273399" y="1905115"/>
            <a:ext cx="3892101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BD10F4C8-D3AE-D34C-308F-DCB6330C77EF}"/>
              </a:ext>
            </a:extLst>
          </p:cNvPr>
          <p:cNvCxnSpPr>
            <a:cxnSpLocks/>
            <a:stCxn id="7" idx="2"/>
            <a:endCxn id="15" idx="0"/>
          </p:cNvCxnSpPr>
          <p:nvPr/>
        </p:nvCxnSpPr>
        <p:spPr>
          <a:xfrm>
            <a:off x="6165500" y="1905115"/>
            <a:ext cx="0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516022DB-0B34-2227-4A24-973012B6A8D9}"/>
              </a:ext>
            </a:extLst>
          </p:cNvPr>
          <p:cNvCxnSpPr>
            <a:cxnSpLocks/>
            <a:stCxn id="7" idx="2"/>
            <a:endCxn id="16" idx="0"/>
          </p:cNvCxnSpPr>
          <p:nvPr/>
        </p:nvCxnSpPr>
        <p:spPr>
          <a:xfrm>
            <a:off x="6165500" y="1905115"/>
            <a:ext cx="3892101" cy="1839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87505105-B2DE-D857-8890-8283A92CF49D}"/>
              </a:ext>
            </a:extLst>
          </p:cNvPr>
          <p:cNvSpPr/>
          <p:nvPr/>
        </p:nvSpPr>
        <p:spPr>
          <a:xfrm>
            <a:off x="2793670" y="3215844"/>
            <a:ext cx="8991932" cy="5404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accent1"/>
                </a:solidFill>
              </a:rPr>
              <a:t>причина, которая существует независимо от воли государственного служащего (например, государственный служащий длительное время не располагает сведениями о местонахождении супруги (супруга) и у него отсутствуют возможности для получения такой информации)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F99E04FD-AB5B-9A00-5580-093F007387AC}"/>
              </a:ext>
            </a:extLst>
          </p:cNvPr>
          <p:cNvSpPr/>
          <p:nvPr/>
        </p:nvSpPr>
        <p:spPr>
          <a:xfrm>
            <a:off x="545398" y="3086852"/>
            <a:ext cx="2352855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Объективная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причина</a:t>
            </a:r>
          </a:p>
        </p:txBody>
      </p:sp>
      <p:sp>
        <p:nvSpPr>
          <p:cNvPr id="32" name="Нашивка 30">
            <a:extLst>
              <a:ext uri="{FF2B5EF4-FFF2-40B4-BE49-F238E27FC236}">
                <a16:creationId xmlns:a16="http://schemas.microsoft.com/office/drawing/2014/main" xmlns="" id="{06588137-11CD-FCDC-E7DD-74512F90E1CB}"/>
              </a:ext>
            </a:extLst>
          </p:cNvPr>
          <p:cNvSpPr/>
          <p:nvPr/>
        </p:nvSpPr>
        <p:spPr>
          <a:xfrm>
            <a:off x="2372666" y="3157972"/>
            <a:ext cx="462893" cy="656192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79EB5B35-03D2-33AE-21AA-83BEC7852412}"/>
              </a:ext>
            </a:extLst>
          </p:cNvPr>
          <p:cNvSpPr/>
          <p:nvPr/>
        </p:nvSpPr>
        <p:spPr>
          <a:xfrm>
            <a:off x="2793670" y="4070314"/>
            <a:ext cx="8991932" cy="54044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dirty="0">
                <a:solidFill>
                  <a:schemeClr val="accent1"/>
                </a:solidFill>
              </a:rPr>
              <a:t>причина, которая обоснованно препятствовала государственному служащему представить необходимые сведения (болезнь, командировка и т.п.)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1F8F336F-1E8F-9C4A-025E-0F65C662A09B}"/>
              </a:ext>
            </a:extLst>
          </p:cNvPr>
          <p:cNvSpPr/>
          <p:nvPr/>
        </p:nvSpPr>
        <p:spPr>
          <a:xfrm>
            <a:off x="545398" y="3941322"/>
            <a:ext cx="2352856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Уважительная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причина</a:t>
            </a:r>
          </a:p>
        </p:txBody>
      </p:sp>
      <p:sp>
        <p:nvSpPr>
          <p:cNvPr id="35" name="Нашивка 30">
            <a:extLst>
              <a:ext uri="{FF2B5EF4-FFF2-40B4-BE49-F238E27FC236}">
                <a16:creationId xmlns:a16="http://schemas.microsoft.com/office/drawing/2014/main" xmlns="" id="{C15B4457-C43D-7419-8E3B-1FFAFA7F89B8}"/>
              </a:ext>
            </a:extLst>
          </p:cNvPr>
          <p:cNvSpPr/>
          <p:nvPr/>
        </p:nvSpPr>
        <p:spPr>
          <a:xfrm>
            <a:off x="2372666" y="4012442"/>
            <a:ext cx="462893" cy="656192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xmlns="" id="{552A479C-506C-681B-2065-A2CEFF33DA96}"/>
              </a:ext>
            </a:extLst>
          </p:cNvPr>
          <p:cNvSpPr/>
          <p:nvPr/>
        </p:nvSpPr>
        <p:spPr>
          <a:xfrm>
            <a:off x="545398" y="4790714"/>
            <a:ext cx="11240203" cy="936000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Возможна ситуация, когда причина является одновременно объективной и неуважительной, в частности, отказ супруги (супруга) представить сведения в связи с обязательствами, взятыми супругой (супругом) перед третьими лицами</a:t>
            </a:r>
            <a:endParaRPr lang="ru-RU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xmlns="" id="{7E4A4A7F-7E27-06DE-CC93-0DEFB5E295D3}"/>
              </a:ext>
            </a:extLst>
          </p:cNvPr>
          <p:cNvSpPr/>
          <p:nvPr/>
        </p:nvSpPr>
        <p:spPr>
          <a:xfrm>
            <a:off x="545398" y="5874831"/>
            <a:ext cx="11240203" cy="84420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accent1"/>
                </a:solidFill>
              </a:rPr>
              <a:t>Методические рекомендации по организации работы комиссий по соблюдению требований к служебному поведению федеральных государственных служащих и урегулированию конфликта интересов (аттестационных комиссий) в федеральных государственных органах, одобренные президиумом Совета при Президенте Российской Федерации по противодействию коррупции (протокол от 13 апреля 2011 г. № 24)</a:t>
            </a:r>
            <a:endParaRPr lang="ru-RU" sz="1400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5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6B0232FD-B8F5-44B5-8205-4842917C7C1B}"/>
              </a:ext>
            </a:extLst>
          </p:cNvPr>
          <p:cNvSpPr/>
          <p:nvPr/>
        </p:nvSpPr>
        <p:spPr>
          <a:xfrm>
            <a:off x="545398" y="2607517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7EB8C388-9136-402C-84B2-D06F614105F6}"/>
              </a:ext>
            </a:extLst>
          </p:cNvPr>
          <p:cNvSpPr/>
          <p:nvPr/>
        </p:nvSpPr>
        <p:spPr>
          <a:xfrm>
            <a:off x="545398" y="3137997"/>
            <a:ext cx="1124020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подать уточненную справку в период декларационной кампании нельзя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A1CAD9FE-DCC8-47B5-B5DC-F911FA71F79C}"/>
              </a:ext>
            </a:extLst>
          </p:cNvPr>
          <p:cNvSpPr/>
          <p:nvPr/>
        </p:nvSpPr>
        <p:spPr>
          <a:xfrm>
            <a:off x="545398" y="1429037"/>
            <a:ext cx="1124020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представление </a:t>
            </a:r>
            <a:r>
              <a:rPr lang="en-US" dirty="0">
                <a:solidFill>
                  <a:schemeClr val="accent1"/>
                </a:solidFill>
              </a:rPr>
              <a:t>.XSB </a:t>
            </a:r>
            <a:r>
              <a:rPr lang="ru-RU" dirty="0">
                <a:solidFill>
                  <a:schemeClr val="accent1"/>
                </a:solidFill>
              </a:rPr>
              <a:t>файла не отменяет необходимость представить справку в бумажном варианте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(необходимо предусмотреть соответствующие положения в порядке представления справки)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FA0B7E28-D4BB-41DD-95AD-2C8CFDDEA442}"/>
              </a:ext>
            </a:extLst>
          </p:cNvPr>
          <p:cNvSpPr/>
          <p:nvPr/>
        </p:nvSpPr>
        <p:spPr>
          <a:xfrm>
            <a:off x="545398" y="4774957"/>
            <a:ext cx="1124020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Обязательные для приложения к справке документы предусмотрены для раздела 2,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все остальное – факультативно и по желанию декларанта; все приложения приобщаются к справке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F4289B70-7A41-4D2B-B478-7472FFD3345A}"/>
              </a:ext>
            </a:extLst>
          </p:cNvPr>
          <p:cNvSpPr/>
          <p:nvPr/>
        </p:nvSpPr>
        <p:spPr>
          <a:xfrm>
            <a:off x="545398" y="5593437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При приеме справки необходимо оценивать ее форму: сдана ли с использованием актуальной версии СПО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C4EAC368-7188-4B3F-A53B-2CD54488722A}"/>
              </a:ext>
            </a:extLst>
          </p:cNvPr>
          <p:cNvSpPr/>
          <p:nvPr/>
        </p:nvSpPr>
        <p:spPr>
          <a:xfrm>
            <a:off x="545398" y="3956477"/>
            <a:ext cx="1124020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Представление уточненных сведений предусматривает повторное представление только справки,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 которой не отражены или не полностью отражены какие-либо сведения либо имеются ошибки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D480A79-19ED-6230-4907-E4D547D90CDD}"/>
              </a:ext>
            </a:extLst>
          </p:cNvPr>
          <p:cNvSpPr/>
          <p:nvPr/>
        </p:nvSpPr>
        <p:spPr>
          <a:xfrm>
            <a:off x="545397" y="6123915"/>
            <a:ext cx="11240201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Разные признаки, разные строки в соответствующих подразделах (разделах) справки</a:t>
            </a:r>
          </a:p>
        </p:txBody>
      </p:sp>
    </p:spTree>
    <p:extLst>
      <p:ext uri="{BB962C8B-B14F-4D97-AF65-F5344CB8AC3E}">
        <p14:creationId xmlns:p14="http://schemas.microsoft.com/office/powerpoint/2010/main" val="2156635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04435" y="0"/>
            <a:ext cx="881166" cy="3600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1543" y="80123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Антикоррупционное декларирование </a:t>
            </a:r>
          </a:p>
        </p:txBody>
      </p:sp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xmlns="" id="{8BAC3224-1B2E-E17C-6FFC-E9C2171D6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456966"/>
              </p:ext>
            </p:extLst>
          </p:nvPr>
        </p:nvGraphicFramePr>
        <p:xfrm>
          <a:off x="526143" y="1453807"/>
          <a:ext cx="11259458" cy="521187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4166">
                  <a:extLst>
                    <a:ext uri="{9D8B030D-6E8A-4147-A177-3AD203B41FA5}">
                      <a16:colId xmlns:a16="http://schemas.microsoft.com/office/drawing/2014/main" xmlns="" val="3045483869"/>
                    </a:ext>
                  </a:extLst>
                </a:gridCol>
                <a:gridCol w="9825292">
                  <a:extLst>
                    <a:ext uri="{9D8B030D-6E8A-4147-A177-3AD203B41FA5}">
                      <a16:colId xmlns:a16="http://schemas.microsoft.com/office/drawing/2014/main" xmlns="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Декларационная кампания начинается 1 января и заканчивается 1 (30) апреля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(в зависимости от категории должности) (сроки не переносятся)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Декларация подается в антикоррупционное подразделение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(ответственному должностному лицу)</a:t>
                      </a:r>
                      <a:endParaRPr lang="ru-RU" sz="2000" dirty="0">
                        <a:solidFill>
                          <a:schemeClr val="accent1"/>
                        </a:solidFill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Имеется возможность подать уточенную декларацию: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dirty="0">
                          <a:solidFill>
                            <a:schemeClr val="accent1"/>
                          </a:solidFill>
                        </a:rPr>
                        <a:t>это ответственность самого должностного лица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0022816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4.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Отчетный период: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</a:t>
                      </a:r>
                      <a:r>
                        <a:rPr lang="ru-RU" sz="2000" b="1" i="1" dirty="0" smtClean="0">
                          <a:solidFill>
                            <a:schemeClr val="accent1"/>
                          </a:solidFill>
                        </a:rPr>
                        <a:t>служащих (работников)  </a:t>
                      </a:r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год, предшествующий декларационной кампании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поступающих 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год, предшествующий году подачи документов для замещения должности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5.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Отчетная дата: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</a:t>
                      </a:r>
                      <a:r>
                        <a:rPr lang="ru-RU" sz="2000" b="1" i="1" dirty="0" smtClean="0">
                          <a:solidFill>
                            <a:schemeClr val="accent1"/>
                          </a:solidFill>
                        </a:rPr>
                        <a:t>служащих (работников) </a:t>
                      </a:r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31 декабря отчетного периода</a:t>
                      </a:r>
                    </a:p>
                    <a:p>
                      <a:r>
                        <a:rPr lang="ru-RU" sz="2000" b="1" i="1" dirty="0">
                          <a:solidFill>
                            <a:schemeClr val="accent1"/>
                          </a:solidFill>
                        </a:rPr>
                        <a:t>для поступающих – </a:t>
                      </a:r>
                      <a:r>
                        <a:rPr lang="ru-RU" sz="2000" i="1" dirty="0">
                          <a:solidFill>
                            <a:schemeClr val="accent1"/>
                          </a:solidFill>
                        </a:rPr>
                        <a:t>первое число месяца, предшествующего месяцу подачи документов для замещения должности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2" name="Объект 11">
            <a:extLst>
              <a:ext uri="{FF2B5EF4-FFF2-40B4-BE49-F238E27FC236}">
                <a16:creationId xmlns:a16="http://schemas.microsoft.com/office/drawing/2014/main" xmlns="" id="{09860822-4A7A-9D51-AFA9-108B824808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18251656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B629A2E5-72EC-4F03-BA4A-FE76CFE24889}"/>
              </a:ext>
            </a:extLst>
          </p:cNvPr>
          <p:cNvSpPr/>
          <p:nvPr/>
        </p:nvSpPr>
        <p:spPr>
          <a:xfrm>
            <a:off x="545398" y="3737244"/>
            <a:ext cx="11240202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"Самозанятый"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"Налог на профессиональный доход"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  <a:ea typeface="Calibri" panose="020F0502020204030204" pitchFamily="34" charset="0"/>
              </a:rPr>
              <a:t>"Титульной"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1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1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A46EF2EC-C169-4276-A996-658939D8B307}"/>
              </a:ext>
            </a:extLst>
          </p:cNvPr>
          <p:cNvCxnSpPr/>
          <p:nvPr/>
        </p:nvCxnSpPr>
        <p:spPr>
          <a:xfrm>
            <a:off x="407899" y="5331145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C2D87CF2-8A17-46E0-86D4-67D5EA80784B}"/>
              </a:ext>
            </a:extLst>
          </p:cNvPr>
          <p:cNvSpPr/>
          <p:nvPr/>
        </p:nvSpPr>
        <p:spPr>
          <a:xfrm>
            <a:off x="545398" y="4534194"/>
            <a:ext cx="10093574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Служащий может применять "Налог на профессиональный доход" только в отношении сдачи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в аренду (наем) жилых помещений (письмо Минтруда России от 19.04.2021 № 28-6/10/В-4623) 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290E1DE-82EB-416E-F45D-7A82AC641E8C}"/>
              </a:ext>
            </a:extLst>
          </p:cNvPr>
          <p:cNvSpPr/>
          <p:nvPr/>
        </p:nvSpPr>
        <p:spPr>
          <a:xfrm>
            <a:off x="552861" y="5502428"/>
            <a:ext cx="11232738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Информацию о том, что лицо зарегистрировано в качестве индивидуального </a:t>
            </a:r>
            <a:r>
              <a:rPr lang="ru-RU" dirty="0" smtClean="0">
                <a:solidFill>
                  <a:schemeClr val="accent1"/>
                </a:solidFill>
              </a:rPr>
              <a:t>предпринимателя, </a:t>
            </a:r>
            <a:r>
              <a:rPr lang="ru-RU" dirty="0">
                <a:solidFill>
                  <a:schemeClr val="accent1"/>
                </a:solidFill>
              </a:rPr>
              <a:t>необходимо указывать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8FB4106C-F76D-3E81-B689-9F28CC317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987" y="4420888"/>
            <a:ext cx="874612" cy="8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1306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51543" y="766815"/>
            <a:ext cx="11088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18840"/>
          <a:stretch/>
        </p:blipFill>
        <p:spPr>
          <a:xfrm>
            <a:off x="382999" y="1930990"/>
            <a:ext cx="3255633" cy="3302817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xmlns="" id="{8BAC3224-1B2E-E17C-6FFC-E9C2171D68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048020"/>
              </p:ext>
            </p:extLst>
          </p:nvPr>
        </p:nvGraphicFramePr>
        <p:xfrm>
          <a:off x="4219286" y="2188831"/>
          <a:ext cx="7589715" cy="27871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735">
                  <a:extLst>
                    <a:ext uri="{9D8B030D-6E8A-4147-A177-3AD203B41FA5}">
                      <a16:colId xmlns:a16="http://schemas.microsoft.com/office/drawing/2014/main" xmlns="" val="3045483869"/>
                    </a:ext>
                  </a:extLst>
                </a:gridCol>
                <a:gridCol w="6622980">
                  <a:extLst>
                    <a:ext uri="{9D8B030D-6E8A-4147-A177-3AD203B41FA5}">
                      <a16:colId xmlns:a16="http://schemas.microsoft.com/office/drawing/2014/main" xmlns="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Оказание консультативной и методической помощи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в реализации требований антикоррупционного законодательства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Издание инструктивно-методических материалов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вопросам противодействия коррупции</a:t>
                      </a:r>
                      <a:endParaRPr lang="ru-RU" sz="2000" b="1" dirty="0">
                        <a:solidFill>
                          <a:schemeClr val="accent1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Консультативно-методическое обеспечение мер, направленных на предупреждение коррупции </a:t>
                      </a:r>
                      <a:br>
                        <a:rPr lang="ru-RU" sz="2000" b="1" dirty="0">
                          <a:solidFill>
                            <a:schemeClr val="accent1"/>
                          </a:solidFill>
                        </a:rPr>
                      </a:br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в организациях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00228160"/>
                  </a:ext>
                </a:extLst>
              </a:tr>
            </a:tbl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3E8F6DD-4B34-CADF-23D4-9DD6465AC023}"/>
              </a:ext>
            </a:extLst>
          </p:cNvPr>
          <p:cNvSpPr/>
          <p:nvPr/>
        </p:nvSpPr>
        <p:spPr>
          <a:xfrm>
            <a:off x="375469" y="5652655"/>
            <a:ext cx="11410131" cy="717664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accent1"/>
                </a:solidFill>
              </a:rPr>
              <a:t>См. пункт 25 Указа Президента Российской Федерации от 2 апреля 2013 г. № 309 "О мерах по реализации отдельных положений Федерального закона "О противодействии коррупции"</a:t>
            </a:r>
          </a:p>
        </p:txBody>
      </p:sp>
      <p:pic>
        <p:nvPicPr>
          <p:cNvPr id="2" name="Объект 11">
            <a:extLst>
              <a:ext uri="{FF2B5EF4-FFF2-40B4-BE49-F238E27FC236}">
                <a16:creationId xmlns:a16="http://schemas.microsoft.com/office/drawing/2014/main" xmlns="" id="{0DE67584-AE8A-2DC0-E885-3553DD39E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331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552860" y="5356015"/>
            <a:ext cx="3457163" cy="792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552862" y="2484464"/>
            <a:ext cx="3457163" cy="792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2" y="3386134"/>
            <a:ext cx="6566087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/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8" y="6256388"/>
            <a:ext cx="6553801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1"/>
                </a:solidFill>
              </a:rPr>
              <a:t>Некоторые доходы могут не облагаться налогом (или лицо обязано самостоятельно уплатить налог)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552862" y="1331855"/>
            <a:ext cx="11232737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Понятие "доход" в антикоррупционном законодательстве не тождественно понятию "доход" в налоговом законодательстве (см. "природу" денежных средств)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96A600A-2A59-40AD-9CCD-1FC3B6DF4D8B}"/>
              </a:ext>
            </a:extLst>
          </p:cNvPr>
          <p:cNvSpPr/>
          <p:nvPr/>
        </p:nvSpPr>
        <p:spPr>
          <a:xfrm>
            <a:off x="4222714" y="2484464"/>
            <a:ext cx="7562885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ФНС России, фонды,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EFE0413C-2314-4FAF-AAC1-48ED7F0B600C}"/>
              </a:ext>
            </a:extLst>
          </p:cNvPr>
          <p:cNvSpPr/>
          <p:nvPr/>
        </p:nvSpPr>
        <p:spPr>
          <a:xfrm>
            <a:off x="4222714" y="5356015"/>
            <a:ext cx="7562885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От физических или юридических лиц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102B74A-C13B-CBE3-66F9-A2C33B61684F}"/>
              </a:ext>
            </a:extLst>
          </p:cNvPr>
          <p:cNvSpPr/>
          <p:nvPr/>
        </p:nvSpPr>
        <p:spPr>
          <a:xfrm>
            <a:off x="552860" y="4227670"/>
            <a:ext cx="11232737" cy="576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Доход от ценных бумаг выражается в величине суммы положительного финансового результата (сумма налоговой базы, а не общая сумма дохода)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146F1F01-4AC0-07DF-9F1B-554F3F60548D}"/>
              </a:ext>
            </a:extLst>
          </p:cNvPr>
          <p:cNvSpPr/>
          <p:nvPr/>
        </p:nvSpPr>
        <p:spPr>
          <a:xfrm>
            <a:off x="552860" y="4905814"/>
            <a:ext cx="11232737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Положительный финансовый результат только для отдельных видов доходов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1FAB7AA-CF13-67B5-7BA5-827865E95431}"/>
              </a:ext>
            </a:extLst>
          </p:cNvPr>
          <p:cNvSpPr/>
          <p:nvPr/>
        </p:nvSpPr>
        <p:spPr>
          <a:xfrm>
            <a:off x="552860" y="1981200"/>
            <a:ext cx="11232737" cy="35260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При определении дохода смотрим на собственника, а не на порядок зачисления денежных средств</a:t>
            </a:r>
          </a:p>
        </p:txBody>
      </p:sp>
      <p:pic>
        <p:nvPicPr>
          <p:cNvPr id="8" name="Объект 11">
            <a:extLst>
              <a:ext uri="{FF2B5EF4-FFF2-40B4-BE49-F238E27FC236}">
                <a16:creationId xmlns:a16="http://schemas.microsoft.com/office/drawing/2014/main" xmlns="" id="{6D3C74FE-E990-DB17-57F7-9ADDA2280C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2645651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E7174448-1459-45DE-9B7D-1EFEF5B0034A}"/>
              </a:ext>
            </a:extLst>
          </p:cNvPr>
          <p:cNvSpPr/>
          <p:nvPr/>
        </p:nvSpPr>
        <p:spPr>
          <a:xfrm>
            <a:off x="545400" y="1600472"/>
            <a:ext cx="11232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Доход, полученный в натуральной форме, не отражается.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Когда будет реализован, тогда будет указан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A69BF7C-2D0F-ED0E-451F-BB4BCADA6A60}"/>
              </a:ext>
            </a:extLst>
          </p:cNvPr>
          <p:cNvSpPr/>
          <p:nvPr/>
        </p:nvSpPr>
        <p:spPr>
          <a:xfrm>
            <a:off x="545400" y="2352613"/>
            <a:ext cx="11232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Указывается любой доход вне зависимости от размера, в т.ч. полученный в качестве подарка на день рождения или иной праздник, переведенные ("подаренные") денежные средства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9FFE3CB-6A70-C347-76A1-F53B3193D9F3}"/>
              </a:ext>
            </a:extLst>
          </p:cNvPr>
          <p:cNvSpPr/>
          <p:nvPr/>
        </p:nvSpPr>
        <p:spPr>
          <a:xfrm>
            <a:off x="545400" y="3104754"/>
            <a:ext cx="112320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Не указываются сведения о социальном, имущественном, инвестиционном налоговом вычете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1C0B46B-61A2-DEE1-D8EF-3B6647E739F0}"/>
              </a:ext>
            </a:extLst>
          </p:cNvPr>
          <p:cNvSpPr/>
          <p:nvPr/>
        </p:nvSpPr>
        <p:spPr>
          <a:xfrm>
            <a:off x="545400" y="3676895"/>
            <a:ext cx="112320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Гранты указываются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F43BF5BC-B4C7-C9B3-0479-99778FDBA242}"/>
              </a:ext>
            </a:extLst>
          </p:cNvPr>
          <p:cNvSpPr/>
          <p:nvPr/>
        </p:nvSpPr>
        <p:spPr>
          <a:xfrm>
            <a:off x="545400" y="4249036"/>
            <a:ext cx="11232000" cy="103183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Не указывается возврат денежных средств за оплаченные за третьих лиц товары, работы и услуги, если факт такой оплаты может быть подтвержден (например, покупка товаров в пользу родителей, участие в родительском комитете)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6DA9920C-3EC8-83C9-43BC-8673A1BB5443}"/>
              </a:ext>
            </a:extLst>
          </p:cNvPr>
          <p:cNvSpPr/>
          <p:nvPr/>
        </p:nvSpPr>
        <p:spPr>
          <a:xfrm>
            <a:off x="545400" y="5385012"/>
            <a:ext cx="11232000" cy="72450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Предусмотренное Указанием Банка России № 5798-У отражение доходов от сделок купли-продажи иностранной валюты согласовано Минтрудом России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EE9323FA-AFFB-23D2-C5C8-0C44E6FA37A4}"/>
              </a:ext>
            </a:extLst>
          </p:cNvPr>
          <p:cNvSpPr/>
          <p:nvPr/>
        </p:nvSpPr>
        <p:spPr>
          <a:xfrm>
            <a:off x="545400" y="6213653"/>
            <a:ext cx="11232000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Компенсации с отчетностью о расходовании не указываются; иные компенсации указываются</a:t>
            </a:r>
          </a:p>
        </p:txBody>
      </p:sp>
    </p:spTree>
    <p:extLst>
      <p:ext uri="{BB962C8B-B14F-4D97-AF65-F5344CB8AC3E}">
        <p14:creationId xmlns:p14="http://schemas.microsoft.com/office/powerpoint/2010/main" val="437438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AFEE975-328F-4CDC-B22D-F032B557691E}"/>
              </a:ext>
            </a:extLst>
          </p:cNvPr>
          <p:cNvSpPr/>
          <p:nvPr/>
        </p:nvSpPr>
        <p:spPr>
          <a:xfrm>
            <a:off x="545400" y="2840078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D971428D-EA20-47AD-9592-A513CF257B60}"/>
              </a:ext>
            </a:extLst>
          </p:cNvPr>
          <p:cNvSpPr/>
          <p:nvPr/>
        </p:nvSpPr>
        <p:spPr>
          <a:xfrm>
            <a:off x="545400" y="3565360"/>
            <a:ext cx="112402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0A21A202-D80E-4B30-91A6-E44BF58B3B08}"/>
              </a:ext>
            </a:extLst>
          </p:cNvPr>
          <p:cNvSpPr/>
          <p:nvPr/>
        </p:nvSpPr>
        <p:spPr>
          <a:xfrm>
            <a:off x="545400" y="4146642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1645C8C-5B42-4629-8778-239E00A2C853}"/>
              </a:ext>
            </a:extLst>
          </p:cNvPr>
          <p:cNvSpPr/>
          <p:nvPr/>
        </p:nvSpPr>
        <p:spPr>
          <a:xfrm>
            <a:off x="545400" y="4871924"/>
            <a:ext cx="112402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Общий доход рассчитывается только в случае, если на момент совершения сделки уже три отчетных периода как декларанты находятся в браке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B5791623-FFCE-493F-800B-28FF829D1779}"/>
              </a:ext>
            </a:extLst>
          </p:cNvPr>
          <p:cNvSpPr/>
          <p:nvPr/>
        </p:nvSpPr>
        <p:spPr>
          <a:xfrm>
            <a:off x="545400" y="5597206"/>
            <a:ext cx="112402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Если супругой (супругом) служащего (работника) сделка совершена до брака, то такая сделка не отражается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05E0B3D5-E96E-43E1-8B36-660598E43CBA}"/>
              </a:ext>
            </a:extLst>
          </p:cNvPr>
          <p:cNvSpPr/>
          <p:nvPr/>
        </p:nvSpPr>
        <p:spPr>
          <a:xfrm>
            <a:off x="545400" y="6178490"/>
            <a:ext cx="112402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349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7" name="Пятиугольник 36"/>
          <p:cNvSpPr/>
          <p:nvPr/>
        </p:nvSpPr>
        <p:spPr>
          <a:xfrm>
            <a:off x="559629" y="2521368"/>
            <a:ext cx="2291198" cy="792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9B7BF6A-2C3F-4877-9F5B-A779AC7056C9}"/>
              </a:ext>
            </a:extLst>
          </p:cNvPr>
          <p:cNvSpPr/>
          <p:nvPr/>
        </p:nvSpPr>
        <p:spPr>
          <a:xfrm>
            <a:off x="3088977" y="2509415"/>
            <a:ext cx="8696624" cy="79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Росреестр  (сведения, содержащиеся в ЕГРН)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ACD7E94-75D7-4CD1-AD83-B28134F15632}"/>
              </a:ext>
            </a:extLst>
          </p:cNvPr>
          <p:cNvSpPr/>
          <p:nvPr/>
        </p:nvSpPr>
        <p:spPr>
          <a:xfrm>
            <a:off x="3088976" y="3428060"/>
            <a:ext cx="8696623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/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F5E7C5A-E890-45AE-8804-3565FCB3919D}"/>
              </a:ext>
            </a:extLst>
          </p:cNvPr>
          <p:cNvSpPr/>
          <p:nvPr/>
        </p:nvSpPr>
        <p:spPr>
          <a:xfrm>
            <a:off x="3088976" y="3914705"/>
            <a:ext cx="8696623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/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19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559629" y="5492257"/>
            <a:ext cx="2291198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56A3D5DD-B8EF-4AA8-AAE8-25AA059E7F4D}"/>
              </a:ext>
            </a:extLst>
          </p:cNvPr>
          <p:cNvSpPr/>
          <p:nvPr/>
        </p:nvSpPr>
        <p:spPr>
          <a:xfrm>
            <a:off x="3088978" y="5480303"/>
            <a:ext cx="869662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8850" y="4401350"/>
            <a:ext cx="7734300" cy="914400"/>
          </a:xfrm>
          <a:prstGeom prst="rect">
            <a:avLst/>
          </a:prstGeom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496D9BF0-1017-4B76-87EA-78D8A42754A0}"/>
              </a:ext>
            </a:extLst>
          </p:cNvPr>
          <p:cNvSpPr/>
          <p:nvPr/>
        </p:nvSpPr>
        <p:spPr>
          <a:xfrm>
            <a:off x="3088977" y="6350967"/>
            <a:ext cx="8696622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Регистрация транспортных средств носит учетный характер</a:t>
            </a:r>
          </a:p>
        </p:txBody>
      </p:sp>
      <p:pic>
        <p:nvPicPr>
          <p:cNvPr id="3" name="Объект 11">
            <a:extLst>
              <a:ext uri="{FF2B5EF4-FFF2-40B4-BE49-F238E27FC236}">
                <a16:creationId xmlns:a16="http://schemas.microsoft.com/office/drawing/2014/main" xmlns="" id="{082493AF-1E14-DFE9-4BD0-801409B8F3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4081819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цифровые права, включающие 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денежные требования; 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возможность осуществления прав по эмиссионным ценным бумагам; 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права участия в капитале непубличного акционерного общества;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передачи эмиссионных ценных бумаг, которые предусмотрены решением о выпуске цифровых финансовых активов в порядке, установленном настоящим Федеральным законом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Цифровые финансовые активы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71722" y="3790396"/>
            <a:ext cx="45608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выпуск, учет и обращение которых </a:t>
            </a:r>
            <a:r>
              <a:rPr lang="en-US" dirty="0">
                <a:solidFill>
                  <a:schemeClr val="accent1"/>
                </a:solidFill>
              </a:rPr>
              <a:t>[</a:t>
            </a:r>
            <a:r>
              <a:rPr lang="ru-RU" dirty="0">
                <a:solidFill>
                  <a:schemeClr val="accent1"/>
                </a:solidFill>
              </a:rPr>
              <a:t>цифровых прав</a:t>
            </a:r>
            <a:r>
              <a:rPr lang="en-US" dirty="0">
                <a:solidFill>
                  <a:schemeClr val="accent1"/>
                </a:solidFill>
              </a:rPr>
              <a:t>]</a:t>
            </a:r>
            <a:r>
              <a:rPr lang="ru-RU" dirty="0">
                <a:solidFill>
                  <a:schemeClr val="accent1"/>
                </a:solidFill>
              </a:rPr>
              <a:t> возможны только путем внесения (изменения) записей в информационную систему на основе распределенного реестра, а также в иные информационные системы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522720" y="3084469"/>
            <a:ext cx="269279" cy="3308598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427BF44-AB43-A054-CCCC-1982A25FF702}"/>
              </a:ext>
            </a:extLst>
          </p:cNvPr>
          <p:cNvSpPr txBox="1"/>
          <p:nvPr/>
        </p:nvSpPr>
        <p:spPr>
          <a:xfrm>
            <a:off x="543640" y="6034060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информационных систем: </a:t>
            </a:r>
            <a:r>
              <a:rPr lang="en-US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https://www.cbr.ru/registries/infrastr/#a_132564</a:t>
            </a:r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723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114300" y="791422"/>
            <a:ext cx="11988800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</a:t>
            </a:r>
            <a:r>
              <a:rPr lang="en-US" sz="2400" b="1" dirty="0">
                <a:solidFill>
                  <a:schemeClr val="accent6"/>
                </a:solidFill>
              </a:rPr>
              <a:t>2 </a:t>
            </a:r>
            <a:r>
              <a:rPr lang="ru-RU" sz="2400" b="1" dirty="0">
                <a:solidFill>
                  <a:schemeClr val="accent6"/>
                </a:solidFill>
              </a:rPr>
              <a:t>августа 2019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привлечении инвестиций с использованием инвестиционных платформ </a:t>
            </a:r>
            <a:br>
              <a:rPr lang="ru-RU" sz="2400" b="1" dirty="0">
                <a:solidFill>
                  <a:schemeClr val="accent6"/>
                </a:solidFill>
              </a:rPr>
            </a:br>
            <a:r>
              <a:rPr lang="ru-RU" sz="2400" b="1" dirty="0">
                <a:solidFill>
                  <a:schemeClr val="accent6"/>
                </a:solidFill>
              </a:rPr>
              <a:t>и о внесении изменений 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цифровые права, предусматривающие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передачи вещи (вещей);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передачи исключительных прав на результаты интеллектуальной деятельности и (или) прав использования результатов интеллектуальной деятельности;</a:t>
            </a:r>
            <a:endParaRPr lang="en-US" dirty="0">
              <a:solidFill>
                <a:schemeClr val="accent1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1"/>
                </a:solidFill>
              </a:rPr>
              <a:t>право требовать выполнения работ и (или) оказания услуг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Утилитарные цифровые права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65042" y="3230662"/>
            <a:ext cx="45608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</a:rPr>
              <a:t>Права признаются утилитарными цифровыми правами, если они изначально возникли в качестве цифрового права на основании договора о приобретении утилитарного цифрового права, заключенного с использованием инвестиционной платформы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400800" y="3084469"/>
            <a:ext cx="256559" cy="2431435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E4B86EB-85F6-D1EE-A9C2-67B23E8ACD6D}"/>
              </a:ext>
            </a:extLst>
          </p:cNvPr>
          <p:cNvSpPr txBox="1"/>
          <p:nvPr/>
        </p:nvSpPr>
        <p:spPr>
          <a:xfrm>
            <a:off x="543640" y="5604913"/>
            <a:ext cx="69366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инвестиционных платформ: </a:t>
            </a:r>
            <a:r>
              <a:rPr lang="en-US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https://www.cbr.ru/vfs/registers/infr/list_invest_platform_op.xlsx</a:t>
            </a:r>
            <a:r>
              <a:rPr lang="ru-RU" dirty="0">
                <a:solidFill>
                  <a:schemeClr val="accent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2671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28F8A74-E508-4596-96C7-8D1014294F0D}"/>
              </a:ext>
            </a:extLst>
          </p:cNvPr>
          <p:cNvSpPr txBox="1"/>
          <p:nvPr/>
        </p:nvSpPr>
        <p:spPr>
          <a:xfrm>
            <a:off x="462320" y="791422"/>
            <a:ext cx="11267359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1118603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совокупность электронных данных (цифрового кода или обозначения), содержащихся в информационной системе, которые предлагаются и (или) могут быть приняты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в качестве средства платежа, не являющегося </a:t>
            </a: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денежной единицей Российской Федерации,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денежной единицей иностранного государства и (или)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международной денежной или расчетной единицей,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 (или) в качестве инвестиций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и в отношении которых отсутствует лицо, обязанное перед каждым обладателем таких электронных данных, </a:t>
            </a: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 исключением оператора и (или) узлов информационной системы, обязанных только обеспечивать соответствие порядка выпуска этих электронных данных и осуществления в их отношении действий по внесению (изменению) записей в такую информационную систему ее правилам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Цифровая валюта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C3E6B56F-49FC-F8B2-07E3-D656C718808D}"/>
              </a:ext>
            </a:extLst>
          </p:cNvPr>
          <p:cNvSpPr/>
          <p:nvPr/>
        </p:nvSpPr>
        <p:spPr>
          <a:xfrm>
            <a:off x="371929" y="6223790"/>
            <a:ext cx="11448141" cy="526210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("</a:t>
            </a:r>
            <a:r>
              <a:rPr lang="ru-RU" sz="1600" dirty="0" err="1">
                <a:solidFill>
                  <a:schemeClr val="accent5">
                    <a:lumMod val="75000"/>
                  </a:schemeClr>
                </a:solidFill>
              </a:rPr>
              <a:t>кешбэк</a:t>
            </a:r>
            <a:r>
              <a:rPr lang="ru-RU" sz="1600" dirty="0">
                <a:solidFill>
                  <a:schemeClr val="accent5">
                    <a:lumMod val="75000"/>
                  </a:schemeClr>
                </a:solidFill>
              </a:rPr>
              <a:t> сервис"), а также игровая валюта</a:t>
            </a:r>
            <a:endParaRPr lang="ru-RU" sz="1600" dirty="0">
              <a:solidFill>
                <a:schemeClr val="accent5">
                  <a:lumMod val="7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173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4" name="Пятиугольник 33"/>
          <p:cNvSpPr/>
          <p:nvPr/>
        </p:nvSpPr>
        <p:spPr>
          <a:xfrm>
            <a:off x="545399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50D29CE-940C-46B1-AA99-D1B170B14F1D}"/>
              </a:ext>
            </a:extLst>
          </p:cNvPr>
          <p:cNvSpPr/>
          <p:nvPr/>
        </p:nvSpPr>
        <p:spPr>
          <a:xfrm>
            <a:off x="3574473" y="3566906"/>
            <a:ext cx="8211131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Кредитная организация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ФНС </a:t>
            </a:r>
            <a:r>
              <a:rPr lang="ru-RU" dirty="0">
                <a:solidFill>
                  <a:schemeClr val="accent1"/>
                </a:solidFill>
              </a:rPr>
              <a:t>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AE31F8E-3031-4F00-9FF5-A30A58CD5261}"/>
              </a:ext>
            </a:extLst>
          </p:cNvPr>
          <p:cNvSpPr/>
          <p:nvPr/>
        </p:nvSpPr>
        <p:spPr>
          <a:xfrm>
            <a:off x="545399" y="2650530"/>
            <a:ext cx="11240204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545399" y="5509585"/>
            <a:ext cx="11240204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Банком России издано </a:t>
            </a:r>
            <a:r>
              <a:rPr lang="ru-RU" b="1" dirty="0">
                <a:solidFill>
                  <a:schemeClr val="accent1"/>
                </a:solidFill>
              </a:rPr>
              <a:t>Указание от 27 мая 2021 г. № 5798-У</a:t>
            </a:r>
            <a:r>
              <a:rPr lang="ru-RU" dirty="0">
                <a:solidFill>
                  <a:schemeClr val="accent1"/>
                </a:solidFill>
              </a:rPr>
              <a:t>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5B4503DD-56D3-9FB7-46CE-5464B2101341}"/>
              </a:ext>
            </a:extLst>
          </p:cNvPr>
          <p:cNvSpPr/>
          <p:nvPr/>
        </p:nvSpPr>
        <p:spPr>
          <a:xfrm>
            <a:off x="3575999" y="4698555"/>
            <a:ext cx="8209602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Счет закрывается в установленном порядке или по соглашению сторон</a:t>
            </a:r>
          </a:p>
        </p:txBody>
      </p:sp>
      <p:pic>
        <p:nvPicPr>
          <p:cNvPr id="4" name="Объект 11">
            <a:extLst>
              <a:ext uri="{FF2B5EF4-FFF2-40B4-BE49-F238E27FC236}">
                <a16:creationId xmlns:a16="http://schemas.microsoft.com/office/drawing/2014/main" xmlns="" id="{74D51CBA-3937-A0A1-77DA-74CAE03EA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</p:spTree>
    <p:extLst>
      <p:ext uri="{BB962C8B-B14F-4D97-AF65-F5344CB8AC3E}">
        <p14:creationId xmlns:p14="http://schemas.microsoft.com/office/powerpoint/2010/main" val="12954076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45DED221-2220-439E-9685-9D4349AD24E9}"/>
              </a:ext>
            </a:extLst>
          </p:cNvPr>
          <p:cNvSpPr/>
          <p:nvPr/>
        </p:nvSpPr>
        <p:spPr>
          <a:xfrm>
            <a:off x="545398" y="1783290"/>
            <a:ext cx="11240201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Положение о том, что рекомендуем руководствоваться Указанием Банка России № 5798-У,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1C796911-D9C6-43F0-A1CB-F611A12732FB}"/>
              </a:ext>
            </a:extLst>
          </p:cNvPr>
          <p:cNvSpPr/>
          <p:nvPr/>
        </p:nvSpPr>
        <p:spPr>
          <a:xfrm>
            <a:off x="545398" y="2561403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AD48F76F-0E5C-4013-9ADC-B2CE986606EB}"/>
              </a:ext>
            </a:extLst>
          </p:cNvPr>
          <p:cNvSpPr/>
          <p:nvPr/>
        </p:nvSpPr>
        <p:spPr>
          <a:xfrm>
            <a:off x="545398" y="3051516"/>
            <a:ext cx="11240201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В выдаваемых в рамках Указания Банка России № 5798-У 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30B0539A-E2A4-4C87-87B8-0855A02E379F}"/>
              </a:ext>
            </a:extLst>
          </p:cNvPr>
          <p:cNvSpPr/>
          <p:nvPr/>
        </p:nvSpPr>
        <p:spPr>
          <a:xfrm>
            <a:off x="545398" y="4174439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В случае наличия жалоб / проблем целесообразно письменно обращаться в Банк России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00DFDA5-524E-2512-49E9-10B91A90A307}"/>
              </a:ext>
            </a:extLst>
          </p:cNvPr>
          <p:cNvSpPr/>
          <p:nvPr/>
        </p:nvSpPr>
        <p:spPr>
          <a:xfrm>
            <a:off x="545398" y="4664552"/>
            <a:ext cx="11240201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>
                    <a:lumMod val="75000"/>
                  </a:schemeClr>
                </a:solidFill>
              </a:rPr>
              <a:t>Если при получении информации от кредитной организации выявились "новые" счета, то служащий (работник) может приложить пояснения к справке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23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531C48E-C29F-63AD-2A28-480D7F245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>
            <a:extLst>
              <a:ext uri="{FF2B5EF4-FFF2-40B4-BE49-F238E27FC236}">
                <a16:creationId xmlns:a16="http://schemas.microsoft.com/office/drawing/2014/main" xmlns="" id="{6B19FD21-E728-4A59-F2F2-4C2AB19BE394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E8E4A130-D83C-CD5A-3B93-9A28C789A9E9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67574810-0F10-BA2C-65EC-5EAF671C4BDC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4EA13088-E6C5-1A54-3E53-2E31AC3CF367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C8B77D9C-7BF6-B3CA-3B98-697E95A198F5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E64B4C59-A1C0-9974-44EB-C1BD27B1D8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D1B2526-722B-9220-67E1-7DE9BD96962A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:a16="http://schemas.microsoft.com/office/drawing/2014/main" xmlns="" id="{0541DA20-0CC9-1695-83ED-87273F065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0D05F9B-6A8A-2380-AEC4-127B784FD49A}"/>
              </a:ext>
            </a:extLst>
          </p:cNvPr>
          <p:cNvSpPr/>
          <p:nvPr/>
        </p:nvSpPr>
        <p:spPr>
          <a:xfrm>
            <a:off x="545398" y="1782504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ИИС и брокерский счет в данном разделе не указываются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C19B8EC-7D8F-DA57-A104-875CFB49D091}"/>
              </a:ext>
            </a:extLst>
          </p:cNvPr>
          <p:cNvSpPr/>
          <p:nvPr/>
        </p:nvSpPr>
        <p:spPr>
          <a:xfrm>
            <a:off x="545398" y="2246442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solidFill>
                  <a:schemeClr val="accent1"/>
                </a:solidFill>
              </a:rPr>
              <a:t>OZON-</a:t>
            </a:r>
            <a:r>
              <a:rPr lang="ru-RU" sz="1800" dirty="0">
                <a:solidFill>
                  <a:schemeClr val="accent1"/>
                </a:solidFill>
              </a:rPr>
              <a:t>карта может как предусматривать, так и не предусматривать банковский счет, необходимо устанавливать (ООО "</a:t>
            </a:r>
            <a:r>
              <a:rPr lang="ru-RU" sz="1800" dirty="0" err="1">
                <a:solidFill>
                  <a:schemeClr val="accent1"/>
                </a:solidFill>
              </a:rPr>
              <a:t>Еком</a:t>
            </a:r>
            <a:r>
              <a:rPr lang="ru-RU" sz="1800" dirty="0">
                <a:solidFill>
                  <a:schemeClr val="accent1"/>
                </a:solidFill>
              </a:rPr>
              <a:t> Банк")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97562F43-A1C8-7411-19B7-9AB70D0C7CD3}"/>
              </a:ext>
            </a:extLst>
          </p:cNvPr>
          <p:cNvSpPr/>
          <p:nvPr/>
        </p:nvSpPr>
        <p:spPr>
          <a:xfrm>
            <a:off x="545398" y="3606318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accent1"/>
                </a:solidFill>
              </a:rPr>
              <a:t>Заполнение графы "Сумма поступивших на счет денежных средств (руб.)" не является основанием для инициирования антикоррупционной проверки \ контроля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BF4A902-59E2-6F44-5797-B68691098032}"/>
              </a:ext>
            </a:extLst>
          </p:cNvPr>
          <p:cNvSpPr/>
          <p:nvPr/>
        </p:nvSpPr>
        <p:spPr>
          <a:xfrm>
            <a:off x="545398" y="4286256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Необходимо разграничивать регулирование для целей раздела 4 справки и для целей статьи 8.2 Федерального закона "О противодействии коррупции" (планируются иные инструктивные материалы)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2C67E6C5-C1DB-F6F5-7AF5-D6F0894F6198}"/>
              </a:ext>
            </a:extLst>
          </p:cNvPr>
          <p:cNvSpPr/>
          <p:nvPr/>
        </p:nvSpPr>
        <p:spPr>
          <a:xfrm>
            <a:off x="545398" y="2926380"/>
            <a:ext cx="11240201" cy="576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>
                <a:solidFill>
                  <a:schemeClr val="accent1"/>
                </a:solidFill>
              </a:rPr>
              <a:t>Заполнение графы "Сумма поступивших на счет денежных средств (руб.)" при отсутствии оснований </a:t>
            </a:r>
            <a:br>
              <a:rPr lang="ru-RU" sz="1800" b="1" dirty="0">
                <a:solidFill>
                  <a:schemeClr val="accent1"/>
                </a:solidFill>
              </a:rPr>
            </a:br>
            <a:r>
              <a:rPr lang="ru-RU" sz="1800" b="1" dirty="0">
                <a:solidFill>
                  <a:schemeClr val="accent1"/>
                </a:solidFill>
              </a:rPr>
              <a:t>не является нарушением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5A1C02E-1955-4D09-2231-90A1607B2F0C}"/>
              </a:ext>
            </a:extLst>
          </p:cNvPr>
          <p:cNvSpPr/>
          <p:nvPr/>
        </p:nvSpPr>
        <p:spPr>
          <a:xfrm>
            <a:off x="545398" y="4966193"/>
            <a:ext cx="11240201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Инициатива корректировки Указания Банка России № 5798-У обсуждается</a:t>
            </a:r>
          </a:p>
        </p:txBody>
      </p:sp>
    </p:spTree>
    <p:extLst>
      <p:ext uri="{BB962C8B-B14F-4D97-AF65-F5344CB8AC3E}">
        <p14:creationId xmlns:p14="http://schemas.microsoft.com/office/powerpoint/2010/main" val="622793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b="20327"/>
          <a:stretch/>
        </p:blipFill>
        <p:spPr>
          <a:xfrm>
            <a:off x="8253190" y="1808457"/>
            <a:ext cx="3254400" cy="3241085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B966577-88C3-41CE-B41F-CCCFE16D3BFE}"/>
              </a:ext>
            </a:extLst>
          </p:cNvPr>
          <p:cNvSpPr/>
          <p:nvPr/>
        </p:nvSpPr>
        <p:spPr>
          <a:xfrm>
            <a:off x="337461" y="5424407"/>
            <a:ext cx="11088914" cy="1276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000" b="1" dirty="0">
                <a:solidFill>
                  <a:schemeClr val="accent1"/>
                </a:solidFill>
              </a:rPr>
              <a:t>Политика в сфере противодействия коррупции</a:t>
            </a: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xmlns="" id="{4B990A99-66F8-4D79-95FC-2BD52DDF74A8}"/>
              </a:ext>
            </a:extLst>
          </p:cNvPr>
          <p:cNvCxnSpPr/>
          <p:nvPr/>
        </p:nvCxnSpPr>
        <p:spPr>
          <a:xfrm>
            <a:off x="337461" y="5504811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AD6BBAC-D95E-92FD-EDC5-8C4A0521D33A}"/>
              </a:ext>
            </a:extLst>
          </p:cNvPr>
          <p:cNvSpPr txBox="1"/>
          <p:nvPr/>
        </p:nvSpPr>
        <p:spPr>
          <a:xfrm>
            <a:off x="551543" y="766815"/>
            <a:ext cx="110889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8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FF35D578-7255-EDFD-57DD-EAAA767B5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548912"/>
            <a:ext cx="1027940" cy="102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6F4136A3-BC4D-9EF4-6BD9-3812D3082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689704"/>
              </p:ext>
            </p:extLst>
          </p:nvPr>
        </p:nvGraphicFramePr>
        <p:xfrm>
          <a:off x="337461" y="2188831"/>
          <a:ext cx="7589715" cy="26956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66735">
                  <a:extLst>
                    <a:ext uri="{9D8B030D-6E8A-4147-A177-3AD203B41FA5}">
                      <a16:colId xmlns:a16="http://schemas.microsoft.com/office/drawing/2014/main" xmlns="" val="3045483869"/>
                    </a:ext>
                  </a:extLst>
                </a:gridCol>
                <a:gridCol w="6622980">
                  <a:extLst>
                    <a:ext uri="{9D8B030D-6E8A-4147-A177-3AD203B41FA5}">
                      <a16:colId xmlns:a16="http://schemas.microsoft.com/office/drawing/2014/main" xmlns="" val="4147634787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1.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Согласованы с заинтересованными федеральными государственными органами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591504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2.</a:t>
                      </a:r>
                      <a:endParaRPr lang="ru-RU" sz="5400" b="1" dirty="0">
                        <a:solidFill>
                          <a:schemeClr val="accent4"/>
                        </a:solidFill>
                        <a:latin typeface="Segoe UI Black" panose="020B0A02040204020203" pitchFamily="34" charset="0"/>
                        <a:ea typeface="Segoe UI Black" panose="020B0A02040204020203" pitchFamily="34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Размещены в открытом доступе</a:t>
                      </a:r>
                      <a:endParaRPr lang="ru-RU" sz="2000" b="1" dirty="0">
                        <a:solidFill>
                          <a:schemeClr val="accent1"/>
                        </a:solidFill>
                        <a:cs typeface="Times New Roman" panose="02020603050405020304" pitchFamily="18" charset="0"/>
                      </a:endParaRP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320464952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ru-RU" sz="5400" b="1" dirty="0">
                          <a:solidFill>
                            <a:schemeClr val="accent4"/>
                          </a:solidFill>
                          <a:latin typeface="Segoe UI Black" panose="020B0A02040204020203" pitchFamily="34" charset="0"/>
                          <a:ea typeface="Segoe UI Black" panose="020B0A02040204020203" pitchFamily="34" charset="0"/>
                        </a:rPr>
                        <a:t>3.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1"/>
                          </a:solidFill>
                        </a:rPr>
                        <a:t>Корректируются при необходимости</a:t>
                      </a:r>
                    </a:p>
                  </a:txBody>
                  <a:tcPr marL="38889" marR="38889" marT="19444" marB="19444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21386F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400228160"/>
                  </a:ext>
                </a:extLst>
              </a:tr>
            </a:tbl>
          </a:graphicData>
        </a:graphic>
      </p:graphicFrame>
      <p:pic>
        <p:nvPicPr>
          <p:cNvPr id="2" name="Объект 11">
            <a:extLst>
              <a:ext uri="{FF2B5EF4-FFF2-40B4-BE49-F238E27FC236}">
                <a16:creationId xmlns:a16="http://schemas.microsoft.com/office/drawing/2014/main" xmlns="" id="{BFB2C1C3-A5AE-92FE-A531-1560F25195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15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3658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47987E4-6B72-8A0B-3158-50E008B268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>
            <a:extLst>
              <a:ext uri="{FF2B5EF4-FFF2-40B4-BE49-F238E27FC236}">
                <a16:creationId xmlns:a16="http://schemas.microsoft.com/office/drawing/2014/main" xmlns="" id="{3DCD48C4-D52C-BF84-A81C-44FBB3E447C3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74C76510-8998-321B-32EA-8FC4BA1B96FD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4A575E93-F5D3-1FF0-DCB8-3A08F7DFB220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1F020A1F-E9CB-31F4-7583-D57748DB2339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C95A7180-EC97-CBD8-6483-9368C0056F60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C3192224-E255-578B-85E0-C9602C7273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A7619699-F41D-CCE3-3F77-CF3B837C1843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:a16="http://schemas.microsoft.com/office/drawing/2014/main" xmlns="" id="{D18F4ED0-4B4B-7F69-9321-2D737D080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4" name="Рисунок 13" descr="Изображение выглядит как текст, снимок экрана, диаграмма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40FBCD55-985F-200C-745C-9812D3C223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013" y="1284803"/>
            <a:ext cx="6801140" cy="3600000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72B4FC70-5169-F447-1F77-6C9EF672B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884803"/>
            <a:ext cx="1162003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 открыто два счета, а у его супруги – три; у несовершеннолетних детей счета отсутствуют.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счета служащего (работника) поступило 300 тыс. руб., а на счета его супруги – 500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lang="ru-RU" altLang="ru-RU" sz="1400" dirty="0">
                <a:solidFill>
                  <a:schemeClr val="accent1"/>
                </a:solidFill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Совокупный доход </a:t>
            </a: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составляет 6000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графа "Сумма поступивших на счет денежных средств (руб.)" раздела 4 справки в отношении служащего (работника) не заполняется;</a:t>
            </a:r>
            <a:endParaRPr lang="ru-RU" altLang="ru-RU" sz="1400" dirty="0">
              <a:solidFill>
                <a:schemeClr val="accent1"/>
              </a:solidFill>
              <a:latin typeface="Calibri (Основной текст)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графа "Сумма поступивших на счет денежных средств (руб.)" раздела 4 справки в отношении его супруги также не заполняется. 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25235444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585F34D-A839-2649-F0A6-3119EFFEB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снимок экрана, диаграмма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C75BA33C-7982-4639-DBEE-BF85641D120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91"/>
          <a:stretch/>
        </p:blipFill>
        <p:spPr>
          <a:xfrm>
            <a:off x="1781039" y="1256140"/>
            <a:ext cx="8629919" cy="3600000"/>
          </a:xfrm>
          <a:prstGeom prst="rect">
            <a:avLst/>
          </a:prstGeom>
        </p:spPr>
      </p:pic>
      <p:grpSp>
        <p:nvGrpSpPr>
          <p:cNvPr id="2" name="Группа 36">
            <a:extLst>
              <a:ext uri="{FF2B5EF4-FFF2-40B4-BE49-F238E27FC236}">
                <a16:creationId xmlns:a16="http://schemas.microsoft.com/office/drawing/2014/main" xmlns="" id="{26F1E8B5-8DAA-3D05-C3DB-62718AEB6667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4E1E596F-3FF7-D4EE-52C0-BC85E65ABE99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40C07FCF-B94B-27FE-D845-48F965AE6997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52A3ED6B-F845-B534-4098-111A88390FC4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7C9CB213-5D12-9B33-2938-67E18769122A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488851A4-703A-EDE9-6CE5-CCF2967BEE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332CEB1D-1729-8949-02AF-5110BE3989BB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:a16="http://schemas.microsoft.com/office/drawing/2014/main" xmlns="" id="{76F5C43A-F967-A901-9947-524FC0487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E4993B27-3EEB-1085-DDF3-C62EE50D1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669360"/>
            <a:ext cx="1162003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 открыто три счета.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 "А" поступило 500 тыс. руб. Впоследствии со счета "А" на счета "Б" и "В" переведены денежные средства: </a:t>
            </a:r>
            <a:b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300 тыс. руб. и 100 тыс. руб. соответственно.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перераспределение (оборот) денежных средств по счетам составил 900 тыс. руб.;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сумма денежных средств, поступивших на счета, – 500 тыс. руб. Таким образом, для целей определения необходимости </a:t>
            </a: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заполнения </a:t>
            </a: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графы "Сумма поступивших на счет денежных средств (руб.)" раздела 4 справки необходимо сравнивать совокупный доход с 500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852398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8" name="Рисунок 17" descr="Изображение выглядит как снимок экрана, текст, диаграмма, дизайн&#10;&#10;Автоматически созданное описание">
            <a:extLst>
              <a:ext uri="{FF2B5EF4-FFF2-40B4-BE49-F238E27FC236}">
                <a16:creationId xmlns:a16="http://schemas.microsoft.com/office/drawing/2014/main" xmlns="" id="{1C92F33D-2383-9A8F-62D9-F19E376E2D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74"/>
          <a:stretch/>
        </p:blipFill>
        <p:spPr>
          <a:xfrm>
            <a:off x="1681175" y="1284803"/>
            <a:ext cx="8829647" cy="3600000"/>
          </a:xfrm>
          <a:prstGeom prst="rect">
            <a:avLst/>
          </a:prstGeom>
        </p:spPr>
      </p:pic>
      <p:sp>
        <p:nvSpPr>
          <p:cNvPr id="19" name="Rectangle 2">
            <a:extLst>
              <a:ext uri="{FF2B5EF4-FFF2-40B4-BE49-F238E27FC236}">
                <a16:creationId xmlns:a16="http://schemas.microsoft.com/office/drawing/2014/main" xmlns="" id="{81793F4A-4839-4D0D-8416-81CA9EF61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777081"/>
            <a:ext cx="1162003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 открыто два счета.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 "А" поступило 400 тыс. руб.; на счет "Б" – 300 тыс. руб. Сначала со счета "А" на счет "Б" переведены 200 тыс. руб., потом со счета "Б" на счет "А" – 500 тыс. руб.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перераспределение (оборот) денежных средств по счетам составил 1400 тыс. руб.;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сумма денежных средств, поступивших на счета, – 700 тыс. руб. Таким образом, для целей определения необходимости </a:t>
            </a: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заполнения </a:t>
            </a: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графы "Сумма поступивших на счет денежных средств (руб.)" раздела 4 справки необходимо сравнивать совокупный доход </a:t>
            </a:r>
            <a:r>
              <a:rPr kumimoji="0" lang="ru-RU" altLang="ru-RU" sz="1400" b="0" i="0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700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33651258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C08B168-AA1E-72C6-8C02-2B91580C56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>
            <a:extLst>
              <a:ext uri="{FF2B5EF4-FFF2-40B4-BE49-F238E27FC236}">
                <a16:creationId xmlns:a16="http://schemas.microsoft.com/office/drawing/2014/main" xmlns="" id="{CED35D63-9024-2D4A-C643-363DD735F5C4}"/>
              </a:ext>
            </a:extLst>
          </p:cNvPr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8B842857-72EF-AD4A-7C35-03A3C40C95E0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xmlns="" id="{A151568A-B3C7-AC08-6AAD-08A4E6338AA1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xmlns="" id="{1DAFB105-89EF-FEFC-28F4-8223AA2B242A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xmlns="" id="{6563164E-5213-F314-E2B1-FB92CD45461E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>
            <a:extLst>
              <a:ext uri="{FF2B5EF4-FFF2-40B4-BE49-F238E27FC236}">
                <a16:creationId xmlns:a16="http://schemas.microsoft.com/office/drawing/2014/main" xmlns="" id="{5BCA8548-8BAE-ED33-7F5D-5AA6B98E4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FCCE8D64-B037-71CF-56C6-056E40447BD4}"/>
              </a:ext>
            </a:extLst>
          </p:cNvPr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Номер слайда 13">
            <a:extLst>
              <a:ext uri="{FF2B5EF4-FFF2-40B4-BE49-F238E27FC236}">
                <a16:creationId xmlns:a16="http://schemas.microsoft.com/office/drawing/2014/main" xmlns="" id="{F7AFA93A-B1F4-D17A-5066-3D55DBA6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 descr="Изображение выглядит как снимок экрана, текст, диаграмма, линия&#10;&#10;Автоматически созданное описание">
            <a:extLst>
              <a:ext uri="{FF2B5EF4-FFF2-40B4-BE49-F238E27FC236}">
                <a16:creationId xmlns:a16="http://schemas.microsoft.com/office/drawing/2014/main" xmlns="" id="{DC8F803A-07C5-D525-5F7A-5B03BFEA1A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970"/>
          <a:stretch/>
        </p:blipFill>
        <p:spPr>
          <a:xfrm>
            <a:off x="1407774" y="1280854"/>
            <a:ext cx="8716052" cy="3600000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2D0942EE-E272-AB31-60A8-7DE582231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566" y="4884803"/>
            <a:ext cx="11620035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8925" algn="l"/>
                <a:tab pos="59626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По состоянию на отчетную дату и в течение отчетного периода у служащего (работника)открыто два счета.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течение отчетного периода на счет "А" поступило 500 тыс. руб. Впоследствии со счета "А" в банкомате сняли 500 тыс. руб. и зачислили их также с помощью банкомата на счет "Б". </a:t>
            </a:r>
          </a:p>
          <a:p>
            <a:pPr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В данном примере: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перераспределение (оборот) денежных средств по счетам составил 1000 тыс. руб.;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>
                <a:tab pos="288925" algn="l"/>
                <a:tab pos="5962650" algn="l"/>
              </a:tabLst>
            </a:pPr>
            <a:r>
              <a:rPr kumimoji="0" lang="ru-RU" altLang="ru-RU" sz="1400" b="0" i="0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 (Основной текст)"/>
                <a:ea typeface="Calibri" panose="020F0502020204030204" pitchFamily="34" charset="0"/>
                <a:cs typeface="Times New Roman" panose="02020603050405020304" pitchFamily="18" charset="0"/>
              </a:rPr>
              <a:t>сумма денежных средств, поступивших на счета, – 1000 тыс. руб. Таким образом, для целей определения необходимости заполнения графы "Сумма поступивших на счет денежных средств (руб.)" раздела 4 справки необходимо сравнивать совокупный доход с 1000 тыс. руб.</a:t>
            </a:r>
            <a:endParaRPr kumimoji="0" lang="ru-RU" altLang="ru-RU" sz="1400" b="0" i="0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 (Основной текст)"/>
            </a:endParaRPr>
          </a:p>
        </p:txBody>
      </p:sp>
    </p:spTree>
    <p:extLst>
      <p:ext uri="{BB962C8B-B14F-4D97-AF65-F5344CB8AC3E}">
        <p14:creationId xmlns:p14="http://schemas.microsoft.com/office/powerpoint/2010/main" val="13754961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E5D9DF2-20F1-4315-988D-F7A6D5E969BA}"/>
              </a:ext>
            </a:extLst>
          </p:cNvPr>
          <p:cNvSpPr/>
          <p:nvPr/>
        </p:nvSpPr>
        <p:spPr>
          <a:xfrm>
            <a:off x="543640" y="1580891"/>
            <a:ext cx="11240202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6273D23-6A72-4206-813F-E0C5A442543A}"/>
              </a:ext>
            </a:extLst>
          </p:cNvPr>
          <p:cNvSpPr/>
          <p:nvPr/>
        </p:nvSpPr>
        <p:spPr>
          <a:xfrm>
            <a:off x="543640" y="2436190"/>
            <a:ext cx="11240202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:a16="http://schemas.microsoft.com/office/drawing/2014/main" xmlns="" id="{83107AA3-A5CC-4511-9D98-052ADD488188}"/>
              </a:ext>
            </a:extLst>
          </p:cNvPr>
          <p:cNvSpPr/>
          <p:nvPr/>
        </p:nvSpPr>
        <p:spPr>
          <a:xfrm>
            <a:off x="543640" y="3177647"/>
            <a:ext cx="2781451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>
                <a:solidFill>
                  <a:schemeClr val="bg1"/>
                </a:solidFill>
              </a:rPr>
              <a:t>Ценные бумаги </a:t>
            </a:r>
            <a:r>
              <a:rPr lang="en-GB" b="1" dirty="0">
                <a:solidFill>
                  <a:schemeClr val="bg1"/>
                </a:solidFill>
              </a:rPr>
              <a:t/>
            </a:r>
            <a:br>
              <a:rPr lang="en-GB" b="1" dirty="0">
                <a:solidFill>
                  <a:schemeClr val="bg1"/>
                </a:solidFill>
              </a:rPr>
            </a:br>
            <a:r>
              <a:rPr lang="ru-RU" b="1" dirty="0">
                <a:solidFill>
                  <a:schemeClr val="bg1"/>
                </a:solidFill>
              </a:rPr>
              <a:t>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1EB0B3EA-5022-4A7F-807C-B7652C4B5683}"/>
              </a:ext>
            </a:extLst>
          </p:cNvPr>
          <p:cNvSpPr/>
          <p:nvPr/>
        </p:nvSpPr>
        <p:spPr>
          <a:xfrm>
            <a:off x="3557847" y="3177647"/>
            <a:ext cx="822599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1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116D40A-3C62-43EC-9946-6A267A84A7AF}"/>
              </a:ext>
            </a:extLst>
          </p:cNvPr>
          <p:cNvSpPr/>
          <p:nvPr/>
        </p:nvSpPr>
        <p:spPr>
          <a:xfrm>
            <a:off x="543640" y="4300150"/>
            <a:ext cx="11240201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Императивного запрета на приобретение служащим (работником) ценных бумаг нет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B70C6844-DA05-4B4A-1EA3-94B11E997E0F}"/>
              </a:ext>
            </a:extLst>
          </p:cNvPr>
          <p:cNvSpPr/>
          <p:nvPr/>
        </p:nvSpPr>
        <p:spPr>
          <a:xfrm>
            <a:off x="545398" y="5365663"/>
            <a:ext cx="10093574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Возможность приобретения гражданскими служащими ценных бумаг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(письмо Минтруда России от 22.09.2022 № 28-7/10/В-12862) 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1BC820DE-2A51-18C5-C534-BCF3FA81D6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9228" y="5252357"/>
            <a:ext cx="874612" cy="874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927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по вопросам приобретения ценных бумаг</a:t>
            </a:r>
            <a:endParaRPr lang="ru-RU" sz="1600" b="1" dirty="0">
              <a:solidFill>
                <a:schemeClr val="accent6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C7CF2BE-2F3C-E700-AA22-8ECCD0428B6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77212" y="1372614"/>
            <a:ext cx="3543300" cy="502920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C971F8B1-7BDA-6A59-4F7B-8AD6D0BF19D4}"/>
              </a:ext>
            </a:extLst>
          </p:cNvPr>
          <p:cNvSpPr/>
          <p:nvPr/>
        </p:nvSpPr>
        <p:spPr>
          <a:xfrm>
            <a:off x="1782993" y="3356419"/>
            <a:ext cx="5926980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ОФЗ не являются иностранными ценными бумагами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D251731-0C6D-7A8F-EDA7-01D44D1B0B36}"/>
              </a:ext>
            </a:extLst>
          </p:cNvPr>
          <p:cNvSpPr/>
          <p:nvPr/>
        </p:nvSpPr>
        <p:spPr>
          <a:xfrm>
            <a:off x="1782994" y="2532269"/>
            <a:ext cx="6446606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Запрет на иностранные ценные бумаги действует с даты замещения должности (поэтому взять можно, но потом три месяца, чтобы от них отказаться, а если невозможно, то рассмотреть на комиссии)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7F873A3B-352E-1050-9540-3BD226B9BBFC}"/>
              </a:ext>
            </a:extLst>
          </p:cNvPr>
          <p:cNvSpPr/>
          <p:nvPr/>
        </p:nvSpPr>
        <p:spPr>
          <a:xfrm>
            <a:off x="1782993" y="4242663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При конфликте интересов необходимо передать ценные бумаги в доверительное управление и принять меры по урегулированию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8A376A5-C541-44CB-861A-982895703565}"/>
              </a:ext>
            </a:extLst>
          </p:cNvPr>
          <p:cNvSpPr txBox="1"/>
          <p:nvPr/>
        </p:nvSpPr>
        <p:spPr>
          <a:xfrm>
            <a:off x="451670" y="234527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2DCDC91-545D-9749-E2A7-E0F94E3C08D4}"/>
              </a:ext>
            </a:extLst>
          </p:cNvPr>
          <p:cNvSpPr txBox="1"/>
          <p:nvPr/>
        </p:nvSpPr>
        <p:spPr>
          <a:xfrm>
            <a:off x="451670" y="32939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E4BB771-F18F-74F0-E9D2-051A77D9BE45}"/>
              </a:ext>
            </a:extLst>
          </p:cNvPr>
          <p:cNvSpPr txBox="1"/>
          <p:nvPr/>
        </p:nvSpPr>
        <p:spPr>
          <a:xfrm>
            <a:off x="451670" y="4178245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E079F76E-2D21-1E32-CFDF-A1ECD6F6DEE8}"/>
              </a:ext>
            </a:extLst>
          </p:cNvPr>
          <p:cNvSpPr/>
          <p:nvPr/>
        </p:nvSpPr>
        <p:spPr>
          <a:xfrm>
            <a:off x="1782994" y="1546846"/>
            <a:ext cx="6446606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Допускается приобретение ценных бумаг </a:t>
            </a:r>
          </a:p>
          <a:p>
            <a:r>
              <a:rPr lang="ru-RU" b="1" dirty="0">
                <a:solidFill>
                  <a:schemeClr val="accent1"/>
                </a:solidFill>
              </a:rPr>
              <a:t>(за исключением иностранных отдельными категориями)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433A567-F35F-6EF4-1D35-102402613D59}"/>
              </a:ext>
            </a:extLst>
          </p:cNvPr>
          <p:cNvSpPr txBox="1"/>
          <p:nvPr/>
        </p:nvSpPr>
        <p:spPr>
          <a:xfrm>
            <a:off x="451670" y="1359854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C31CA8D4-3892-9487-B7FD-6205071EA845}"/>
              </a:ext>
            </a:extLst>
          </p:cNvPr>
          <p:cNvSpPr/>
          <p:nvPr/>
        </p:nvSpPr>
        <p:spPr>
          <a:xfrm>
            <a:off x="1782993" y="5167279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Состав ПИФа является общим имуществом всех пайщиков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B4E4569-FDBB-D0AB-D6A4-605C86F13C42}"/>
              </a:ext>
            </a:extLst>
          </p:cNvPr>
          <p:cNvSpPr txBox="1"/>
          <p:nvPr/>
        </p:nvSpPr>
        <p:spPr>
          <a:xfrm>
            <a:off x="451670" y="510286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xmlns="" id="{0D41EF25-5F8A-DF71-02D7-CB89D9527DBC}"/>
              </a:ext>
            </a:extLst>
          </p:cNvPr>
          <p:cNvSpPr/>
          <p:nvPr/>
        </p:nvSpPr>
        <p:spPr>
          <a:xfrm>
            <a:off x="1782993" y="6001584"/>
            <a:ext cx="592697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Наличие ценных бумаг не характеризует управление или предпринимательскую деятельность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6CC4621B-E37F-3162-529C-5D2C8275E0DB}"/>
              </a:ext>
            </a:extLst>
          </p:cNvPr>
          <p:cNvSpPr txBox="1"/>
          <p:nvPr/>
        </p:nvSpPr>
        <p:spPr>
          <a:xfrm>
            <a:off x="451670" y="59371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6.</a:t>
            </a:r>
          </a:p>
        </p:txBody>
      </p:sp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107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53C3C6EA-1696-4D0A-B7BD-35C911C0BC28}"/>
              </a:ext>
            </a:extLst>
          </p:cNvPr>
          <p:cNvSpPr/>
          <p:nvPr/>
        </p:nvSpPr>
        <p:spPr>
          <a:xfrm>
            <a:off x="543641" y="5150737"/>
            <a:ext cx="11240202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не имеют номинальной стоимости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151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2AAC0D22-0231-458F-B1AE-0A149C9747E0}"/>
              </a:ext>
            </a:extLst>
          </p:cNvPr>
          <p:cNvSpPr/>
          <p:nvPr/>
        </p:nvSpPr>
        <p:spPr>
          <a:xfrm>
            <a:off x="543641" y="1453160"/>
            <a:ext cx="11240202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Отражению подлежат ценные бумаги, находящиеся в собственности, в т.ч. приобретенные с помощью брокера или управляющей компании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xmlns="" id="{DEF2350E-5FE8-4E79-BA4A-A3AD83FBA37B}"/>
              </a:ext>
            </a:extLst>
          </p:cNvPr>
          <p:cNvSpPr/>
          <p:nvPr/>
        </p:nvSpPr>
        <p:spPr>
          <a:xfrm>
            <a:off x="543641" y="2718495"/>
            <a:ext cx="11240202" cy="23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Необходимо учитывать, что самостоятельные юридические лица, входящие в т.н. "группу компаний", могут не обладать единой базой данных и в этой связи потребуется обращаться в несколько применимых юридических лиц. 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Также при отсутствии информации в отношении отдельных граф организация в соответствии с Указанием Банка России № 5798-У проставляет прочерк. При этом данное обстоятельство не свидетельствует об отсутствии указанной информации в целом, а исключительно характеризует тот факт, что организация, в которую обратились, данной информацией не располагает, и в этой связи необходимо обратиться в другую организацию (или </a:t>
            </a:r>
            <a:r>
              <a:rPr lang="ru-RU" dirty="0">
                <a:solidFill>
                  <a:schemeClr val="accent1"/>
                </a:solidFill>
              </a:rPr>
              <a:t>допускается использование данных из официальных источников в сети 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"</a:t>
            </a:r>
            <a:r>
              <a:rPr lang="ru-RU" dirty="0">
                <a:solidFill>
                  <a:schemeClr val="accent1"/>
                </a:solidFill>
              </a:rPr>
              <a:t>Интернет</a:t>
            </a: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"</a:t>
            </a:r>
            <a:r>
              <a:rPr lang="ru-RU" dirty="0">
                <a:solidFill>
                  <a:schemeClr val="accent1"/>
                </a:solidFill>
              </a:rPr>
              <a:t>)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83FACDFB-D28B-9EDF-B5DD-E084395B8A9E}"/>
              </a:ext>
            </a:extLst>
          </p:cNvPr>
          <p:cNvSpPr/>
          <p:nvPr/>
        </p:nvSpPr>
        <p:spPr>
          <a:xfrm>
            <a:off x="543225" y="2284511"/>
            <a:ext cx="11240202" cy="294612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Целесообразно пользоваться Указанием Банка России от 27.05.2021 № 5798-У</a:t>
            </a:r>
          </a:p>
        </p:txBody>
      </p:sp>
      <p:sp>
        <p:nvSpPr>
          <p:cNvPr id="1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411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24084" y="3084155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D635D95C-D271-4234-B0B3-CF973DFB912F}"/>
              </a:ext>
            </a:extLst>
          </p:cNvPr>
          <p:cNvSpPr/>
          <p:nvPr/>
        </p:nvSpPr>
        <p:spPr>
          <a:xfrm>
            <a:off x="543227" y="4221287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50CF0B0A-09F1-459A-B256-C895E78A217C}"/>
              </a:ext>
            </a:extLst>
          </p:cNvPr>
          <p:cNvSpPr/>
          <p:nvPr/>
        </p:nvSpPr>
        <p:spPr>
          <a:xfrm>
            <a:off x="543226" y="4799891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Фактическое пользование указывается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543226" y="2167160"/>
            <a:ext cx="11240202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BAD2CA80-564C-40B6-AA09-140285BAB643}"/>
              </a:ext>
            </a:extLst>
          </p:cNvPr>
          <p:cNvSpPr/>
          <p:nvPr/>
        </p:nvSpPr>
        <p:spPr>
          <a:xfrm>
            <a:off x="543225" y="5378495"/>
            <a:ext cx="11240202" cy="46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Транспортные средства в лизинге не отражаются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355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9255F800-D19B-40D2-8AEB-D231B66D19DF}"/>
              </a:ext>
            </a:extLst>
          </p:cNvPr>
          <p:cNvSpPr/>
          <p:nvPr/>
        </p:nvSpPr>
        <p:spPr>
          <a:xfrm>
            <a:off x="543227" y="4249925"/>
            <a:ext cx="1124020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B996E2AA-E92B-4D7C-B533-FECE705DF642}"/>
              </a:ext>
            </a:extLst>
          </p:cNvPr>
          <p:cNvSpPr/>
          <p:nvPr/>
        </p:nvSpPr>
        <p:spPr>
          <a:xfrm>
            <a:off x="543227" y="4716212"/>
            <a:ext cx="11240202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CE5D958E-DD04-4D92-9847-FBBE5ABDA311}"/>
              </a:ext>
            </a:extLst>
          </p:cNvPr>
          <p:cNvSpPr/>
          <p:nvPr/>
        </p:nvSpPr>
        <p:spPr>
          <a:xfrm>
            <a:off x="543227" y="2167157"/>
            <a:ext cx="11240202" cy="9341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 случае, если объект недвижимого имущества находится в долевой собственности у служащего (работника)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и лица, в отношении которого справка не представляется, в зависимости от наличия фактов пользования такая доля подлежит отражению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2007168E-4FB3-48F0-8566-8D180419FBE4}"/>
              </a:ext>
            </a:extLst>
          </p:cNvPr>
          <p:cNvSpPr/>
          <p:nvPr/>
        </p:nvSpPr>
        <p:spPr>
          <a:xfrm>
            <a:off x="543227" y="3207638"/>
            <a:ext cx="11240202" cy="93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Подлежит отражению имущество, используемое для бытовых нужд, но не зарегистрированное в установленном порядке органами Росреестра, объекты незавершенного строительства;</a:t>
            </a:r>
          </a:p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Пользование может быть "фактическим", а площадь может указываться с учетом применимых обстоятельств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969A351-A12C-D6A5-968F-C419462A4741}"/>
              </a:ext>
            </a:extLst>
          </p:cNvPr>
          <p:cNvSpPr/>
          <p:nvPr/>
        </p:nvSpPr>
        <p:spPr>
          <a:xfrm>
            <a:off x="543227" y="6046500"/>
            <a:ext cx="11240202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Административное здание, являющееся местом прохождения федеральной государственной службы, </a:t>
            </a:r>
            <a:br>
              <a:rPr lang="ru-RU" dirty="0">
                <a:solidFill>
                  <a:schemeClr val="accent1"/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/>
                </a:solidFill>
                <a:cs typeface="Times New Roman" pitchFamily="18" charset="0"/>
              </a:rPr>
              <a:t>в пользовании не указывается</a:t>
            </a:r>
          </a:p>
        </p:txBody>
      </p:sp>
      <p:sp>
        <p:nvSpPr>
          <p:cNvPr id="16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42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</a:t>
            </a:r>
            <a:r>
              <a:rPr lang="en-GB" sz="1200" b="1" dirty="0"/>
              <a:t>4</a:t>
            </a:r>
            <a:r>
              <a:rPr lang="ru-RU" sz="1200" b="1" dirty="0"/>
              <a:t> году </a:t>
            </a:r>
            <a:br>
              <a:rPr lang="ru-RU" sz="1200" b="1" dirty="0"/>
            </a:br>
            <a:r>
              <a:rPr lang="ru-RU" sz="1200" b="1" dirty="0"/>
              <a:t>(за отчетный 202</a:t>
            </a:r>
            <a:r>
              <a:rPr lang="en-GB" sz="1200" b="1" dirty="0"/>
              <a:t>3</a:t>
            </a:r>
            <a:r>
              <a:rPr lang="ru-RU" sz="1200" b="1" dirty="0"/>
              <a:t>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br>
              <a:rPr lang="ru-RU" sz="1800" b="1" dirty="0"/>
            </a:br>
            <a:r>
              <a:rPr lang="ru-RU" sz="1800" b="1" dirty="0"/>
              <a:t>к 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 неисполнение обязанностей, установленных в целях противодействия коррупции (версия 2.0)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543227" y="1817147"/>
            <a:ext cx="11240202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543226" y="3900429"/>
            <a:ext cx="1124020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  <p:sp>
        <p:nvSpPr>
          <p:cNvPr id="2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303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395CF82E-2F86-4D5F-BE7B-C14BCCBA3E85}"/>
              </a:ext>
            </a:extLst>
          </p:cNvPr>
          <p:cNvSpPr/>
          <p:nvPr/>
        </p:nvSpPr>
        <p:spPr>
          <a:xfrm>
            <a:off x="543227" y="3660577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Обязательства по договорам ИИС отражаются в случае, если размер "свободных" денежных средств </a:t>
            </a:r>
            <a:br>
              <a:rPr lang="ru-RU" dirty="0">
                <a:solidFill>
                  <a:schemeClr val="accent1"/>
                </a:solidFill>
                <a:latin typeface="+mn-lt"/>
              </a:rPr>
            </a:br>
            <a:r>
              <a:rPr lang="ru-RU" dirty="0">
                <a:solidFill>
                  <a:schemeClr val="accent1"/>
                </a:solidFill>
                <a:latin typeface="+mn-lt"/>
              </a:rPr>
              <a:t>на ИИС равен или превышает 500 тыс. руб.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xmlns="" id="{3DDCDC7A-0648-4B18-8929-2ECF385554F0}"/>
              </a:ext>
            </a:extLst>
          </p:cNvPr>
          <p:cNvSpPr/>
          <p:nvPr/>
        </p:nvSpPr>
        <p:spPr>
          <a:xfrm>
            <a:off x="535326" y="2879171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По общему правилу, есл</a:t>
            </a:r>
            <a:r>
              <a:rPr lang="ru-RU" dirty="0">
                <a:solidFill>
                  <a:schemeClr val="accent1"/>
                </a:solidFill>
              </a:rPr>
              <a:t>и денежные средства на счет </a:t>
            </a:r>
            <a:r>
              <a:rPr lang="ru-RU" dirty="0" err="1">
                <a:solidFill>
                  <a:schemeClr val="accent1"/>
                </a:solidFill>
              </a:rPr>
              <a:t>эскроу</a:t>
            </a:r>
            <a:r>
              <a:rPr lang="ru-RU" dirty="0">
                <a:solidFill>
                  <a:schemeClr val="accent1"/>
                </a:solidFill>
              </a:rPr>
              <a:t> не зачислены, то застройщик еще ничего </a:t>
            </a:r>
            <a:br>
              <a:rPr lang="ru-RU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не должен; если зачислены, то наоборот (надо смотреть договор)</a:t>
            </a:r>
            <a:endParaRPr lang="ru-RU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A03B174D-C09D-4580-81A8-8378D5D0E5D6}"/>
              </a:ext>
            </a:extLst>
          </p:cNvPr>
          <p:cNvSpPr/>
          <p:nvPr/>
        </p:nvSpPr>
        <p:spPr>
          <a:xfrm>
            <a:off x="543227" y="4441983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Обязательства по договорам страхования  в рамках ипотеки или страхования в путешествиях, как правило, </a:t>
            </a:r>
            <a:br>
              <a:rPr lang="ru-RU" dirty="0">
                <a:solidFill>
                  <a:schemeClr val="accent1"/>
                </a:solidFill>
                <a:latin typeface="+mn-lt"/>
              </a:rPr>
            </a:br>
            <a:r>
              <a:rPr lang="ru-RU" dirty="0">
                <a:solidFill>
                  <a:schemeClr val="accent1"/>
                </a:solidFill>
                <a:latin typeface="+mn-lt"/>
              </a:rPr>
              <a:t>не </a:t>
            </a:r>
            <a:r>
              <a:rPr lang="ru-RU" dirty="0" smtClean="0">
                <a:solidFill>
                  <a:schemeClr val="accent1"/>
                </a:solidFill>
                <a:latin typeface="+mn-lt"/>
              </a:rPr>
              <a:t>указывается</a:t>
            </a:r>
            <a:endParaRPr lang="ru-RU" dirty="0">
              <a:solidFill>
                <a:schemeClr val="accent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A72476E3-FABF-404B-9A9D-B41ACCFA50D8}"/>
              </a:ext>
            </a:extLst>
          </p:cNvPr>
          <p:cNvSpPr/>
          <p:nvPr/>
        </p:nvSpPr>
        <p:spPr>
          <a:xfrm>
            <a:off x="535326" y="2097765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обязательству; если меньше, то не указываем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72DC797B-9DF1-444A-5D59-AC391FCD80E2}"/>
              </a:ext>
            </a:extLst>
          </p:cNvPr>
          <p:cNvSpPr/>
          <p:nvPr/>
        </p:nvSpPr>
        <p:spPr>
          <a:xfrm>
            <a:off x="543227" y="5223389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1"/>
                </a:solidFill>
                <a:latin typeface="+mn-lt"/>
              </a:rPr>
              <a:t>Пенсионное страхование в соответствии с Законом Российской Федерации от 27.11.1992 № 4015-I </a:t>
            </a:r>
            <a:br>
              <a:rPr lang="ru-RU" dirty="0">
                <a:solidFill>
                  <a:schemeClr val="accent1"/>
                </a:solidFill>
                <a:latin typeface="+mn-lt"/>
              </a:rPr>
            </a:br>
            <a:r>
              <a:rPr lang="ru-RU" dirty="0">
                <a:solidFill>
                  <a:schemeClr val="accent1"/>
                </a:solidFill>
                <a:latin typeface="+mn-lt"/>
              </a:rPr>
              <a:t>"Об организации страхового дела в Российской Федерации"</a:t>
            </a:r>
            <a:endParaRPr lang="ru-RU" dirty="0">
              <a:solidFill>
                <a:schemeClr val="accent1"/>
              </a:solidFill>
              <a:highlight>
                <a:srgbClr val="FFFF00"/>
              </a:highlight>
              <a:latin typeface="+mn-lt"/>
            </a:endParaRP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8215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о недвижимом имуществе </a:t>
            </a:r>
            <a:r>
              <a:rPr lang="en-US" sz="2400" b="1" dirty="0">
                <a:solidFill>
                  <a:schemeClr val="accent6"/>
                </a:solidFill>
              </a:rPr>
              <a:t>&lt;…&gt;,</a:t>
            </a:r>
            <a:r>
              <a:rPr lang="ru-RU" sz="2400" b="1" dirty="0">
                <a:solidFill>
                  <a:schemeClr val="accent6"/>
                </a:solidFill>
              </a:rPr>
              <a:t> отчужденных в течение отчетного периода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4D91D516-2B57-4FD5-84E0-D1AA65A918FD}"/>
              </a:ext>
            </a:extLst>
          </p:cNvPr>
          <p:cNvSpPr/>
          <p:nvPr/>
        </p:nvSpPr>
        <p:spPr>
          <a:xfrm>
            <a:off x="543641" y="1950220"/>
            <a:ext cx="11240202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D1B47D4-F903-4855-A829-F3B8C6701C76}"/>
              </a:ext>
            </a:extLst>
          </p:cNvPr>
          <p:cNvSpPr/>
          <p:nvPr/>
        </p:nvSpPr>
        <p:spPr>
          <a:xfrm>
            <a:off x="543641" y="3792315"/>
            <a:ext cx="11231887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chemeClr val="accent1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88F04579-3348-4161-AE8D-B67079C057C3}"/>
              </a:ext>
            </a:extLst>
          </p:cNvPr>
          <p:cNvSpPr/>
          <p:nvPr/>
        </p:nvSpPr>
        <p:spPr>
          <a:xfrm>
            <a:off x="545800" y="4626417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F8C1572F-6BD4-4E07-8A6D-4EC3DB700EF6}"/>
              </a:ext>
            </a:extLst>
          </p:cNvPr>
          <p:cNvSpPr/>
          <p:nvPr/>
        </p:nvSpPr>
        <p:spPr>
          <a:xfrm>
            <a:off x="545800" y="5169563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C430AC6A-5F5C-42BD-8F8C-1CA6B93E805E}"/>
              </a:ext>
            </a:extLst>
          </p:cNvPr>
          <p:cNvSpPr/>
          <p:nvPr/>
        </p:nvSpPr>
        <p:spPr>
          <a:xfrm>
            <a:off x="545800" y="5712709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4112" y="2798013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1A8B4DE-BD70-4EC3-B716-9D319AC850BB}"/>
              </a:ext>
            </a:extLst>
          </p:cNvPr>
          <p:cNvSpPr/>
          <p:nvPr/>
        </p:nvSpPr>
        <p:spPr>
          <a:xfrm>
            <a:off x="545800" y="6255855"/>
            <a:ext cx="522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CF973F39-D0BB-4940-A504-EFA1FB829FEF}"/>
              </a:ext>
            </a:extLst>
          </p:cNvPr>
          <p:cNvSpPr/>
          <p:nvPr/>
        </p:nvSpPr>
        <p:spPr>
          <a:xfrm>
            <a:off x="6555528" y="4624939"/>
            <a:ext cx="522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470A1445-6EEE-47E0-A1CD-6F3C23B44CE6}"/>
              </a:ext>
            </a:extLst>
          </p:cNvPr>
          <p:cNvSpPr/>
          <p:nvPr/>
        </p:nvSpPr>
        <p:spPr>
          <a:xfrm>
            <a:off x="6555528" y="5449394"/>
            <a:ext cx="522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1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1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xmlns="" id="{96DAD0A5-3C9D-44B3-AD03-9D4ADE370550}"/>
              </a:ext>
            </a:extLst>
          </p:cNvPr>
          <p:cNvCxnSpPr/>
          <p:nvPr/>
        </p:nvCxnSpPr>
        <p:spPr>
          <a:xfrm>
            <a:off x="6195398" y="4624939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9261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6272" y="2151728"/>
            <a:ext cx="86997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Особенности антикоррупционного декларирования в период СВО</a:t>
            </a:r>
            <a:endParaRPr lang="ru-RU" sz="3600" b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xmlns="" id="{5F6F43DE-DA68-8AD1-F231-12B6947ECED2}"/>
              </a:ext>
            </a:extLst>
          </p:cNvPr>
          <p:cNvGrpSpPr/>
          <p:nvPr/>
        </p:nvGrpSpPr>
        <p:grpSpPr>
          <a:xfrm rot="16200000" flipH="1">
            <a:off x="-2367006" y="2367001"/>
            <a:ext cx="6858004" cy="2124002"/>
            <a:chOff x="-5" y="0"/>
            <a:chExt cx="12192005" cy="769348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xmlns="" id="{49F36F16-8317-CAA1-5065-7B5749181A6F}"/>
                </a:ext>
              </a:extLst>
            </p:cNvPr>
            <p:cNvSpPr/>
            <p:nvPr/>
          </p:nvSpPr>
          <p:spPr>
            <a:xfrm>
              <a:off x="1" y="0"/>
              <a:ext cx="12191999" cy="33903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05FBD7C2-0429-1970-E273-767FC931E41D}"/>
                </a:ext>
              </a:extLst>
            </p:cNvPr>
            <p:cNvSpPr/>
            <p:nvPr/>
          </p:nvSpPr>
          <p:spPr>
            <a:xfrm>
              <a:off x="-5" y="339035"/>
              <a:ext cx="12192001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C1BD456D-2118-E8E7-CB20-CE33E6065828}"/>
                </a:ext>
              </a:extLst>
            </p:cNvPr>
            <p:cNvSpPr/>
            <p:nvPr/>
          </p:nvSpPr>
          <p:spPr>
            <a:xfrm>
              <a:off x="5765800" y="469433"/>
              <a:ext cx="6426200" cy="130398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ED28A78D-2498-AA46-FB05-5E3C4A13FDF9}"/>
                </a:ext>
              </a:extLst>
            </p:cNvPr>
            <p:cNvSpPr/>
            <p:nvPr/>
          </p:nvSpPr>
          <p:spPr>
            <a:xfrm>
              <a:off x="6791995" y="599831"/>
              <a:ext cx="5399999" cy="16951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5313811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04435" y="0"/>
            <a:ext cx="881166" cy="3600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51543" y="80123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Антикоррупционное декларирование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435" y="5067086"/>
            <a:ext cx="867247" cy="867247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B491AA52-3A72-466B-96E7-CEFA12881D68}"/>
              </a:ext>
            </a:extLst>
          </p:cNvPr>
          <p:cNvSpPr/>
          <p:nvPr/>
        </p:nvSpPr>
        <p:spPr>
          <a:xfrm>
            <a:off x="1716339" y="1428414"/>
            <a:ext cx="99241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2" name="Объект 11">
            <a:extLst>
              <a:ext uri="{FF2B5EF4-FFF2-40B4-BE49-F238E27FC236}">
                <a16:creationId xmlns:a16="http://schemas.microsoft.com/office/drawing/2014/main" xmlns="" id="{867E8DB3-B053-665E-6759-AFA859D971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910BA26-9F46-344D-A7AD-27696E485293}"/>
              </a:ext>
            </a:extLst>
          </p:cNvPr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/>
                </a:solidFill>
              </a:rPr>
              <a:t>Указ Президента Российской Федерации от 29.12.2022 № 968</a:t>
            </a:r>
            <a:endParaRPr lang="ru-RU" sz="2400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D6B45569-094B-F682-FDE6-76283721177B}"/>
              </a:ext>
            </a:extLst>
          </p:cNvPr>
          <p:cNvSpPr/>
          <p:nvPr/>
        </p:nvSpPr>
        <p:spPr>
          <a:xfrm>
            <a:off x="535326" y="2820606"/>
            <a:ext cx="11240202" cy="86724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Декларации в отношении супруг (супругов): участников </a:t>
            </a:r>
            <a:r>
              <a:rPr lang="ru-RU" sz="1800" dirty="0" smtClean="0">
                <a:solidFill>
                  <a:schemeClr val="accent1"/>
                </a:solidFill>
              </a:rPr>
              <a:t>СВО, командированных*, мобилизованных* </a:t>
            </a:r>
            <a:r>
              <a:rPr lang="ru-RU" sz="1800" dirty="0">
                <a:solidFill>
                  <a:schemeClr val="accent1"/>
                </a:solidFill>
              </a:rPr>
              <a:t>и (или) </a:t>
            </a:r>
            <a:r>
              <a:rPr lang="ru-RU" sz="1800" dirty="0" smtClean="0">
                <a:solidFill>
                  <a:schemeClr val="accent1"/>
                </a:solidFill>
              </a:rPr>
              <a:t>добровольцев* </a:t>
            </a:r>
            <a:r>
              <a:rPr lang="ru-RU" sz="1800" dirty="0">
                <a:solidFill>
                  <a:schemeClr val="accent1"/>
                </a:solidFill>
              </a:rPr>
              <a:t>не представляются ни в ходе декларационной кампании, ни в иных </a:t>
            </a:r>
            <a:r>
              <a:rPr lang="ru-RU" sz="1800" dirty="0" smtClean="0">
                <a:solidFill>
                  <a:schemeClr val="accent1"/>
                </a:solidFill>
              </a:rPr>
              <a:t>случаях</a:t>
            </a:r>
            <a:endParaRPr lang="ru-RU" sz="1800" dirty="0">
              <a:solidFill>
                <a:schemeClr val="accent1"/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D8E08A0-856A-638E-406F-89EB64A5F196}"/>
              </a:ext>
            </a:extLst>
          </p:cNvPr>
          <p:cNvSpPr/>
          <p:nvPr/>
        </p:nvSpPr>
        <p:spPr>
          <a:xfrm>
            <a:off x="535326" y="2097765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У</a:t>
            </a:r>
            <a:r>
              <a:rPr lang="ru-RU" sz="1800" dirty="0">
                <a:solidFill>
                  <a:schemeClr val="accent1"/>
                </a:solidFill>
              </a:rPr>
              <a:t>частники СВО (в т.ч. выполнение задач, связанных с ее проведением), командированные для выполнения задач декларации в рамках декларационной </a:t>
            </a:r>
            <a:r>
              <a:rPr lang="ru-RU" sz="1800">
                <a:solidFill>
                  <a:schemeClr val="accent1"/>
                </a:solidFill>
              </a:rPr>
              <a:t>кампании </a:t>
            </a:r>
            <a:r>
              <a:rPr lang="ru-RU" sz="1800" smtClean="0">
                <a:solidFill>
                  <a:schemeClr val="accent1"/>
                </a:solidFill>
              </a:rPr>
              <a:t>не </a:t>
            </a:r>
            <a:r>
              <a:rPr lang="ru-RU" sz="1800" dirty="0">
                <a:solidFill>
                  <a:schemeClr val="accent1"/>
                </a:solidFill>
              </a:rPr>
              <a:t>представляют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64D1643-3AB9-FC97-0392-85E54D8162EB}"/>
              </a:ext>
            </a:extLst>
          </p:cNvPr>
          <p:cNvSpPr/>
          <p:nvPr/>
        </p:nvSpPr>
        <p:spPr>
          <a:xfrm>
            <a:off x="545398" y="5176710"/>
            <a:ext cx="10093574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/>
                </a:solidFill>
              </a:rPr>
              <a:t>Инструктивно-методические материалы</a:t>
            </a:r>
            <a:endParaRPr lang="ru-RU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AD4597B-06CA-0154-A71C-3B9BE671888D}"/>
              </a:ext>
            </a:extLst>
          </p:cNvPr>
          <p:cNvSpPr/>
          <p:nvPr/>
        </p:nvSpPr>
        <p:spPr>
          <a:xfrm>
            <a:off x="535326" y="3834694"/>
            <a:ext cx="11240202" cy="41133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Сроки пребывания и момент пребывания не имеют значения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C153E5F8-FD84-8C11-22FA-18BF3177649D}"/>
              </a:ext>
            </a:extLst>
          </p:cNvPr>
          <p:cNvSpPr/>
          <p:nvPr/>
        </p:nvSpPr>
        <p:spPr>
          <a:xfrm>
            <a:off x="535326" y="4392875"/>
            <a:ext cx="1124020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/>
                </a:solidFill>
              </a:rPr>
              <a:t>Вопросы доказывания наличия статуса вариативны; для внутренних целей оно нецелесообразно, поскольку орган публичной власти (организация) обладает такой информацией самостоятельно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C153E5F8-FD84-8C11-22FA-18BF3177649D}"/>
              </a:ext>
            </a:extLst>
          </p:cNvPr>
          <p:cNvSpPr/>
          <p:nvPr/>
        </p:nvSpPr>
        <p:spPr>
          <a:xfrm>
            <a:off x="545399" y="6074510"/>
            <a:ext cx="11240202" cy="576000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accent1"/>
                </a:solidFill>
              </a:rPr>
              <a:t>* Если они обладают таким статусом </a:t>
            </a:r>
            <a:r>
              <a:rPr lang="ru-RU" sz="1400" dirty="0">
                <a:solidFill>
                  <a:schemeClr val="accent1"/>
                </a:solidFill>
              </a:rPr>
              <a:t>на момент </a:t>
            </a:r>
            <a:r>
              <a:rPr lang="ru-RU" sz="1400" dirty="0" smtClean="0">
                <a:solidFill>
                  <a:schemeClr val="accent1"/>
                </a:solidFill>
              </a:rPr>
              <a:t>декларирования</a:t>
            </a:r>
            <a:endParaRPr lang="ru-RU" sz="1400" dirty="0">
              <a:solidFill>
                <a:schemeClr val="accent1"/>
              </a:solidFill>
            </a:endParaRPr>
          </a:p>
          <a:p>
            <a:endParaRPr lang="ru-RU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72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"потерь"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необходимые 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"Уникальная" ситуация: приложите сразу подтверждающие документы</a:t>
            </a:r>
          </a:p>
        </p:txBody>
      </p:sp>
      <p:sp>
        <p:nvSpPr>
          <p:cNvPr id="18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6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Консультативная помощь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C2B38FB8-59F8-4EB3-ADDE-352A01208551}"/>
              </a:ext>
            </a:extLst>
          </p:cNvPr>
          <p:cNvGraphicFramePr/>
          <p:nvPr/>
        </p:nvGraphicFramePr>
        <p:xfrm>
          <a:off x="658973" y="246795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7" name="Схема 26">
            <a:extLst>
              <a:ext uri="{FF2B5EF4-FFF2-40B4-BE49-F238E27FC236}">
                <a16:creationId xmlns:a16="http://schemas.microsoft.com/office/drawing/2014/main" xmlns="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9273191"/>
              </p:ext>
            </p:extLst>
          </p:nvPr>
        </p:nvGraphicFramePr>
        <p:xfrm>
          <a:off x="658973" y="469680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170939" y="403424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Консультативная помощь в контуре региональных и муниципальных органов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170940" y="168027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Консультативная помощь в контуре федеральных государственных органов (организаций)</a:t>
            </a:r>
          </a:p>
        </p:txBody>
      </p:sp>
      <p:sp>
        <p:nvSpPr>
          <p:cNvPr id="15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871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037712" y="405424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5"/>
                </a:solidFill>
              </a:endParaRPr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2600" y="210250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Учтены особенности, предусмотренные Федеральным законом от 06.02.2023 № 12-ФЗ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2600" y="2776152"/>
            <a:ext cx="5441950" cy="8717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Учтены особенности, предусмотренные Указом Президента Российской Федерации от 22.01.2024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№ 61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Скругленный прямоугольник 22">
            <a:extLst>
              <a:ext uri="{FF2B5EF4-FFF2-40B4-BE49-F238E27FC236}">
                <a16:creationId xmlns:a16="http://schemas.microsoft.com/office/drawing/2014/main" xmlns="" id="{1B3F1664-2EA9-CBFB-5F5F-30EDA40485F2}"/>
              </a:ext>
            </a:extLst>
          </p:cNvPr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Основные актуальные новеллы</a:t>
            </a:r>
          </a:p>
        </p:txBody>
      </p:sp>
      <p:sp>
        <p:nvSpPr>
          <p:cNvPr id="23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22600" y="3742098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Подчеркнуты различия регулирования указов Президента Российской Федерации от 06.12.2022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№ 886 и от 29.12.2022 № 968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2600" y="471703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Обращено внимание на формирование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дат печати справки</a:t>
            </a:r>
          </a:p>
        </p:txBody>
      </p:sp>
      <p:pic>
        <p:nvPicPr>
          <p:cNvPr id="6" name="Объект 11">
            <a:extLst>
              <a:ext uri="{FF2B5EF4-FFF2-40B4-BE49-F238E27FC236}">
                <a16:creationId xmlns:a16="http://schemas.microsoft.com/office/drawing/2014/main" xmlns="" id="{8CC22366-FA20-8735-B43F-8A0044E96C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3ED170F4-5FD9-83B1-7EE1-D5831F709B73}"/>
              </a:ext>
            </a:extLst>
          </p:cNvPr>
          <p:cNvSpPr/>
          <p:nvPr/>
        </p:nvSpPr>
        <p:spPr>
          <a:xfrm>
            <a:off x="6392060" y="2102503"/>
            <a:ext cx="5441950" cy="14190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Предоставлен порядок действий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 невозможности представить справку вследствие не зависящих обстоятельств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(не путать с невозможностью по объективным и уважительным причинам)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E92B2ED3-5BD2-1F1B-DBB5-6863646FE6F6}"/>
              </a:ext>
            </a:extLst>
          </p:cNvPr>
          <p:cNvSpPr/>
          <p:nvPr/>
        </p:nvSpPr>
        <p:spPr>
          <a:xfrm>
            <a:off x="6392060" y="3681515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Если супруг (супруга) проходит военную службу, допускается на титульном листе указывать «Военнослужащий»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16CACF7F-E476-CF80-AB4F-1D20665D37BA}"/>
              </a:ext>
            </a:extLst>
          </p:cNvPr>
          <p:cNvSpPr/>
          <p:nvPr/>
        </p:nvSpPr>
        <p:spPr>
          <a:xfrm>
            <a:off x="6392060" y="4716302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Уточнен порядок заполнения раздела 1 справки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 отношении ИП, применяющих разные СН</a:t>
            </a:r>
          </a:p>
        </p:txBody>
      </p:sp>
    </p:spTree>
    <p:extLst>
      <p:ext uri="{BB962C8B-B14F-4D97-AF65-F5344CB8AC3E}">
        <p14:creationId xmlns:p14="http://schemas.microsoft.com/office/powerpoint/2010/main" val="1594165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26B5319-D48F-696F-1100-A75A11F81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3BB2C055-6112-B75F-440B-AC2639567486}"/>
              </a:ext>
            </a:extLst>
          </p:cNvPr>
          <p:cNvGrpSpPr/>
          <p:nvPr/>
        </p:nvGrpSpPr>
        <p:grpSpPr>
          <a:xfrm>
            <a:off x="9037712" y="4054246"/>
            <a:ext cx="2845000" cy="2448154"/>
            <a:chOff x="-3244794" y="3495803"/>
            <a:chExt cx="3410358" cy="2934651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xmlns="" id="{42518925-2A61-B8C2-1BAB-FA8595883D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>
              <a:extLst>
                <a:ext uri="{FF2B5EF4-FFF2-40B4-BE49-F238E27FC236}">
                  <a16:creationId xmlns:a16="http://schemas.microsoft.com/office/drawing/2014/main" xmlns="" id="{048705C5-E08D-867B-17E3-934B8C5D1E51}"/>
                </a:ext>
              </a:extLst>
            </p:cNvPr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accent5"/>
                </a:solidFill>
              </a:endParaRPr>
            </a:p>
          </p:txBody>
        </p:sp>
      </p:grpSp>
      <p:grpSp>
        <p:nvGrpSpPr>
          <p:cNvPr id="2" name="Группа 15">
            <a:extLst>
              <a:ext uri="{FF2B5EF4-FFF2-40B4-BE49-F238E27FC236}">
                <a16:creationId xmlns:a16="http://schemas.microsoft.com/office/drawing/2014/main" xmlns="" id="{56C5AD90-B118-FCBB-5139-FDDAFB478764}"/>
              </a:ext>
            </a:extLst>
          </p:cNvPr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BB90CE7F-CCF2-B7C9-B392-78177D2324D5}"/>
                </a:ext>
              </a:extLst>
            </p:cNvPr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xmlns="" id="{72D5244B-3947-E39E-7F58-883DF4D52AD1}"/>
                </a:ext>
              </a:extLst>
            </p:cNvPr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xmlns="" id="{C91A8522-299B-4E5D-0AE8-217C99C38B4F}"/>
                </a:ext>
              </a:extLst>
            </p:cNvPr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>
              <a:extLst>
                <a:ext uri="{FF2B5EF4-FFF2-40B4-BE49-F238E27FC236}">
                  <a16:creationId xmlns:a16="http://schemas.microsoft.com/office/drawing/2014/main" xmlns="" id="{E2148888-4D15-889C-443B-F7A10B73DFA1}"/>
                </a:ext>
              </a:extLst>
            </p:cNvPr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A0C1BD6-285B-01ED-1195-FE2B13548191}"/>
              </a:ext>
            </a:extLst>
          </p:cNvPr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5" name="Скругленный прямоугольник 22">
            <a:extLst>
              <a:ext uri="{FF2B5EF4-FFF2-40B4-BE49-F238E27FC236}">
                <a16:creationId xmlns:a16="http://schemas.microsoft.com/office/drawing/2014/main" xmlns="" id="{BB632D0B-E0C0-2ED0-48CB-36445F1CEC2E}"/>
              </a:ext>
            </a:extLst>
          </p:cNvPr>
          <p:cNvSpPr/>
          <p:nvPr/>
        </p:nvSpPr>
        <p:spPr>
          <a:xfrm>
            <a:off x="3742098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1"/>
                </a:solidFill>
              </a:rPr>
              <a:t>Основные актуальные новеллы</a:t>
            </a:r>
          </a:p>
        </p:txBody>
      </p:sp>
      <p:sp>
        <p:nvSpPr>
          <p:cNvPr id="23" name="Номер слайда 13">
            <a:extLst>
              <a:ext uri="{FF2B5EF4-FFF2-40B4-BE49-F238E27FC236}">
                <a16:creationId xmlns:a16="http://schemas.microsoft.com/office/drawing/2014/main" xmlns="" id="{00D4C61C-3680-0176-F4CA-7908DB99E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FD55AA6D-5256-1532-9A35-6A90B45CB0FA}"/>
              </a:ext>
            </a:extLst>
          </p:cNvPr>
          <p:cNvSpPr/>
          <p:nvPr/>
        </p:nvSpPr>
        <p:spPr>
          <a:xfrm>
            <a:off x="322600" y="2097238"/>
            <a:ext cx="5443200" cy="87479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Прямо указано, что для ценных бумаг доходом является положительный финансовый результат, т.е. «налоговая база»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D2C2B48D-1972-5578-D50C-5D6B34C2CDA0}"/>
              </a:ext>
            </a:extLst>
          </p:cNvPr>
          <p:cNvSpPr/>
          <p:nvPr/>
        </p:nvSpPr>
        <p:spPr>
          <a:xfrm>
            <a:off x="6392060" y="2102503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Прямо указано, что закрытые счета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b="1" dirty="0">
                <a:solidFill>
                  <a:schemeClr val="accent1"/>
                </a:solidFill>
              </a:rPr>
              <a:t>не </a:t>
            </a:r>
            <a:r>
              <a:rPr lang="ru-RU" b="1" dirty="0" smtClean="0">
                <a:solidFill>
                  <a:schemeClr val="accent1"/>
                </a:solidFill>
              </a:rPr>
              <a:t>отражаются</a:t>
            </a:r>
            <a:endParaRPr lang="ru-RU" b="1" dirty="0">
              <a:solidFill>
                <a:schemeClr val="accent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6B20A79E-3B13-778A-427E-3C533A51CC91}"/>
              </a:ext>
            </a:extLst>
          </p:cNvPr>
          <p:cNvSpPr/>
          <p:nvPr/>
        </p:nvSpPr>
        <p:spPr>
          <a:xfrm>
            <a:off x="322600" y="4046617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Подсвечено, что в разделе 4 справки </a:t>
            </a:r>
          </a:p>
          <a:p>
            <a:r>
              <a:rPr lang="ru-RU" b="1" dirty="0">
                <a:solidFill>
                  <a:schemeClr val="accent1"/>
                </a:solidFill>
              </a:rPr>
              <a:t>указываются счета, а не карты («Пушкинская карта» не указывается)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457B62D-64B9-8022-9A34-8B3CC20762DC}"/>
              </a:ext>
            </a:extLst>
          </p:cNvPr>
          <p:cNvSpPr/>
          <p:nvPr/>
        </p:nvSpPr>
        <p:spPr>
          <a:xfrm>
            <a:off x="322600" y="5021307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Даны особенности заполнения раздела 4 справки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 отношении счета цифрового рубля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6FDFB137-2FA7-8D29-117B-E3AA46D93A23}"/>
              </a:ext>
            </a:extLst>
          </p:cNvPr>
          <p:cNvSpPr/>
          <p:nvPr/>
        </p:nvSpPr>
        <p:spPr>
          <a:xfrm>
            <a:off x="6392060" y="4351363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Уточнены положения, что в разделе 4 справки не указываются электронные средства платежа</a:t>
            </a:r>
          </a:p>
        </p:txBody>
      </p:sp>
      <p:pic>
        <p:nvPicPr>
          <p:cNvPr id="6" name="Объект 11">
            <a:extLst>
              <a:ext uri="{FF2B5EF4-FFF2-40B4-BE49-F238E27FC236}">
                <a16:creationId xmlns:a16="http://schemas.microsoft.com/office/drawing/2014/main" xmlns="" id="{78F0C8CB-EB09-0FFA-E515-5B6A9A0727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61E3D83D-AD94-E4EC-0AA2-54414575B8B1}"/>
              </a:ext>
            </a:extLst>
          </p:cNvPr>
          <p:cNvSpPr/>
          <p:nvPr/>
        </p:nvSpPr>
        <p:spPr>
          <a:xfrm>
            <a:off x="322600" y="3071927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Уточнено, что сумма сделки в иностранной валюте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в разделе 2 справки указывается в рублях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по курсу на дату совершения сделки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03A7AE6F-C4B7-380D-91EE-565F0C58DDEA}"/>
              </a:ext>
            </a:extLst>
          </p:cNvPr>
          <p:cNvSpPr/>
          <p:nvPr/>
        </p:nvSpPr>
        <p:spPr>
          <a:xfrm>
            <a:off x="6392060" y="2752523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Отмечено, что счета в иностранных кредитных организациях указываются с учетом обстоятельств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23680D15-6494-90E4-A03E-AE7632279EA2}"/>
              </a:ext>
            </a:extLst>
          </p:cNvPr>
          <p:cNvSpPr/>
          <p:nvPr/>
        </p:nvSpPr>
        <p:spPr>
          <a:xfrm>
            <a:off x="6392060" y="340254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Подробно расписаны особенности заполнения графы «Сумма поступивших денежных средств (руб.)» раздела 4 справки</a:t>
            </a:r>
          </a:p>
        </p:txBody>
      </p:sp>
    </p:spTree>
    <p:extLst>
      <p:ext uri="{BB962C8B-B14F-4D97-AF65-F5344CB8AC3E}">
        <p14:creationId xmlns:p14="http://schemas.microsoft.com/office/powerpoint/2010/main" val="4095865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87047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1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8447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44350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Подготовить правоустанавливающие и иные официальные документы </a:t>
            </a:r>
            <a:br>
              <a:rPr lang="ru-RU" b="1" dirty="0">
                <a:solidFill>
                  <a:schemeClr val="accent1"/>
                </a:solidFill>
              </a:rPr>
            </a:br>
            <a:r>
              <a:rPr lang="ru-RU" dirty="0">
                <a:solidFill>
                  <a:schemeClr val="accent1"/>
                </a:solidFill>
              </a:rPr>
              <a:t>(очень много вопросов на конкретные ситуации, которые требуют анализ документов)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9879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Скачать (</a:t>
            </a:r>
            <a:r>
              <a:rPr lang="en-US" b="1" dirty="0">
                <a:solidFill>
                  <a:schemeClr val="accent1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1"/>
                </a:solidFill>
              </a:rPr>
              <a:t>) </a:t>
            </a:r>
          </a:p>
          <a:p>
            <a:r>
              <a:rPr lang="ru-RU" b="1" dirty="0">
                <a:solidFill>
                  <a:schemeClr val="accent1"/>
                </a:solidFill>
              </a:rPr>
              <a:t>и установить СПО "Справки БК"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40238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39319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310541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9748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42632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7908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33634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9879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43F7F114-DAA9-433B-BA0E-74CBA7D94709}"/>
              </a:ext>
            </a:extLst>
          </p:cNvPr>
          <p:cNvSpPr/>
          <p:nvPr/>
        </p:nvSpPr>
        <p:spPr>
          <a:xfrm>
            <a:off x="1782994" y="181095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xmlns="" id="{E01232F9-47A3-4822-B011-CB54723B5C18}"/>
              </a:ext>
            </a:extLst>
          </p:cNvPr>
          <p:cNvCxnSpPr/>
          <p:nvPr/>
        </p:nvCxnSpPr>
        <p:spPr>
          <a:xfrm>
            <a:off x="407900" y="252924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C0DC83BC-9CCD-49B2-901D-09ECE185C809}"/>
              </a:ext>
            </a:extLst>
          </p:cNvPr>
          <p:cNvSpPr txBox="1"/>
          <p:nvPr/>
        </p:nvSpPr>
        <p:spPr>
          <a:xfrm>
            <a:off x="451670" y="16239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7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11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4023</Words>
  <Application>Microsoft Office PowerPoint</Application>
  <PresentationFormat>Широкоэкранный</PresentationFormat>
  <Paragraphs>447</Paragraphs>
  <Slides>44</Slides>
  <Notes>44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57" baseType="lpstr">
      <vt:lpstr>Aharoni</vt:lpstr>
      <vt:lpstr>Arial</vt:lpstr>
      <vt:lpstr>Arial Black</vt:lpstr>
      <vt:lpstr>Bookman Old Style</vt:lpstr>
      <vt:lpstr>Calibri</vt:lpstr>
      <vt:lpstr>Calibri (Основной текст)</vt:lpstr>
      <vt:lpstr>Calibri Light</vt:lpstr>
      <vt:lpstr>Courier New</vt:lpstr>
      <vt:lpstr>Ebrima</vt:lpstr>
      <vt:lpstr>Segoe UI Black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петро петя</dc:creator>
  <cp:lastModifiedBy>Ирина Сентебова</cp:lastModifiedBy>
  <cp:revision>21</cp:revision>
  <cp:lastPrinted>2023-02-01T06:50:15Z</cp:lastPrinted>
  <dcterms:created xsi:type="dcterms:W3CDTF">2023-01-24T11:09:06Z</dcterms:created>
  <dcterms:modified xsi:type="dcterms:W3CDTF">2024-03-19T05:58:01Z</dcterms:modified>
</cp:coreProperties>
</file>