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03" r:id="rId1"/>
  </p:sldMasterIdLst>
  <p:notesMasterIdLst>
    <p:notesMasterId r:id="rId8"/>
  </p:notesMasterIdLst>
  <p:handoutMasterIdLst>
    <p:handoutMasterId r:id="rId9"/>
  </p:handoutMasterIdLst>
  <p:sldIdLst>
    <p:sldId id="621" r:id="rId2"/>
    <p:sldId id="738" r:id="rId3"/>
    <p:sldId id="773" r:id="rId4"/>
    <p:sldId id="748" r:id="rId5"/>
    <p:sldId id="765" r:id="rId6"/>
    <p:sldId id="730" r:id="rId7"/>
  </p:sldIdLst>
  <p:sldSz cx="10080625" cy="7559675"/>
  <p:notesSz cx="6797675" cy="9926638"/>
  <p:defaultTextStyle>
    <a:defPPr>
      <a:defRPr lang="en-GB"/>
    </a:defPPr>
    <a:lvl1pPr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428625" indent="-214313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644525" indent="-214313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860425" indent="-212725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1076325" indent="-214313" algn="l" defTabSz="447675" rtl="0" fontAlgn="base" hangingPunct="0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45000"/>
      <a:buFont typeface="StarSymbol" pitchFamily="2" charset="0"/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85905B7-2AFA-4E07-885F-74F10B86A06F}">
          <p14:sldIdLst>
            <p14:sldId id="621"/>
          </p14:sldIdLst>
        </p14:section>
        <p14:section name="Раздел без заголовка" id="{8D79E99A-6B79-4F39-B233-C487AE108251}">
          <p14:sldIdLst>
            <p14:sldId id="738"/>
            <p14:sldId id="773"/>
            <p14:sldId id="748"/>
            <p14:sldId id="765"/>
            <p14:sldId id="7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9" userDrawn="1">
          <p15:clr>
            <a:srgbClr val="A4A3A4"/>
          </p15:clr>
        </p15:guide>
        <p15:guide id="2" pos="1943" userDrawn="1">
          <p15:clr>
            <a:srgbClr val="A4A3A4"/>
          </p15:clr>
        </p15:guide>
        <p15:guide id="3" orient="horz" pos="267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/>
  </p:cmAuthor>
  <p:cmAuthor id="2" name="Алеся Михайловна Мартемьянова" initials="АММ" lastIdx="0" clrIdx="1">
    <p:extLst>
      <p:ext uri="{19B8F6BF-5375-455C-9EA6-DF929625EA0E}">
        <p15:presenceInfo xmlns:p15="http://schemas.microsoft.com/office/powerpoint/2012/main" userId="S-1-5-21-2671606705-2344503628-3292690572-22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CCFFCC"/>
    <a:srgbClr val="000099"/>
    <a:srgbClr val="0099CC"/>
    <a:srgbClr val="339933"/>
    <a:srgbClr val="FF00FF"/>
    <a:srgbClr val="0066FF"/>
    <a:srgbClr val="66FFCC"/>
    <a:srgbClr val="9999FF"/>
    <a:srgbClr val="33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 autoAdjust="0"/>
    <p:restoredTop sz="90514" autoAdjust="0"/>
  </p:normalViewPr>
  <p:slideViewPr>
    <p:cSldViewPr snapToGrid="0">
      <p:cViewPr varScale="1">
        <p:scale>
          <a:sx n="91" d="100"/>
          <a:sy n="91" d="100"/>
        </p:scale>
        <p:origin x="2238" y="84"/>
      </p:cViewPr>
      <p:guideLst>
        <p:guide orient="horz" pos="2161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04"/>
    </p:cViewPr>
  </p:sorterViewPr>
  <p:notesViewPr>
    <p:cSldViewPr snapToGrid="0">
      <p:cViewPr varScale="1">
        <p:scale>
          <a:sx n="51" d="100"/>
          <a:sy n="51" d="100"/>
        </p:scale>
        <p:origin x="-1854" y="-114"/>
      </p:cViewPr>
      <p:guideLst>
        <p:guide orient="horz" pos="2659"/>
        <p:guide pos="1943"/>
        <p:guide orient="horz" pos="2674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8040435594302195E-2"/>
          <c:y val="0"/>
          <c:w val="0.90316980030541272"/>
          <c:h val="0.774144870513132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9C98-4BB8-BE79-867486BEEC38}"/>
              </c:ext>
            </c:extLst>
          </c:dPt>
          <c:dPt>
            <c:idx val="1"/>
            <c:invertIfNegative val="0"/>
            <c:bubble3D val="0"/>
            <c:spPr>
              <a:solidFill>
                <a:srgbClr val="99CCFF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C98-4BB8-BE79-867486BEEC38}"/>
              </c:ext>
            </c:extLst>
          </c:dPt>
          <c:dLbls>
            <c:dLbl>
              <c:idx val="0"/>
              <c:layout>
                <c:manualLayout>
                  <c:x val="2.766549904041163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C98-4BB8-BE79-867486BEEC38}"/>
                </c:ext>
              </c:extLst>
            </c:dLbl>
            <c:dLbl>
              <c:idx val="1"/>
              <c:layout>
                <c:manualLayout>
                  <c:x val="3.112399275897510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135,2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C98-4BB8-BE79-867486BEEC38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136.1</c:v>
                </c:pt>
                <c:pt idx="1">
                  <c:v>135.19999999999999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C98-4BB8-BE79-867486BEEC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964480"/>
        <c:axId val="20966016"/>
        <c:axId val="0"/>
      </c:bar3DChart>
      <c:catAx>
        <c:axId val="2096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endParaRPr lang="ru-RU"/>
          </a:p>
        </c:txPr>
        <c:crossAx val="20966016"/>
        <c:crosses val="autoZero"/>
        <c:auto val="1"/>
        <c:lblAlgn val="ctr"/>
        <c:lblOffset val="100"/>
        <c:noMultiLvlLbl val="0"/>
      </c:catAx>
      <c:valAx>
        <c:axId val="20966016"/>
        <c:scaling>
          <c:orientation val="minMax"/>
          <c:max val="86.6"/>
          <c:min val="80.000000000000099"/>
        </c:scaling>
        <c:delete val="1"/>
        <c:axPos val="l"/>
        <c:numFmt formatCode="#\ ##0.0" sourceLinked="1"/>
        <c:majorTickMark val="out"/>
        <c:minorTickMark val="none"/>
        <c:tickLblPos val="nextTo"/>
        <c:crossAx val="20964480"/>
        <c:crosses val="autoZero"/>
        <c:crossBetween val="between"/>
        <c:majorUnit val="1.5"/>
        <c:minorUnit val="2.0000000000000004E-2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529708539345317E-3"/>
          <c:y val="0.13222888090463988"/>
          <c:w val="0.90316980030541272"/>
          <c:h val="0.774144870513132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FAE9-46A8-8328-12F76A96F7F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FAE9-46A8-8328-12F76A96F7F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E9-46A8-8328-12F76A96F7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20964480"/>
        <c:axId val="20966016"/>
        <c:axId val="0"/>
      </c:bar3DChart>
      <c:catAx>
        <c:axId val="2096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66016"/>
        <c:crosses val="autoZero"/>
        <c:auto val="1"/>
        <c:lblAlgn val="ctr"/>
        <c:lblOffset val="100"/>
        <c:noMultiLvlLbl val="0"/>
      </c:catAx>
      <c:valAx>
        <c:axId val="20966016"/>
        <c:scaling>
          <c:orientation val="minMax"/>
          <c:max val="6"/>
          <c:min val="1"/>
        </c:scaling>
        <c:delete val="1"/>
        <c:axPos val="l"/>
        <c:numFmt formatCode="#\ ##0.0" sourceLinked="1"/>
        <c:majorTickMark val="none"/>
        <c:minorTickMark val="none"/>
        <c:tickLblPos val="nextTo"/>
        <c:crossAx val="20964480"/>
        <c:crosses val="autoZero"/>
        <c:crossBetween val="between"/>
        <c:majorUnit val="1"/>
        <c:min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697190972653595"/>
          <c:y val="2.4038049101184213E-2"/>
          <c:w val="0.90316980030541272"/>
          <c:h val="0.7741448705131325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показатели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C5C-4245-A74E-5FAFE30E46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C5C-4245-A74E-5FAFE30E4695}"/>
              </c:ext>
            </c:extLst>
          </c:dPt>
          <c:dLbls>
            <c:dLbl>
              <c:idx val="0"/>
              <c:layout>
                <c:manualLayout>
                  <c:x val="3.38463688738960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C5C-4245-A74E-5FAFE30E4695}"/>
                </c:ext>
              </c:extLst>
            </c:dLbl>
            <c:dLbl>
              <c:idx val="1"/>
              <c:layout>
                <c:manualLayout>
                  <c:x val="2.6324953568585833E-2"/>
                  <c:y val="-1.1945490937730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C5C-4245-A74E-5FAFE30E469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5C-4245-A74E-5FAFE30E46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9"/>
        <c:shape val="cylinder"/>
        <c:axId val="20964480"/>
        <c:axId val="20966016"/>
        <c:axId val="0"/>
      </c:bar3DChart>
      <c:catAx>
        <c:axId val="20964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966016"/>
        <c:crosses val="autoZero"/>
        <c:auto val="1"/>
        <c:lblAlgn val="ctr"/>
        <c:lblOffset val="100"/>
        <c:noMultiLvlLbl val="0"/>
      </c:catAx>
      <c:valAx>
        <c:axId val="20966016"/>
        <c:scaling>
          <c:orientation val="minMax"/>
          <c:max val="6"/>
          <c:min val="2"/>
        </c:scaling>
        <c:delete val="1"/>
        <c:axPos val="l"/>
        <c:numFmt formatCode="#\ ##0.0" sourceLinked="1"/>
        <c:majorTickMark val="none"/>
        <c:minorTickMark val="none"/>
        <c:tickLblPos val="nextTo"/>
        <c:crossAx val="20964480"/>
        <c:crosses val="autoZero"/>
        <c:crossBetween val="between"/>
        <c:majorUnit val="1"/>
        <c:minorUnit val="2.0000000000000004E-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54649747270196"/>
          <c:y val="0.15668686683446337"/>
          <c:w val="0.76072409460063473"/>
          <c:h val="0.474245636462117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09A00FC-957F-4A96-BF3F-33C92E4C6E1B}" type="VALUE">
                      <a:rPr lang="en-US" sz="1200" b="1" baseline="0"/>
                      <a:pPr>
                        <a:defRPr sz="1200"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D4EE-40B1-8857-6606398E2D45}"/>
                </c:ext>
              </c:extLst>
            </c:dLbl>
            <c:dLbl>
              <c:idx val="1"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EE-40B1-8857-6606398E2D45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4EE-40B1-8857-6606398E2D45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4EE-40B1-8857-6606398E2D4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685C60F-F39E-4B3E-A9BA-EE2A5CC6CD30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D4EE-40B1-8857-6606398E2D4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77D0D237-9C7A-4632-A7FF-6B3256660828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4EE-40B1-8857-6606398E2D45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4EE-40B1-8857-6606398E2D45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4EE-40B1-8857-6606398E2D45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D4EE-40B1-8857-6606398E2D45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3ACEA977-F7B9-4E06-9EB9-04A8E570B0D3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D4EE-40B1-8857-6606398E2D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Лист1!$A$2:$A$10</c:f>
              <c:strCache>
                <c:ptCount val="9"/>
                <c:pt idx="0">
                  <c:v>г. Киров </c:v>
                </c:pt>
                <c:pt idx="1">
                  <c:v>г. Слободской </c:v>
                </c:pt>
                <c:pt idx="2">
                  <c:v>Кирово-Чепецкий район</c:v>
                </c:pt>
                <c:pt idx="3">
                  <c:v>Оричевский район</c:v>
                </c:pt>
                <c:pt idx="4">
                  <c:v>Орловский район </c:v>
                </c:pt>
                <c:pt idx="5">
                  <c:v>Куменский район</c:v>
                </c:pt>
                <c:pt idx="6">
                  <c:v>Слободской район</c:v>
                </c:pt>
                <c:pt idx="7">
                  <c:v>Кильмезский район</c:v>
                </c:pt>
                <c:pt idx="8">
                  <c:v>Подосиновский район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2759</c:v>
                </c:pt>
                <c:pt idx="1">
                  <c:v>420</c:v>
                </c:pt>
                <c:pt idx="2">
                  <c:v>2815</c:v>
                </c:pt>
                <c:pt idx="3">
                  <c:v>348</c:v>
                </c:pt>
                <c:pt idx="4">
                  <c:v>570</c:v>
                </c:pt>
                <c:pt idx="5">
                  <c:v>222</c:v>
                </c:pt>
                <c:pt idx="6">
                  <c:v>2241</c:v>
                </c:pt>
                <c:pt idx="7">
                  <c:v>873</c:v>
                </c:pt>
                <c:pt idx="8">
                  <c:v>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4EE-40B1-8857-6606398E2D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axId val="1110271024"/>
        <c:axId val="1180216512"/>
      </c:barChart>
      <c:catAx>
        <c:axId val="111027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7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80216512"/>
        <c:crosses val="autoZero"/>
        <c:auto val="1"/>
        <c:lblAlgn val="ctr"/>
        <c:lblOffset val="100"/>
        <c:noMultiLvlLbl val="0"/>
      </c:catAx>
      <c:valAx>
        <c:axId val="118021651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110271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9074578000945875E-3"/>
          <c:y val="9.1690818488626355E-2"/>
          <c:w val="0.54306604250174273"/>
          <c:h val="0.8256001533269400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99FF"/>
            </a:solidFill>
          </c:spPr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65C-47B9-8A50-B318C275857C}"/>
              </c:ext>
            </c:extLst>
          </c:dPt>
          <c:dPt>
            <c:idx val="1"/>
            <c:bubble3D val="0"/>
            <c:spPr>
              <a:solidFill>
                <a:srgbClr val="66FFCC"/>
              </a:solidFill>
            </c:spPr>
            <c:extLst>
              <c:ext xmlns:c16="http://schemas.microsoft.com/office/drawing/2014/chart" uri="{C3380CC4-5D6E-409C-BE32-E72D297353CC}">
                <c16:uniqueId val="{00000001-765C-47B9-8A50-B318C275857C}"/>
              </c:ext>
            </c:extLst>
          </c:dPt>
          <c:dPt>
            <c:idx val="2"/>
            <c:bubble3D val="0"/>
            <c:spPr>
              <a:solidFill>
                <a:srgbClr val="0066FF"/>
              </a:solidFill>
            </c:spPr>
            <c:extLst>
              <c:ext xmlns:c16="http://schemas.microsoft.com/office/drawing/2014/chart" uri="{C3380CC4-5D6E-409C-BE32-E72D297353CC}">
                <c16:uniqueId val="{00000002-765C-47B9-8A50-B318C275857C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765C-47B9-8A50-B318C275857C}"/>
              </c:ext>
            </c:extLst>
          </c:dPt>
          <c:dPt>
            <c:idx val="4"/>
            <c:bubble3D val="0"/>
            <c:spPr>
              <a:solidFill>
                <a:srgbClr val="FF00FF"/>
              </a:solidFill>
            </c:spPr>
            <c:extLst>
              <c:ext xmlns:c16="http://schemas.microsoft.com/office/drawing/2014/chart" uri="{C3380CC4-5D6E-409C-BE32-E72D297353CC}">
                <c16:uniqueId val="{00000009-D31E-4058-9731-CF2731F1276F}"/>
              </c:ext>
            </c:extLst>
          </c:dPt>
          <c:dLbls>
            <c:dLbl>
              <c:idx val="3"/>
              <c:layout>
                <c:manualLayout>
                  <c:x val="5.9306139395323601E-2"/>
                  <c:y val="0.10329058849821637"/>
                </c:manualLayout>
              </c:layout>
              <c:tx>
                <c:rich>
                  <a:bodyPr/>
                  <a:lstStyle/>
                  <a:p>
                    <a:fld id="{A29231DB-ECF9-4FE3-871B-0354B88216B3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 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65C-47B9-8A50-B318C27585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Аренда государственного имущества и земельных участков</c:v>
                </c:pt>
                <c:pt idx="1">
                  <c:v>Приватизация (продажа) государственного имущества и земельных участков</c:v>
                </c:pt>
                <c:pt idx="2">
                  <c:v>Чистая прибыль предприятий</c:v>
                </c:pt>
                <c:pt idx="3">
                  <c:v>Дивиденды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19.2</c:v>
                </c:pt>
                <c:pt idx="1">
                  <c:v>24.7</c:v>
                </c:pt>
                <c:pt idx="2">
                  <c:v>10.7</c:v>
                </c:pt>
                <c:pt idx="3">
                  <c:v>96.03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0A-4463-88B8-11AC5E1953D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 rot="0" vert="horz"/>
          <a:lstStyle/>
          <a:p>
            <a:pPr>
              <a:defRPr sz="1800" baseline="0"/>
            </a:pPr>
            <a:endParaRPr lang="ru-RU"/>
          </a:p>
        </c:txPr>
      </c:legendEntry>
      <c:layout>
        <c:manualLayout>
          <c:xMode val="edge"/>
          <c:yMode val="edge"/>
          <c:x val="0.66360683213518235"/>
          <c:y val="4.2663503944915457E-2"/>
          <c:w val="0.31380907583459489"/>
          <c:h val="0.84986000429994368"/>
        </c:manualLayout>
      </c:layout>
      <c:overlay val="0"/>
      <c:txPr>
        <a:bodyPr rot="0" vert="horz"/>
        <a:lstStyle/>
        <a:p>
          <a:pPr>
            <a:defRPr sz="1800" baseline="0"/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</c:spPr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4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A8FCFD-9563-41E3-A2BD-4B77E34484C6}" type="doc">
      <dgm:prSet loTypeId="urn:microsoft.com/office/officeart/2008/layout/PictureStrips" loCatId="list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3C116159-3C80-43EF-92B7-2D2828729202}">
      <dgm:prSet phldrT="[Текст]" custT="1"/>
      <dgm:spPr/>
      <dgm:t>
        <a:bodyPr/>
        <a:lstStyle/>
        <a:p>
          <a:pPr marL="0" indent="0" algn="l"/>
          <a:r>
            <a:rPr lang="ru-RU" sz="1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состава государственного имущества Кировской области</a:t>
          </a:r>
        </a:p>
        <a:p>
          <a:pPr marL="0" algn="ctr"/>
          <a:endParaRPr lang="ru-RU" sz="1800" dirty="0"/>
        </a:p>
      </dgm:t>
    </dgm:pt>
    <dgm:pt modelId="{AE9E0EC0-D431-42CC-A440-EDAD7E3D6C4F}" type="parTrans" cxnId="{7FB28F5A-C55B-4F10-9D89-C48754712772}">
      <dgm:prSet/>
      <dgm:spPr/>
      <dgm:t>
        <a:bodyPr/>
        <a:lstStyle/>
        <a:p>
          <a:endParaRPr lang="ru-RU"/>
        </a:p>
      </dgm:t>
    </dgm:pt>
    <dgm:pt modelId="{B18FC925-1AF2-4EBB-A0C2-9263B2B1730C}" type="sibTrans" cxnId="{7FB28F5A-C55B-4F10-9D89-C48754712772}">
      <dgm:prSet/>
      <dgm:spPr/>
      <dgm:t>
        <a:bodyPr/>
        <a:lstStyle/>
        <a:p>
          <a:endParaRPr lang="ru-RU"/>
        </a:p>
      </dgm:t>
    </dgm:pt>
    <dgm:pt modelId="{60933754-AD57-42A0-B6FF-F6E28BA2B7E1}">
      <dgm:prSet phldrT="[Текст]" custT="1"/>
      <dgm:spPr/>
      <dgm:t>
        <a:bodyPr/>
        <a:lstStyle/>
        <a:p>
          <a:pPr marL="0" indent="0" algn="l">
            <a:lnSpc>
              <a:spcPct val="100000"/>
            </a:lnSpc>
            <a:spcAft>
              <a:spcPts val="0"/>
            </a:spcAft>
          </a:pPr>
          <a:r>
            <a:rPr lang="ru-RU" sz="1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получения полной информации об имуществе на территории Кировской области</a:t>
          </a:r>
        </a:p>
        <a:p>
          <a:pPr marL="0" algn="ctr">
            <a:lnSpc>
              <a:spcPct val="100000"/>
            </a:lnSpc>
            <a:spcAft>
              <a:spcPts val="0"/>
            </a:spcAft>
          </a:pPr>
          <a:endParaRPr lang="ru-RU" sz="1800" b="1" dirty="0"/>
        </a:p>
      </dgm:t>
    </dgm:pt>
    <dgm:pt modelId="{F2D1068A-4831-4868-B51B-25C4448D5276}" type="parTrans" cxnId="{F13AFF1F-E1E9-4CCA-AB7F-3782D5851FA8}">
      <dgm:prSet/>
      <dgm:spPr/>
      <dgm:t>
        <a:bodyPr/>
        <a:lstStyle/>
        <a:p>
          <a:endParaRPr lang="ru-RU"/>
        </a:p>
      </dgm:t>
    </dgm:pt>
    <dgm:pt modelId="{AD43D47B-2DC6-4A38-9CFE-74353936E71D}" type="sibTrans" cxnId="{F13AFF1F-E1E9-4CCA-AB7F-3782D5851FA8}">
      <dgm:prSet/>
      <dgm:spPr/>
      <dgm:t>
        <a:bodyPr/>
        <a:lstStyle/>
        <a:p>
          <a:endParaRPr lang="ru-RU"/>
        </a:p>
      </dgm:t>
    </dgm:pt>
    <dgm:pt modelId="{C104970C-1F83-48AC-B645-0F25E6255C50}" type="pres">
      <dgm:prSet presAssocID="{81A8FCFD-9563-41E3-A2BD-4B77E34484C6}" presName="Name0" presStyleCnt="0">
        <dgm:presLayoutVars>
          <dgm:dir/>
          <dgm:resizeHandles val="exact"/>
        </dgm:presLayoutVars>
      </dgm:prSet>
      <dgm:spPr/>
    </dgm:pt>
    <dgm:pt modelId="{2A3E543E-73EB-4100-B40D-F170C626BB12}" type="pres">
      <dgm:prSet presAssocID="{3C116159-3C80-43EF-92B7-2D2828729202}" presName="composite" presStyleCnt="0"/>
      <dgm:spPr/>
    </dgm:pt>
    <dgm:pt modelId="{A0A8E35B-173C-4FB2-AA2A-852D599107FE}" type="pres">
      <dgm:prSet presAssocID="{3C116159-3C80-43EF-92B7-2D2828729202}" presName="rect1" presStyleLbl="trAlignAcc1" presStyleIdx="0" presStyleCnt="2" custScaleX="101151" custScaleY="141904" custLinFactNeighborX="25913" custLinFactNeighborY="4353">
        <dgm:presLayoutVars>
          <dgm:bulletEnabled val="1"/>
        </dgm:presLayoutVars>
      </dgm:prSet>
      <dgm:spPr/>
    </dgm:pt>
    <dgm:pt modelId="{1D03168F-40A5-46AE-8569-088D12A4A363}" type="pres">
      <dgm:prSet presAssocID="{3C116159-3C80-43EF-92B7-2D2828729202}" presName="rect2" presStyleLbl="fgImgPlace1" presStyleIdx="0" presStyleCnt="2" custScaleX="262583" custScaleY="124232" custLinFactX="-33735" custLinFactNeighborX="-100000" custLinFactNeighborY="1044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124B37A2-2BB3-4BB9-9EA0-793B896464EC}" type="pres">
      <dgm:prSet presAssocID="{B18FC925-1AF2-4EBB-A0C2-9263B2B1730C}" presName="sibTrans" presStyleCnt="0"/>
      <dgm:spPr/>
    </dgm:pt>
    <dgm:pt modelId="{F0DCFFD0-5E6E-492F-B8E9-2F380597F817}" type="pres">
      <dgm:prSet presAssocID="{60933754-AD57-42A0-B6FF-F6E28BA2B7E1}" presName="composite" presStyleCnt="0"/>
      <dgm:spPr/>
    </dgm:pt>
    <dgm:pt modelId="{A19C0F74-0796-4DAC-BDE0-9DA0FD610C7F}" type="pres">
      <dgm:prSet presAssocID="{60933754-AD57-42A0-B6FF-F6E28BA2B7E1}" presName="rect1" presStyleLbl="trAlignAcc1" presStyleIdx="1" presStyleCnt="2" custScaleY="133905" custLinFactNeighborX="26628" custLinFactNeighborY="-16116">
        <dgm:presLayoutVars>
          <dgm:bulletEnabled val="1"/>
        </dgm:presLayoutVars>
      </dgm:prSet>
      <dgm:spPr/>
    </dgm:pt>
    <dgm:pt modelId="{FADDE4EB-6BD1-4745-811B-1F44D6F81F6B}" type="pres">
      <dgm:prSet presAssocID="{60933754-AD57-42A0-B6FF-F6E28BA2B7E1}" presName="rect2" presStyleLbl="fgImgPlace1" presStyleIdx="1" presStyleCnt="2" custScaleX="250249" custScaleY="132540" custLinFactX="-42194" custLinFactNeighborX="-100000" custLinFactNeighborY="2449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</dgm:ptLst>
  <dgm:cxnLst>
    <dgm:cxn modelId="{F13AFF1F-E1E9-4CCA-AB7F-3782D5851FA8}" srcId="{81A8FCFD-9563-41E3-A2BD-4B77E34484C6}" destId="{60933754-AD57-42A0-B6FF-F6E28BA2B7E1}" srcOrd="1" destOrd="0" parTransId="{F2D1068A-4831-4868-B51B-25C4448D5276}" sibTransId="{AD43D47B-2DC6-4A38-9CFE-74353936E71D}"/>
    <dgm:cxn modelId="{BDECEE3F-711B-4F7B-8F6B-4B0E9452377C}" type="presOf" srcId="{60933754-AD57-42A0-B6FF-F6E28BA2B7E1}" destId="{A19C0F74-0796-4DAC-BDE0-9DA0FD610C7F}" srcOrd="0" destOrd="0" presId="urn:microsoft.com/office/officeart/2008/layout/PictureStrips"/>
    <dgm:cxn modelId="{7FB28F5A-C55B-4F10-9D89-C48754712772}" srcId="{81A8FCFD-9563-41E3-A2BD-4B77E34484C6}" destId="{3C116159-3C80-43EF-92B7-2D2828729202}" srcOrd="0" destOrd="0" parTransId="{AE9E0EC0-D431-42CC-A440-EDAD7E3D6C4F}" sibTransId="{B18FC925-1AF2-4EBB-A0C2-9263B2B1730C}"/>
    <dgm:cxn modelId="{14276798-A744-4109-B30B-7B5C194D8F05}" type="presOf" srcId="{81A8FCFD-9563-41E3-A2BD-4B77E34484C6}" destId="{C104970C-1F83-48AC-B645-0F25E6255C50}" srcOrd="0" destOrd="0" presId="urn:microsoft.com/office/officeart/2008/layout/PictureStrips"/>
    <dgm:cxn modelId="{AE4F29FD-14EC-40A2-A0D1-676913A54397}" type="presOf" srcId="{3C116159-3C80-43EF-92B7-2D2828729202}" destId="{A0A8E35B-173C-4FB2-AA2A-852D599107FE}" srcOrd="0" destOrd="0" presId="urn:microsoft.com/office/officeart/2008/layout/PictureStrips"/>
    <dgm:cxn modelId="{6FF7B3BE-E83D-47A2-878A-3FF6E74E443D}" type="presParOf" srcId="{C104970C-1F83-48AC-B645-0F25E6255C50}" destId="{2A3E543E-73EB-4100-B40D-F170C626BB12}" srcOrd="0" destOrd="0" presId="urn:microsoft.com/office/officeart/2008/layout/PictureStrips"/>
    <dgm:cxn modelId="{E81C059C-D7F0-41C6-A58A-3ED52435AD7A}" type="presParOf" srcId="{2A3E543E-73EB-4100-B40D-F170C626BB12}" destId="{A0A8E35B-173C-4FB2-AA2A-852D599107FE}" srcOrd="0" destOrd="0" presId="urn:microsoft.com/office/officeart/2008/layout/PictureStrips"/>
    <dgm:cxn modelId="{4910F8E7-12B4-41F3-BE4E-4C42885B9ADD}" type="presParOf" srcId="{2A3E543E-73EB-4100-B40D-F170C626BB12}" destId="{1D03168F-40A5-46AE-8569-088D12A4A363}" srcOrd="1" destOrd="0" presId="urn:microsoft.com/office/officeart/2008/layout/PictureStrips"/>
    <dgm:cxn modelId="{A953CB3E-75B8-4D01-8650-E51F444B513D}" type="presParOf" srcId="{C104970C-1F83-48AC-B645-0F25E6255C50}" destId="{124B37A2-2BB3-4BB9-9EA0-793B896464EC}" srcOrd="1" destOrd="0" presId="urn:microsoft.com/office/officeart/2008/layout/PictureStrips"/>
    <dgm:cxn modelId="{AE9468A7-165A-4BCE-9502-2C7A5A77C6D1}" type="presParOf" srcId="{C104970C-1F83-48AC-B645-0F25E6255C50}" destId="{F0DCFFD0-5E6E-492F-B8E9-2F380597F817}" srcOrd="2" destOrd="0" presId="urn:microsoft.com/office/officeart/2008/layout/PictureStrips"/>
    <dgm:cxn modelId="{A5D21D62-EA36-446D-9D96-6575F0873566}" type="presParOf" srcId="{F0DCFFD0-5E6E-492F-B8E9-2F380597F817}" destId="{A19C0F74-0796-4DAC-BDE0-9DA0FD610C7F}" srcOrd="0" destOrd="0" presId="urn:microsoft.com/office/officeart/2008/layout/PictureStrips"/>
    <dgm:cxn modelId="{A8EA5A10-3C1F-445A-878A-2DDF339D7A12}" type="presParOf" srcId="{F0DCFFD0-5E6E-492F-B8E9-2F380597F817}" destId="{FADDE4EB-6BD1-4745-811B-1F44D6F81F6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A8E35B-173C-4FB2-AA2A-852D599107FE}">
      <dsp:nvSpPr>
        <dsp:cNvPr id="0" name=""/>
        <dsp:cNvSpPr/>
      </dsp:nvSpPr>
      <dsp:spPr>
        <a:xfrm>
          <a:off x="3862051" y="154702"/>
          <a:ext cx="4084125" cy="179049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636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Оптимизация состава государственного имущества Кировской области</a:t>
          </a:r>
        </a:p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3862051" y="154702"/>
        <a:ext cx="4084125" cy="1790496"/>
      </dsp:txXfrm>
    </dsp:sp>
    <dsp:sp modelId="{1D03168F-40A5-46AE-8569-088D12A4A363}">
      <dsp:nvSpPr>
        <dsp:cNvPr id="0" name=""/>
        <dsp:cNvSpPr/>
      </dsp:nvSpPr>
      <dsp:spPr>
        <a:xfrm>
          <a:off x="771583" y="159749"/>
          <a:ext cx="2319228" cy="164589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9C0F74-0796-4DAC-BDE0-9DA0FD610C7F}">
      <dsp:nvSpPr>
        <dsp:cNvPr id="0" name=""/>
        <dsp:cNvSpPr/>
      </dsp:nvSpPr>
      <dsp:spPr>
        <a:xfrm>
          <a:off x="3898541" y="2015238"/>
          <a:ext cx="4037652" cy="168956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4636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800" b="1" kern="12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получения полной информации об имуществе на территории Кировской области</a:t>
          </a:r>
        </a:p>
        <a:p>
          <a:pPr marL="0"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ru-RU" sz="1800" b="1" kern="1200" dirty="0"/>
        </a:p>
      </dsp:txBody>
      <dsp:txXfrm>
        <a:off x="3898541" y="2015238"/>
        <a:ext cx="4037652" cy="1689568"/>
      </dsp:txXfrm>
    </dsp:sp>
    <dsp:sp modelId="{FADDE4EB-6BD1-4745-811B-1F44D6F81F6B}">
      <dsp:nvSpPr>
        <dsp:cNvPr id="0" name=""/>
        <dsp:cNvSpPr/>
      </dsp:nvSpPr>
      <dsp:spPr>
        <a:xfrm>
          <a:off x="735723" y="2067122"/>
          <a:ext cx="2210290" cy="175596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0.45117</cdr:x>
      <cdr:y>0.92884</cdr:y>
    </cdr:from>
    <cdr:to>
      <cdr:x>0.66514</cdr:x>
      <cdr:y>1</cdr:y>
    </cdr:to>
    <cdr:sp macro="" textlink="">
      <cdr:nvSpPr>
        <cdr:cNvPr id="2" name="Номер слайда 7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4251060" y="6854508"/>
          <a:ext cx="2016125" cy="4024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100794" tIns="50397" rIns="100794" bIns="50397" rtlCol="0" anchor="ctr"/>
        <a:lstStyle xmlns:a="http://schemas.openxmlformats.org/drawingml/2006/main">
          <a:defPPr>
            <a:defRPr lang="en-GB"/>
          </a:defPPr>
          <a:lvl1pPr algn="ctr" defTabSz="447675" rtl="0" fontAlgn="base" hangingPunct="0">
            <a:lnSpc>
              <a:spcPct val="87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45000"/>
            <a:buFont typeface="StarSymbol" pitchFamily="2" charset="0"/>
            <a:defRPr sz="1300" b="1" kern="120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+mn-ea"/>
              <a:cs typeface="+mn-cs"/>
            </a:defRPr>
          </a:lvl1pPr>
          <a:lvl2pPr marL="428625" indent="-214313" algn="l" defTabSz="447675" rtl="0" fontAlgn="base" hangingPunct="0">
            <a:lnSpc>
              <a:spcPct val="87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45000"/>
            <a:buFont typeface="StarSymbol" pitchFamily="2" charset="0"/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2pPr>
          <a:lvl3pPr marL="644525" indent="-214313" algn="l" defTabSz="447675" rtl="0" fontAlgn="base" hangingPunct="0">
            <a:lnSpc>
              <a:spcPct val="87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45000"/>
            <a:buFont typeface="StarSymbol" pitchFamily="2" charset="0"/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3pPr>
          <a:lvl4pPr marL="860425" indent="-212725" algn="l" defTabSz="447675" rtl="0" fontAlgn="base" hangingPunct="0">
            <a:lnSpc>
              <a:spcPct val="87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45000"/>
            <a:buFont typeface="StarSymbol" pitchFamily="2" charset="0"/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4pPr>
          <a:lvl5pPr marL="1076325" indent="-214313" algn="l" defTabSz="447675" rtl="0" fontAlgn="base" hangingPunct="0">
            <a:lnSpc>
              <a:spcPct val="87000"/>
            </a:lnSpc>
            <a:spcBef>
              <a:spcPct val="0"/>
            </a:spcBef>
            <a:spcAft>
              <a:spcPct val="0"/>
            </a:spcAft>
            <a:buClr>
              <a:srgbClr val="000000"/>
            </a:buClr>
            <a:buSzPct val="45000"/>
            <a:buFont typeface="StarSymbol" pitchFamily="2" charset="0"/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bg1"/>
              </a:solidFill>
              <a:latin typeface="Times New Roman" pitchFamily="18" charset="0"/>
              <a:ea typeface="+mn-ea"/>
              <a:cs typeface="+mn-cs"/>
            </a:defRPr>
          </a:lvl9pPr>
        </a:lstStyle>
        <a:p xmlns:a="http://schemas.openxmlformats.org/drawingml/2006/main">
          <a:pPr eaLnBrk="1" latinLnBrk="0" hangingPunct="1"/>
          <a:fld id="{69E29E33-B620-47F9-BB04-8846C2A5AFCC}" type="slidenum">
            <a:rPr kumimoji="0" lang="en-US" smtClean="0"/>
            <a:pPr eaLnBrk="1" latinLnBrk="0" hangingPunct="1"/>
            <a:t>6</a:t>
          </a:fld>
          <a:endParaRPr kumimoji="0" lang="en-US"/>
        </a:p>
      </cdr:txBody>
    </cdr:sp>
  </cdr:relSizeAnchor>
  <cdr:relSizeAnchor xmlns:cdr="http://schemas.openxmlformats.org/drawingml/2006/chartDrawing">
    <cdr:from>
      <cdr:x>0.14478</cdr:x>
      <cdr:y>0.58516</cdr:y>
    </cdr:from>
    <cdr:to>
      <cdr:x>0.24183</cdr:x>
      <cdr:y>0.74683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AA0AA6C-16D1-4835-B4B2-92AAFE28E407}"/>
            </a:ext>
          </a:extLst>
        </cdr:cNvPr>
        <cdr:cNvSpPr txBox="1"/>
      </cdr:nvSpPr>
      <cdr:spPr>
        <a:xfrm xmlns:a="http://schemas.openxmlformats.org/drawingml/2006/main">
          <a:off x="1364174" y="330961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0.05443</cdr:x>
      <cdr:y>0.74437</cdr:y>
    </cdr:from>
    <cdr:to>
      <cdr:x>0.15147</cdr:x>
      <cdr:y>0.90604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2547AAC6-F548-4E05-9C61-5FDF869960F3}"/>
            </a:ext>
          </a:extLst>
        </cdr:cNvPr>
        <cdr:cNvSpPr txBox="1"/>
      </cdr:nvSpPr>
      <cdr:spPr>
        <a:xfrm xmlns:a="http://schemas.openxmlformats.org/drawingml/2006/main">
          <a:off x="512836" y="421005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(или 63,8%)</a:t>
          </a:r>
        </a:p>
      </cdr:txBody>
    </cdr:sp>
  </cdr:relSizeAnchor>
  <cdr:relSizeAnchor xmlns:cdr="http://schemas.openxmlformats.org/drawingml/2006/chartDrawing">
    <cdr:from>
      <cdr:x>0.45042</cdr:x>
      <cdr:y>0.17712</cdr:y>
    </cdr:from>
    <cdr:to>
      <cdr:x>0.54747</cdr:x>
      <cdr:y>0.3388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10A020CA-5F59-4FA6-AE17-AF6F64EF4736}"/>
            </a:ext>
          </a:extLst>
        </cdr:cNvPr>
        <cdr:cNvSpPr txBox="1"/>
      </cdr:nvSpPr>
      <cdr:spPr>
        <a:xfrm xmlns:a="http://schemas.openxmlformats.org/drawingml/2006/main">
          <a:off x="4244009" y="10017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(или 12,7%)</a:t>
          </a:r>
        </a:p>
      </cdr:txBody>
    </cdr:sp>
  </cdr:relSizeAnchor>
  <cdr:relSizeAnchor xmlns:cdr="http://schemas.openxmlformats.org/drawingml/2006/chartDrawing">
    <cdr:from>
      <cdr:x>0.58093</cdr:x>
      <cdr:y>0.38643</cdr:y>
    </cdr:from>
    <cdr:to>
      <cdr:x>0.67798</cdr:x>
      <cdr:y>0.5481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142BDF81-A6A9-4BA3-A5DB-BAF5EF8CB4F9}"/>
            </a:ext>
          </a:extLst>
        </cdr:cNvPr>
        <cdr:cNvSpPr txBox="1"/>
      </cdr:nvSpPr>
      <cdr:spPr>
        <a:xfrm xmlns:a="http://schemas.openxmlformats.org/drawingml/2006/main">
          <a:off x="5473720" y="218557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0.53938</cdr:x>
      <cdr:y>0.38151</cdr:y>
    </cdr:from>
    <cdr:to>
      <cdr:x>0.63643</cdr:x>
      <cdr:y>0.54318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B143F030-3C91-46D1-A355-606C885F6100}"/>
            </a:ext>
          </a:extLst>
        </cdr:cNvPr>
        <cdr:cNvSpPr txBox="1"/>
      </cdr:nvSpPr>
      <cdr:spPr>
        <a:xfrm xmlns:a="http://schemas.openxmlformats.org/drawingml/2006/main">
          <a:off x="5082209" y="21577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(или 16,4%)</a:t>
          </a:r>
        </a:p>
      </cdr:txBody>
    </cdr:sp>
  </cdr:relSizeAnchor>
  <cdr:relSizeAnchor xmlns:cdr="http://schemas.openxmlformats.org/drawingml/2006/chartDrawing">
    <cdr:from>
      <cdr:x>0.55528</cdr:x>
      <cdr:y>0.6417</cdr:y>
    </cdr:from>
    <cdr:to>
      <cdr:x>0.65232</cdr:x>
      <cdr:y>0.7532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B77B4D8A-D71F-4D38-8D4A-EF27BA11A909}"/>
            </a:ext>
          </a:extLst>
        </cdr:cNvPr>
        <cdr:cNvSpPr txBox="1"/>
      </cdr:nvSpPr>
      <cdr:spPr>
        <a:xfrm xmlns:a="http://schemas.openxmlformats.org/drawingml/2006/main">
          <a:off x="5231983" y="3629382"/>
          <a:ext cx="914400" cy="6306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0.5193</cdr:x>
      <cdr:y>0.62869</cdr:y>
    </cdr:from>
    <cdr:to>
      <cdr:x>0.66878</cdr:x>
      <cdr:y>0.79036</cdr:y>
    </cdr:to>
    <cdr:sp macro="" textlink="">
      <cdr:nvSpPr>
        <cdr:cNvPr id="10" name="TextBox 9">
          <a:extLst xmlns:a="http://schemas.openxmlformats.org/drawingml/2006/main">
            <a:ext uri="{FF2B5EF4-FFF2-40B4-BE49-F238E27FC236}">
              <a16:creationId xmlns:a16="http://schemas.microsoft.com/office/drawing/2014/main" id="{5F8C78FE-BEF6-4BF8-8A19-C16C049F60FB}"/>
            </a:ext>
          </a:extLst>
        </cdr:cNvPr>
        <cdr:cNvSpPr txBox="1"/>
      </cdr:nvSpPr>
      <cdr:spPr>
        <a:xfrm xmlns:a="http://schemas.openxmlformats.org/drawingml/2006/main">
          <a:off x="4893024" y="3555810"/>
          <a:ext cx="140838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(или 7,1%)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7988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t" anchorCtr="0" compatLnSpc="1">
            <a:prstTxWarp prst="textNoShape">
              <a:avLst/>
            </a:prstTxWarp>
          </a:bodyPr>
          <a:lstStyle>
            <a:lvl1pPr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2"/>
            <a:ext cx="2947988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t" anchorCtr="0" compatLnSpc="1">
            <a:prstTxWarp prst="textNoShape">
              <a:avLst/>
            </a:prstTxWarp>
          </a:bodyPr>
          <a:lstStyle>
            <a:lvl1pPr algn="r"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246"/>
            <a:ext cx="2947988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b" anchorCtr="0" compatLnSpc="1">
            <a:prstTxWarp prst="textNoShape">
              <a:avLst/>
            </a:prstTxWarp>
          </a:bodyPr>
          <a:lstStyle>
            <a:lvl1pPr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28246"/>
            <a:ext cx="2947988" cy="496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751" tIns="41876" rIns="83751" bIns="41876" numCol="1" anchor="b" anchorCtr="0" compatLnSpc="1">
            <a:prstTxWarp prst="textNoShape">
              <a:avLst/>
            </a:prstTxWarp>
          </a:bodyPr>
          <a:lstStyle>
            <a:lvl1pPr algn="r" defTabSz="411389">
              <a:defRPr sz="11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54C99E44-B4CB-48BA-885C-110544A72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4667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1"/>
          <p:cNvSpPr>
            <a:spLocks noChangeArrowheads="1"/>
          </p:cNvSpPr>
          <p:nvPr/>
        </p:nvSpPr>
        <p:spPr bwMode="auto">
          <a:xfrm>
            <a:off x="7" y="2"/>
            <a:ext cx="6797675" cy="992663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751" tIns="41876" rIns="83751" bIns="41876" anchor="ctr"/>
          <a:lstStyle/>
          <a:p>
            <a:pPr algn="ctr" defTabSz="409484"/>
            <a:fld id="{253F43F4-20C2-4A22-BFF1-B63B21113CD7}" type="slidenum">
              <a:rPr lang="en-GB" sz="1300">
                <a:solidFill>
                  <a:srgbClr val="000000"/>
                </a:solidFill>
              </a:rPr>
              <a:pPr algn="ctr" defTabSz="409484"/>
              <a:t>‹#›</a:t>
            </a:fld>
            <a:endParaRPr lang="ru-RU" sz="1300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5650"/>
            <a:ext cx="4957762" cy="371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679451" y="4714129"/>
            <a:ext cx="5435600" cy="446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12" y="7"/>
            <a:ext cx="2949575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3846526" y="7"/>
            <a:ext cx="2947987" cy="4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12" y="9429833"/>
            <a:ext cx="2949575" cy="49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745177" y="284124"/>
            <a:ext cx="795337" cy="4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11389">
              <a:lnSpc>
                <a:spcPct val="90000"/>
              </a:lnSpc>
              <a:tabLst>
                <a:tab pos="0" algn="l"/>
                <a:tab pos="409800" algn="l"/>
                <a:tab pos="821187" algn="l"/>
                <a:tab pos="1232576" algn="l"/>
                <a:tab pos="1643964" algn="l"/>
                <a:tab pos="2055352" algn="l"/>
                <a:tab pos="2466741" algn="l"/>
                <a:tab pos="2878129" algn="l"/>
                <a:tab pos="3291106" algn="l"/>
                <a:tab pos="3702494" algn="l"/>
                <a:tab pos="4113882" algn="l"/>
                <a:tab pos="4525271" algn="l"/>
                <a:tab pos="4936658" algn="l"/>
                <a:tab pos="5348047" algn="l"/>
                <a:tab pos="5759434" algn="l"/>
                <a:tab pos="6170822" algn="l"/>
                <a:tab pos="6582210" algn="l"/>
                <a:tab pos="6993600" algn="l"/>
                <a:tab pos="7404987" algn="l"/>
                <a:tab pos="7816376" algn="l"/>
                <a:tab pos="8227763" algn="l"/>
              </a:tabLst>
              <a:defRPr sz="13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7CAEBAD1-6ED0-474A-9525-AEB248BAF3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83765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1pPr>
            <a:lvl2pPr marL="742784" indent="-285686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2pPr>
            <a:lvl3pPr marL="1142745" indent="-228549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3pPr>
            <a:lvl4pPr marL="1599843" indent="-228549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4pPr>
            <a:lvl5pPr marL="2056941" indent="-228549" defTabSz="409484" eaLnBrk="0"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5pPr>
            <a:lvl6pPr marL="2514040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6pPr>
            <a:lvl7pPr marL="2971137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7pPr>
            <a:lvl8pPr marL="3428235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8pPr>
            <a:lvl9pPr marL="3885333" indent="-228549" defTabSz="409484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tabLst>
                <a:tab pos="0" algn="l"/>
                <a:tab pos="407897" algn="l"/>
                <a:tab pos="818967" algn="l"/>
                <a:tab pos="1231625" algn="l"/>
                <a:tab pos="1641109" algn="l"/>
                <a:tab pos="2053767" algn="l"/>
                <a:tab pos="2464838" algn="l"/>
                <a:tab pos="2877496" algn="l"/>
                <a:tab pos="3288567" algn="l"/>
                <a:tab pos="3701225" algn="l"/>
                <a:tab pos="4112296" algn="l"/>
                <a:tab pos="4523366" algn="l"/>
                <a:tab pos="4934437" algn="l"/>
                <a:tab pos="5347095" algn="l"/>
                <a:tab pos="5758165" algn="l"/>
                <a:tab pos="6169237" algn="l"/>
                <a:tab pos="6580307" algn="l"/>
                <a:tab pos="6992965" algn="l"/>
                <a:tab pos="7404037" algn="l"/>
                <a:tab pos="7815106" algn="l"/>
                <a:tab pos="8226178" algn="l"/>
              </a:tabLst>
              <a:defRPr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/>
            <a:fld id="{5138B902-6AE1-42E9-B1FE-842B2B200A29}" type="slidenum">
              <a:rPr lang="en-GB" smtClean="0">
                <a:solidFill>
                  <a:srgbClr val="000000"/>
                </a:solidFill>
              </a:rPr>
              <a:pPr eaLnBrk="1"/>
              <a:t>1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35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>
              <a:defRPr/>
            </a:pPr>
            <a:fld id="{7CAEBAD1-6ED0-474A-9525-AEB248BAF339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009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CAEBAD1-6ED0-474A-9525-AEB248BAF339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2936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CAEBAD1-6ED0-474A-9525-AEB248BAF339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280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1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7CAEBAD1-6ED0-474A-9525-AEB248BAF339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02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4757" y="5569496"/>
            <a:ext cx="6214412" cy="972373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1327" y="3452770"/>
            <a:ext cx="7910326" cy="1976635"/>
          </a:xfrm>
          <a:effectLst/>
        </p:spPr>
        <p:txBody>
          <a:bodyPr>
            <a:noAutofit/>
          </a:bodyPr>
          <a:lstStyle>
            <a:lvl1pPr marL="705560" indent="-503972" algn="l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00130" y="806364"/>
            <a:ext cx="7056438" cy="383023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71938" y="415041"/>
            <a:ext cx="2268141" cy="577429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4604" y="806365"/>
            <a:ext cx="5323954" cy="539553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8363" y="1612900"/>
            <a:ext cx="9069387" cy="3825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9583221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60078" y="806365"/>
            <a:ext cx="7056438" cy="38302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1456" y="2394942"/>
            <a:ext cx="6577835" cy="2671290"/>
          </a:xfrm>
          <a:effectLst/>
        </p:spPr>
        <p:txBody>
          <a:bodyPr anchor="b"/>
          <a:lstStyle>
            <a:lvl1pPr algn="r">
              <a:defRPr sz="51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9597" y="5078928"/>
            <a:ext cx="6582055" cy="920940"/>
          </a:xfrm>
        </p:spPr>
        <p:txBody>
          <a:bodyPr anchor="t"/>
          <a:lstStyle>
            <a:lvl1pPr marL="0" indent="0" algn="r">
              <a:buNone/>
              <a:defRPr sz="2200">
                <a:solidFill>
                  <a:schemeClr val="tx2"/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60077" y="806364"/>
            <a:ext cx="3689509" cy="38302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20957" y="806365"/>
            <a:ext cx="3689509" cy="383023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4902" y="1543601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3328" y="806365"/>
            <a:ext cx="3689509" cy="705219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6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marL="0" lvl="0" indent="0" algn="ctr" defTabSz="1007943" rtl="0" eaLnBrk="1" latinLnBrk="0" hangingPunct="1">
              <a:spcBef>
                <a:spcPct val="20000"/>
              </a:spcBef>
              <a:spcAft>
                <a:spcPts val="331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0817" y="1542174"/>
            <a:ext cx="3689509" cy="302387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045" y="2435896"/>
            <a:ext cx="4008531" cy="1387255"/>
          </a:xfrm>
          <a:effectLst/>
        </p:spPr>
        <p:txBody>
          <a:bodyPr anchor="b">
            <a:noAutofit/>
          </a:bodyPr>
          <a:lstStyle>
            <a:lvl1pPr marL="251986" indent="-251986" algn="l">
              <a:defRPr sz="31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64032" y="806366"/>
            <a:ext cx="4428557" cy="5395533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5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85956" y="3855679"/>
            <a:ext cx="3735762" cy="2358422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262563"/>
            <a:ext cx="10080625" cy="3297112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0080625" cy="42625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923682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3570" y="1259946"/>
            <a:ext cx="4536281" cy="344782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2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7810" y="1113874"/>
            <a:ext cx="4072504" cy="2384329"/>
          </a:xfrm>
        </p:spPr>
        <p:txBody>
          <a:bodyPr anchor="b"/>
          <a:lstStyle>
            <a:lvl1pPr marL="201589" indent="-201589">
              <a:buFont typeface="Georgia" pitchFamily="18" charset="0"/>
              <a:buChar char="*"/>
              <a:defRPr sz="18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763" y="4921197"/>
            <a:ext cx="7037407" cy="1259946"/>
          </a:xfrm>
        </p:spPr>
        <p:txBody>
          <a:bodyPr anchor="b">
            <a:noAutofit/>
          </a:bodyPr>
          <a:lstStyle>
            <a:lvl1pPr algn="l">
              <a:defRPr sz="51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627758"/>
            <a:ext cx="10080625" cy="1931917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0080625" cy="5627758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4153857"/>
            <a:ext cx="10080625" cy="2519892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763924"/>
            <a:ext cx="10080625" cy="5627758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76977" y="4819505"/>
            <a:ext cx="7179591" cy="1259946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078" y="807181"/>
            <a:ext cx="7056438" cy="3830235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4422" y="6803708"/>
            <a:ext cx="2772172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eaLnBrk="1" latinLnBrk="0" hangingPunct="1"/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031" y="6803708"/>
            <a:ext cx="3696230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00260" y="6803708"/>
            <a:ext cx="2016125" cy="402483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 dt="0"/>
  <p:txStyles>
    <p:titleStyle>
      <a:lvl1pPr marL="352780" indent="-352780" algn="r" defTabSz="1007943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51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198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0476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714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9532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32074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34456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16707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19858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852479" indent="-201589" algn="l" defTabSz="1007943" rtl="0" eaLnBrk="1" latinLnBrk="0" hangingPunct="1">
        <a:spcBef>
          <a:spcPct val="20000"/>
        </a:spcBef>
        <a:spcAft>
          <a:spcPts val="331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9275763" y="376238"/>
            <a:ext cx="304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0" tIns="45711" rIns="91420" bIns="45711">
            <a:spAutoFit/>
          </a:bodyPr>
          <a:lstStyle>
            <a:lvl1pPr eaLnBrk="0">
              <a:defRPr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>
              <a:defRPr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>
              <a:defRPr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>
              <a:defRPr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>
              <a:defRPr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7675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defRPr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>
              <a:spcBef>
                <a:spcPct val="50000"/>
              </a:spcBef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30969" y="1057606"/>
            <a:ext cx="874959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ru-RU" altLang="ru-RU" sz="2800" b="1" dirty="0">
                <a:solidFill>
                  <a:srgbClr val="000099"/>
                </a:solidFill>
                <a:cs typeface="Times New Roman" pitchFamily="18" charset="0"/>
              </a:rPr>
              <a:t>Государственная программа Кировской области</a:t>
            </a:r>
            <a:endParaRPr lang="ru-RU" altLang="ru-RU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ru-RU" altLang="ru-RU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altLang="ru-RU" sz="20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  <a:p>
            <a:pPr algn="ctr">
              <a:lnSpc>
                <a:spcPct val="100000"/>
              </a:lnSpc>
              <a:defRPr/>
            </a:pPr>
            <a:r>
              <a:rPr lang="ru-RU" altLang="ru-RU" sz="4400" b="1" dirty="0">
                <a:solidFill>
                  <a:srgbClr val="000099"/>
                </a:solidFill>
                <a:cs typeface="Times New Roman" pitchFamily="18" charset="0"/>
              </a:rPr>
              <a:t>«</a:t>
            </a:r>
            <a:r>
              <a:rPr lang="ru-RU" altLang="ru-RU" sz="4800" b="1" dirty="0">
                <a:solidFill>
                  <a:srgbClr val="000099"/>
                </a:solidFill>
                <a:cs typeface="Times New Roman" pitchFamily="18" charset="0"/>
              </a:rPr>
              <a:t>Управление государственным имуществом</a:t>
            </a:r>
            <a:r>
              <a:rPr lang="ru-RU" altLang="ru-RU" sz="4400" b="1" dirty="0">
                <a:solidFill>
                  <a:srgbClr val="000099"/>
                </a:solidFill>
                <a:cs typeface="Times New Roman" pitchFamily="18" charset="0"/>
              </a:rPr>
              <a:t>» </a:t>
            </a:r>
            <a:endParaRPr lang="ru-RU" altLang="ru-RU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ru-RU" altLang="ru-RU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endParaRPr lang="ru-RU" altLang="ru-RU" sz="2000" b="1" dirty="0">
              <a:solidFill>
                <a:srgbClr val="000099"/>
              </a:solidFill>
              <a:cs typeface="Times New Roman" pitchFamily="18" charset="0"/>
            </a:endParaRPr>
          </a:p>
          <a:p>
            <a:pPr algn="ctr">
              <a:lnSpc>
                <a:spcPct val="100000"/>
              </a:lnSpc>
              <a:defRPr/>
            </a:pPr>
            <a:r>
              <a:rPr lang="ru-RU" altLang="ru-RU" sz="4400" b="1" dirty="0">
                <a:solidFill>
                  <a:srgbClr val="000099"/>
                </a:solidFill>
                <a:cs typeface="Times New Roman" pitchFamily="18" charset="0"/>
              </a:rPr>
              <a:t>ИТОГИ ЗА 2024 ГОД</a:t>
            </a:r>
            <a:endParaRPr lang="ru-RU" sz="3400" dirty="0"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9716" y="6020042"/>
            <a:ext cx="8600847" cy="84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rgbClr val="002060"/>
                </a:solidFill>
                <a:cs typeface="Times New Roman" pitchFamily="18" charset="0"/>
              </a:rPr>
              <a:t>Министерство имущественных отношений Кировской области</a:t>
            </a:r>
            <a:endParaRPr lang="ru-RU" sz="2800" dirty="0"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259" y="2315669"/>
            <a:ext cx="852752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лилиния 4"/>
          <p:cNvSpPr/>
          <p:nvPr/>
        </p:nvSpPr>
        <p:spPr>
          <a:xfrm>
            <a:off x="397565" y="1580321"/>
            <a:ext cx="9392478" cy="657073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hangingPunct="1">
              <a:lnSpc>
                <a:spcPts val="16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itchFamily="18" charset="0"/>
              </a:rPr>
              <a:t>Цель: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механизмов управления и распоряжения государственным имуществом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565" y="2482317"/>
            <a:ext cx="4721087" cy="3332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Государственной программы: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18188680"/>
              </p:ext>
            </p:extLst>
          </p:nvPr>
        </p:nvGraphicFramePr>
        <p:xfrm>
          <a:off x="417444" y="2938417"/>
          <a:ext cx="8852680" cy="3929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4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757721" y="433891"/>
            <a:ext cx="9069387" cy="409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 algn="ctr" eaLnBrk="1" hangingPunct="1">
              <a:buNone/>
            </a:pPr>
            <a:r>
              <a:rPr lang="ru-RU" sz="2000" b="1" dirty="0"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И ЗАДАЧИ ГОСУДАРСТВЕННОЙ ПРОГРАММЫ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2</a:t>
            </a:fld>
            <a:endParaRPr kumimoji="0" lang="en-US"/>
          </a:p>
        </p:txBody>
      </p:sp>
      <p:sp>
        <p:nvSpPr>
          <p:cNvPr id="9" name="Полилиния 8"/>
          <p:cNvSpPr/>
          <p:nvPr/>
        </p:nvSpPr>
        <p:spPr>
          <a:xfrm>
            <a:off x="397565" y="954157"/>
            <a:ext cx="9392478" cy="470408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just" eaLnBrk="1" hangingPunct="1">
              <a:lnSpc>
                <a:spcPts val="16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Утверждена постановлением Правительства Кировской области от 13.12.2023 № 663-П</a:t>
            </a:r>
          </a:p>
        </p:txBody>
      </p:sp>
    </p:spTree>
    <p:extLst>
      <p:ext uri="{BB962C8B-B14F-4D97-AF65-F5344CB8AC3E}">
        <p14:creationId xmlns:p14="http://schemas.microsoft.com/office/powerpoint/2010/main" val="336147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572672" y="857503"/>
            <a:ext cx="8935279" cy="724261"/>
          </a:xfrm>
        </p:spPr>
        <p:txBody>
          <a:bodyPr>
            <a:normAutofit/>
          </a:bodyPr>
          <a:lstStyle/>
          <a:p>
            <a:pPr marL="50397" indent="0" algn="ctr">
              <a:buNone/>
            </a:pPr>
            <a:r>
              <a:rPr lang="ru-RU" sz="20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ИТОГИ ХОДА РЕАЛИЗАЦИИ ГОСУДАРСТВЕННОЙ ПРОГРАММЫ</a:t>
            </a:r>
            <a:endParaRPr lang="ru-RU" sz="2000" b="1" dirty="0"/>
          </a:p>
        </p:txBody>
      </p:sp>
      <p:sp>
        <p:nvSpPr>
          <p:cNvPr id="5" name="TextBox 13"/>
          <p:cNvSpPr txBox="1">
            <a:spLocks noChangeArrowheads="1"/>
          </p:cNvSpPr>
          <p:nvPr/>
        </p:nvSpPr>
        <p:spPr bwMode="auto">
          <a:xfrm>
            <a:off x="667108" y="1517582"/>
            <a:ext cx="2540119" cy="46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ДОСТИЖЕНИЕ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ЦЕЛЕВЫХ ПОКАЗАТЕЛЕЙ</a:t>
            </a:r>
          </a:p>
        </p:txBody>
      </p:sp>
      <p:sp>
        <p:nvSpPr>
          <p:cNvPr id="6" name="TextBox 23"/>
          <p:cNvSpPr txBox="1">
            <a:spLocks noChangeArrowheads="1"/>
          </p:cNvSpPr>
          <p:nvPr/>
        </p:nvSpPr>
        <p:spPr bwMode="auto">
          <a:xfrm>
            <a:off x="3756304" y="2281526"/>
            <a:ext cx="2488502" cy="65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ОСВОЕНИЕ СРЕДСТВ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(млн. рублей)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cs typeface="Times New Roman" pitchFamily="18" charset="0"/>
              </a:rPr>
              <a:t>(составляет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99,34% от плана)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21"/>
          <p:cNvSpPr txBox="1">
            <a:spLocks noChangeArrowheads="1"/>
          </p:cNvSpPr>
          <p:nvPr/>
        </p:nvSpPr>
        <p:spPr bwMode="auto">
          <a:xfrm>
            <a:off x="6390742" y="1591967"/>
            <a:ext cx="3087384" cy="467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ВЫПОЛНЕНИЕ МЕРОПРИЯТИЙ </a:t>
            </a:r>
          </a:p>
          <a:p>
            <a:pPr algn="ctr">
              <a:defRPr/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(РЕЗУЛЬТАТОВ)</a:t>
            </a: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>
          <a:xfrm>
            <a:off x="4280313" y="6894354"/>
            <a:ext cx="2016125" cy="402483"/>
          </a:xfrm>
        </p:spPr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3</a:t>
            </a:fld>
            <a:endParaRPr kumimoji="0" lang="en-US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B6586066-BA95-4C06-87AA-3502B3585B48}"/>
              </a:ext>
            </a:extLst>
          </p:cNvPr>
          <p:cNvSpPr txBox="1">
            <a:spLocks/>
          </p:cNvSpPr>
          <p:nvPr/>
        </p:nvSpPr>
        <p:spPr>
          <a:xfrm>
            <a:off x="493160" y="209214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352780" indent="-352780" algn="r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2024</a:t>
            </a:r>
          </a:p>
        </p:txBody>
      </p:sp>
      <p:graphicFrame>
        <p:nvGraphicFramePr>
          <p:cNvPr id="12" name="Объект 6">
            <a:extLst>
              <a:ext uri="{FF2B5EF4-FFF2-40B4-BE49-F238E27FC236}">
                <a16:creationId xmlns:a16="http://schemas.microsoft.com/office/drawing/2014/main" id="{1599D468-9420-471D-A415-596D80A193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3483751"/>
              </p:ext>
            </p:extLst>
          </p:nvPr>
        </p:nvGraphicFramePr>
        <p:xfrm>
          <a:off x="3096417" y="3141989"/>
          <a:ext cx="3887787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Объект 6">
            <a:extLst>
              <a:ext uri="{FF2B5EF4-FFF2-40B4-BE49-F238E27FC236}">
                <a16:creationId xmlns:a16="http://schemas.microsoft.com/office/drawing/2014/main" id="{03A41502-9E1B-467A-8500-0584D769AEC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019773"/>
              </p:ext>
            </p:extLst>
          </p:nvPr>
        </p:nvGraphicFramePr>
        <p:xfrm>
          <a:off x="6793883" y="2075542"/>
          <a:ext cx="2991927" cy="3424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Объект 6">
            <a:extLst>
              <a:ext uri="{FF2B5EF4-FFF2-40B4-BE49-F238E27FC236}">
                <a16:creationId xmlns:a16="http://schemas.microsoft.com/office/drawing/2014/main" id="{9DB50F94-7C0D-4CCC-B74E-A77B5E7A99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2222303"/>
              </p:ext>
            </p:extLst>
          </p:nvPr>
        </p:nvGraphicFramePr>
        <p:xfrm>
          <a:off x="399393" y="2281526"/>
          <a:ext cx="2887349" cy="318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2963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2592" y="832351"/>
            <a:ext cx="8870191" cy="333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dirty="0">
                <a:solidFill>
                  <a:srgbClr val="7030A0"/>
                </a:solidFill>
                <a:ea typeface="Calibri"/>
                <a:cs typeface="Times New Roman" pitchFamily="18" charset="0"/>
              </a:rPr>
              <a:t>Учет государственного имущества области</a:t>
            </a:r>
            <a:endParaRPr lang="ru-RU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99730FE-9C12-4ECF-9F80-F0A8743392E7}"/>
              </a:ext>
            </a:extLst>
          </p:cNvPr>
          <p:cNvGrpSpPr/>
          <p:nvPr/>
        </p:nvGrpSpPr>
        <p:grpSpPr>
          <a:xfrm>
            <a:off x="147145" y="1651499"/>
            <a:ext cx="9848193" cy="5020021"/>
            <a:chOff x="147145" y="1704906"/>
            <a:chExt cx="9848193" cy="5020021"/>
          </a:xfrm>
        </p:grpSpPr>
        <p:sp>
          <p:nvSpPr>
            <p:cNvPr id="3" name="Полилиния: фигура 2">
              <a:extLst>
                <a:ext uri="{FF2B5EF4-FFF2-40B4-BE49-F238E27FC236}">
                  <a16:creationId xmlns:a16="http://schemas.microsoft.com/office/drawing/2014/main" id="{EA41F57B-96EF-4808-B4A0-EC7E2202C3E8}"/>
                </a:ext>
              </a:extLst>
            </p:cNvPr>
            <p:cNvSpPr/>
            <p:nvPr/>
          </p:nvSpPr>
          <p:spPr>
            <a:xfrm>
              <a:off x="1324186" y="1704906"/>
              <a:ext cx="8671149" cy="1002705"/>
            </a:xfrm>
            <a:custGeom>
              <a:avLst/>
              <a:gdLst>
                <a:gd name="connsiteX0" fmla="*/ 0 w 6431943"/>
                <a:gd name="connsiteY0" fmla="*/ 0 h 1002705"/>
                <a:gd name="connsiteX1" fmla="*/ 6431943 w 6431943"/>
                <a:gd name="connsiteY1" fmla="*/ 0 h 1002705"/>
                <a:gd name="connsiteX2" fmla="*/ 6431943 w 6431943"/>
                <a:gd name="connsiteY2" fmla="*/ 1002705 h 1002705"/>
                <a:gd name="connsiteX3" fmla="*/ 0 w 6431943"/>
                <a:gd name="connsiteY3" fmla="*/ 1002705 h 1002705"/>
                <a:gd name="connsiteX4" fmla="*/ 0 w 6431943"/>
                <a:gd name="connsiteY4" fmla="*/ 0 h 1002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31943" h="1002705">
                  <a:moveTo>
                    <a:pt x="0" y="0"/>
                  </a:moveTo>
                  <a:lnTo>
                    <a:pt x="6431943" y="0"/>
                  </a:lnTo>
                  <a:lnTo>
                    <a:pt x="6431943" y="1002705"/>
                  </a:lnTo>
                  <a:lnTo>
                    <a:pt x="0" y="100270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030" tIns="68580" rIns="68580" bIns="68580" numCol="1" spcCol="1270" anchor="ctr" anchorCtr="0">
              <a:noAutofit/>
            </a:bodyPr>
            <a:lstStyle/>
            <a:p>
              <a:pPr marL="0" lvl="0" indent="0" algn="just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99,89% –  Доля объектов недвижимости, учтенных в реестре государственного имущества Кировской области (при плановом значении – 95%)</a:t>
              </a: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EB9D7F09-B72F-4781-9234-E60619A9DBAE}"/>
                </a:ext>
              </a:extLst>
            </p:cNvPr>
            <p:cNvSpPr/>
            <p:nvPr/>
          </p:nvSpPr>
          <p:spPr>
            <a:xfrm>
              <a:off x="1324186" y="3033113"/>
              <a:ext cx="8671149" cy="951561"/>
            </a:xfrm>
            <a:custGeom>
              <a:avLst/>
              <a:gdLst>
                <a:gd name="connsiteX0" fmla="*/ 0 w 6721544"/>
                <a:gd name="connsiteY0" fmla="*/ 0 h 951561"/>
                <a:gd name="connsiteX1" fmla="*/ 6721544 w 6721544"/>
                <a:gd name="connsiteY1" fmla="*/ 0 h 951561"/>
                <a:gd name="connsiteX2" fmla="*/ 6721544 w 6721544"/>
                <a:gd name="connsiteY2" fmla="*/ 951561 h 951561"/>
                <a:gd name="connsiteX3" fmla="*/ 0 w 6721544"/>
                <a:gd name="connsiteY3" fmla="*/ 951561 h 951561"/>
                <a:gd name="connsiteX4" fmla="*/ 0 w 6721544"/>
                <a:gd name="connsiteY4" fmla="*/ 0 h 951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21544" h="951561">
                  <a:moveTo>
                    <a:pt x="0" y="0"/>
                  </a:moveTo>
                  <a:lnTo>
                    <a:pt x="6721544" y="0"/>
                  </a:lnTo>
                  <a:lnTo>
                    <a:pt x="6721544" y="951561"/>
                  </a:lnTo>
                  <a:lnTo>
                    <a:pt x="0" y="95156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03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93% – Доля земельных участков, находящихся в собственности Кировской области, местоположение границ которых установлено в соответствии                                    с требованиями законодательства 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(при плановом значении – 93%)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id="{A270D412-6616-4483-91C0-CC4F63DBB799}"/>
                </a:ext>
              </a:extLst>
            </p:cNvPr>
            <p:cNvSpPr/>
            <p:nvPr/>
          </p:nvSpPr>
          <p:spPr>
            <a:xfrm>
              <a:off x="147145" y="2803989"/>
              <a:ext cx="1818290" cy="1213352"/>
            </a:xfrm>
            <a:prstGeom prst="rect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90393C8-3BFB-43EF-B72C-032822F38153}"/>
                </a:ext>
              </a:extLst>
            </p:cNvPr>
            <p:cNvSpPr/>
            <p:nvPr/>
          </p:nvSpPr>
          <p:spPr>
            <a:xfrm>
              <a:off x="1324188" y="4244260"/>
              <a:ext cx="8671150" cy="1061922"/>
            </a:xfrm>
            <a:custGeom>
              <a:avLst/>
              <a:gdLst>
                <a:gd name="connsiteX0" fmla="*/ 0 w 8064603"/>
                <a:gd name="connsiteY0" fmla="*/ 0 h 1061922"/>
                <a:gd name="connsiteX1" fmla="*/ 8064603 w 8064603"/>
                <a:gd name="connsiteY1" fmla="*/ 0 h 1061922"/>
                <a:gd name="connsiteX2" fmla="*/ 8064603 w 8064603"/>
                <a:gd name="connsiteY2" fmla="*/ 1061922 h 1061922"/>
                <a:gd name="connsiteX3" fmla="*/ 0 w 8064603"/>
                <a:gd name="connsiteY3" fmla="*/ 1061922 h 1061922"/>
                <a:gd name="connsiteX4" fmla="*/ 0 w 8064603"/>
                <a:gd name="connsiteY4" fmla="*/ 0 h 106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64603" h="1061922">
                  <a:moveTo>
                    <a:pt x="0" y="0"/>
                  </a:moveTo>
                  <a:lnTo>
                    <a:pt x="8064603" y="0"/>
                  </a:lnTo>
                  <a:lnTo>
                    <a:pt x="8064603" y="1061922"/>
                  </a:lnTo>
                  <a:lnTo>
                    <a:pt x="0" y="106192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03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Aft>
                  <a:spcPts val="0"/>
                </a:spcAft>
              </a:pPr>
              <a:r>
                <a:rPr lang="ru-RU" sz="1800" kern="1200" dirty="0">
                  <a:latin typeface="Times New Roman" pitchFamily="18" charset="0"/>
                  <a:cs typeface="Times New Roman" pitchFamily="18" charset="0"/>
                </a:rPr>
                <a:t>71% –  Доля объектов государственного имущества казны, вовлеченных в хозяйственный оборот, в общем количестве объектов государственного имущества казны (за исключением земельных участков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) (при плановом значении – 58%)</a:t>
              </a:r>
              <a:endParaRPr lang="ru-RU" sz="18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75B6ADDC-AA61-4918-94E2-E04CDF23CA1F}"/>
                </a:ext>
              </a:extLst>
            </p:cNvPr>
            <p:cNvSpPr/>
            <p:nvPr/>
          </p:nvSpPr>
          <p:spPr>
            <a:xfrm>
              <a:off x="1279636" y="5465532"/>
              <a:ext cx="8715701" cy="1259395"/>
            </a:xfrm>
            <a:custGeom>
              <a:avLst/>
              <a:gdLst>
                <a:gd name="connsiteX0" fmla="*/ 0 w 8715701"/>
                <a:gd name="connsiteY0" fmla="*/ 0 h 1259395"/>
                <a:gd name="connsiteX1" fmla="*/ 8715701 w 8715701"/>
                <a:gd name="connsiteY1" fmla="*/ 0 h 1259395"/>
                <a:gd name="connsiteX2" fmla="*/ 8715701 w 8715701"/>
                <a:gd name="connsiteY2" fmla="*/ 1259395 h 1259395"/>
                <a:gd name="connsiteX3" fmla="*/ 0 w 8715701"/>
                <a:gd name="connsiteY3" fmla="*/ 1259395 h 1259395"/>
                <a:gd name="connsiteX4" fmla="*/ 0 w 8715701"/>
                <a:gd name="connsiteY4" fmla="*/ 0 h 1259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715701" h="1259395">
                  <a:moveTo>
                    <a:pt x="0" y="0"/>
                  </a:moveTo>
                  <a:lnTo>
                    <a:pt x="8715701" y="0"/>
                  </a:lnTo>
                  <a:lnTo>
                    <a:pt x="8715701" y="1259395"/>
                  </a:lnTo>
                  <a:lnTo>
                    <a:pt x="0" y="12593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030" tIns="68580" rIns="68580" bIns="68580" numCol="1" spcCol="1270" anchor="ctr" anchorCtr="0">
              <a:noAutofit/>
            </a:bodyPr>
            <a:lstStyle/>
            <a:p>
              <a:pPr lvl="0" algn="just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80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77% - Доля земельных участков, предоставленных в пользование и аренду, в общем количестве земельных участков, находящихся в собственности Кировской области (</a:t>
              </a:r>
              <a:r>
                <a:rPr lang="ru-RU" dirty="0">
                  <a:latin typeface="Times New Roman" pitchFamily="18" charset="0"/>
                  <a:cs typeface="Times New Roman" pitchFamily="18" charset="0"/>
                </a:rPr>
                <a:t>при плановом значении – 77%)</a:t>
              </a:r>
              <a:endParaRPr lang="ru-RU" sz="18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19245B06-B62C-4773-A015-855DF6DA30F2}"/>
                </a:ext>
              </a:extLst>
            </p:cNvPr>
            <p:cNvSpPr/>
            <p:nvPr/>
          </p:nvSpPr>
          <p:spPr>
            <a:xfrm>
              <a:off x="147145" y="5402560"/>
              <a:ext cx="1894790" cy="1322365"/>
            </a:xfrm>
            <a:prstGeom prst="rect">
              <a:avLst/>
            </a:prstGeom>
            <a:blipFill rotWithShape="1">
              <a:blip r:embed="rId4"/>
              <a:srcRect/>
              <a:stretch>
                <a:fillRect l="-83000" r="-83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4</a:t>
            </a:fld>
            <a:endParaRPr kumimoji="0" lang="en-US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80CD20A-0E37-4339-9EB6-E7E290AB4D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144" y="1600061"/>
            <a:ext cx="1818289" cy="10909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2F19DD6-F511-49D7-A387-9793390BED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144" y="4005602"/>
            <a:ext cx="1818289" cy="1274335"/>
          </a:xfrm>
          <a:prstGeom prst="rect">
            <a:avLst/>
          </a:prstGeom>
        </p:spPr>
      </p:pic>
      <p:sp>
        <p:nvSpPr>
          <p:cNvPr id="16" name="Заголовок 1">
            <a:extLst>
              <a:ext uri="{FF2B5EF4-FFF2-40B4-BE49-F238E27FC236}">
                <a16:creationId xmlns:a16="http://schemas.microsoft.com/office/drawing/2014/main" id="{0C41AE59-5685-4CD4-B2A4-094647D3D8FB}"/>
              </a:ext>
            </a:extLst>
          </p:cNvPr>
          <p:cNvSpPr txBox="1">
            <a:spLocks/>
          </p:cNvSpPr>
          <p:nvPr/>
        </p:nvSpPr>
        <p:spPr>
          <a:xfrm>
            <a:off x="493160" y="209214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352780" indent="-352780" algn="r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ПОКАЗАТЕЛИ РЕАЛИЗАЦИИ ГОСУДАРСТВЕННОЙ ПРОГРАММЫ 2024</a:t>
            </a:r>
          </a:p>
        </p:txBody>
      </p:sp>
    </p:spTree>
    <p:extLst>
      <p:ext uri="{BB962C8B-B14F-4D97-AF65-F5344CB8AC3E}">
        <p14:creationId xmlns:p14="http://schemas.microsoft.com/office/powerpoint/2010/main" val="1500984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5922" y="867565"/>
            <a:ext cx="8865704" cy="36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Проведение комплексных кадастровых работ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69E29E33-B620-47F9-BB04-8846C2A5AFCC}" type="slidenum">
              <a:rPr kumimoji="0" lang="en-US" smtClean="0"/>
              <a:pPr eaLnBrk="1" latinLnBrk="0" hangingPunct="1"/>
              <a:t>5</a:t>
            </a:fld>
            <a:endParaRPr kumimoji="0" lang="en-US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F7F2998E-8794-4085-95AD-B87E2939D6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6840957"/>
              </p:ext>
            </p:extLst>
          </p:nvPr>
        </p:nvGraphicFramePr>
        <p:xfrm>
          <a:off x="4544946" y="3460726"/>
          <a:ext cx="5352231" cy="3620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8189983-96E7-4E0C-AE70-331885EC7436}"/>
              </a:ext>
            </a:extLst>
          </p:cNvPr>
          <p:cNvGrpSpPr/>
          <p:nvPr/>
        </p:nvGrpSpPr>
        <p:grpSpPr>
          <a:xfrm>
            <a:off x="385445" y="3498299"/>
            <a:ext cx="3962400" cy="1089279"/>
            <a:chOff x="27644" y="7600052"/>
            <a:chExt cx="1371071" cy="2764705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C66F2BB9-8012-4A98-88E2-DC1C8D56A243}"/>
                </a:ext>
              </a:extLst>
            </p:cNvPr>
            <p:cNvSpPr/>
            <p:nvPr/>
          </p:nvSpPr>
          <p:spPr>
            <a:xfrm>
              <a:off x="27644" y="7600052"/>
              <a:ext cx="1371071" cy="276470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: скругленные углы 4">
              <a:extLst>
                <a:ext uri="{FF2B5EF4-FFF2-40B4-BE49-F238E27FC236}">
                  <a16:creationId xmlns:a16="http://schemas.microsoft.com/office/drawing/2014/main" id="{DC05F950-653F-46A4-B6AE-A2F7D510E57C}"/>
                </a:ext>
              </a:extLst>
            </p:cNvPr>
            <p:cNvSpPr txBox="1"/>
            <p:nvPr/>
          </p:nvSpPr>
          <p:spPr>
            <a:xfrm>
              <a:off x="39757" y="7600052"/>
              <a:ext cx="1290757" cy="26843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заключено 19 </a:t>
              </a:r>
              <a:br>
                <a:rPr lang="en-US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</a:br>
              <a:r>
                <a:rPr lang="ru-RU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муниципальных контрактов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E3F36764-AD84-4106-BCC9-D37E8F55D375}"/>
              </a:ext>
            </a:extLst>
          </p:cNvPr>
          <p:cNvGrpSpPr/>
          <p:nvPr/>
        </p:nvGrpSpPr>
        <p:grpSpPr>
          <a:xfrm>
            <a:off x="410204" y="4878181"/>
            <a:ext cx="3962400" cy="1115074"/>
            <a:chOff x="1490957" y="389548"/>
            <a:chExt cx="1371071" cy="2764705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5423F29D-5606-495C-81D4-347C2DC16D32}"/>
                </a:ext>
              </a:extLst>
            </p:cNvPr>
            <p:cNvSpPr/>
            <p:nvPr/>
          </p:nvSpPr>
          <p:spPr>
            <a:xfrm>
              <a:off x="1490957" y="389548"/>
              <a:ext cx="1371071" cy="2764705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рямоугольник: скругленные углы 4">
              <a:extLst>
                <a:ext uri="{FF2B5EF4-FFF2-40B4-BE49-F238E27FC236}">
                  <a16:creationId xmlns:a16="http://schemas.microsoft.com/office/drawing/2014/main" id="{A0939F0E-29BC-40A9-AC68-D4EEDA801B78}"/>
                </a:ext>
              </a:extLst>
            </p:cNvPr>
            <p:cNvSpPr txBox="1"/>
            <p:nvPr/>
          </p:nvSpPr>
          <p:spPr>
            <a:xfrm>
              <a:off x="1531114" y="518387"/>
              <a:ext cx="1290757" cy="263586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b="1" kern="0" dirty="0"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latin typeface="Times New Roman" pitchFamily="18" charset="0"/>
                  <a:cs typeface="Times New Roman" pitchFamily="18" charset="0"/>
                </a:rPr>
                <a:t>100% освоения средств консолидированного бюджета </a:t>
              </a:r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82B5CDF-7E70-4A10-94DC-9E7EC3B1CD24}"/>
              </a:ext>
            </a:extLst>
          </p:cNvPr>
          <p:cNvSpPr/>
          <p:nvPr/>
        </p:nvSpPr>
        <p:spPr>
          <a:xfrm>
            <a:off x="227965" y="1566421"/>
            <a:ext cx="4277360" cy="164127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в 9 муниципальных образованиях Кировской области проведены комплексные кадастровые работы </a:t>
            </a:r>
          </a:p>
          <a:p>
            <a:pPr algn="ctr"/>
            <a:r>
              <a:rPr lang="ru-RU" b="1" kern="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rPr>
              <a:t>(76 кадастровых кварталов)</a:t>
            </a:r>
            <a:endParaRPr lang="ru-RU" dirty="0"/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id="{C59977C1-230A-4D06-A4B4-5989DFD19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52614"/>
              </p:ext>
            </p:extLst>
          </p:nvPr>
        </p:nvGraphicFramePr>
        <p:xfrm>
          <a:off x="4799203" y="1541330"/>
          <a:ext cx="4913514" cy="14859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73713">
                  <a:extLst>
                    <a:ext uri="{9D8B030D-6E8A-4147-A177-3AD203B41FA5}">
                      <a16:colId xmlns:a16="http://schemas.microsoft.com/office/drawing/2014/main" val="2287604908"/>
                    </a:ext>
                  </a:extLst>
                </a:gridCol>
                <a:gridCol w="1483043">
                  <a:extLst>
                    <a:ext uri="{9D8B030D-6E8A-4147-A177-3AD203B41FA5}">
                      <a16:colId xmlns:a16="http://schemas.microsoft.com/office/drawing/2014/main" val="358860075"/>
                    </a:ext>
                  </a:extLst>
                </a:gridCol>
                <a:gridCol w="1228379">
                  <a:extLst>
                    <a:ext uri="{9D8B030D-6E8A-4147-A177-3AD203B41FA5}">
                      <a16:colId xmlns:a16="http://schemas.microsoft.com/office/drawing/2014/main" val="3916597144"/>
                    </a:ext>
                  </a:extLst>
                </a:gridCol>
                <a:gridCol w="1228379">
                  <a:extLst>
                    <a:ext uri="{9D8B030D-6E8A-4147-A177-3AD203B41FA5}">
                      <a16:colId xmlns:a16="http://schemas.microsoft.com/office/drawing/2014/main" val="3234736559"/>
                    </a:ext>
                  </a:extLst>
                </a:gridCol>
              </a:tblGrid>
              <a:tr h="573146">
                <a:tc gridSpan="4"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</a:pPr>
                      <a:r>
                        <a:rPr lang="ru-RU" sz="1600" b="1" kern="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Финансирование проведения комплексных кадастровых работ за счет средств бюджета Кировской области и местных бюджетов</a:t>
                      </a:r>
                    </a:p>
                  </a:txBody>
                  <a:tcPr>
                    <a:gradFill>
                      <a:gsLst>
                        <a:gs pos="0">
                          <a:srgbClr val="E6D5CE"/>
                        </a:gs>
                        <a:gs pos="0">
                          <a:srgbClr val="EDE1DC"/>
                        </a:gs>
                        <a:gs pos="10000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370741"/>
                  </a:ext>
                </a:extLst>
              </a:tr>
              <a:tr h="468631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>
                    <a:gradFill>
                      <a:gsLst>
                        <a:gs pos="100000">
                          <a:srgbClr val="E6D5CE"/>
                        </a:gs>
                        <a:gs pos="0">
                          <a:srgbClr val="EDE1DC"/>
                        </a:gs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Всего, тыс. руб.</a:t>
                      </a:r>
                    </a:p>
                  </a:txBody>
                  <a:tcPr>
                    <a:gradFill>
                      <a:gsLst>
                        <a:gs pos="100000">
                          <a:srgbClr val="E6D5CE"/>
                        </a:gs>
                        <a:gs pos="0">
                          <a:srgbClr val="EDE1DC"/>
                        </a:gs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Областной бюджет</a:t>
                      </a:r>
                    </a:p>
                  </a:txBody>
                  <a:tcPr>
                    <a:gradFill>
                      <a:gsLst>
                        <a:gs pos="100000">
                          <a:srgbClr val="E6D5CE"/>
                        </a:gs>
                        <a:gs pos="0">
                          <a:srgbClr val="EDE1DC"/>
                        </a:gs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Местные бюджеты</a:t>
                      </a:r>
                    </a:p>
                  </a:txBody>
                  <a:tcPr>
                    <a:gradFill>
                      <a:gsLst>
                        <a:gs pos="100000">
                          <a:srgbClr val="E6D5CE"/>
                        </a:gs>
                        <a:gs pos="0">
                          <a:srgbClr val="EDE1DC"/>
                        </a:gs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646645064"/>
                  </a:ext>
                </a:extLst>
              </a:tr>
              <a:tr h="275665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0" dirty="0">
                          <a:solidFill>
                            <a:prstClr val="black">
                              <a:hueOff val="0"/>
                              <a:satOff val="0"/>
                              <a:lumOff val="0"/>
                              <a:alphaOff val="0"/>
                            </a:prst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2024</a:t>
                      </a:r>
                    </a:p>
                  </a:txBody>
                  <a:tcPr>
                    <a:gradFill>
                      <a:gsLst>
                        <a:gs pos="100000">
                          <a:srgbClr val="E6D5CE"/>
                        </a:gs>
                        <a:gs pos="0">
                          <a:srgbClr val="EDE1DC"/>
                        </a:gs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6 895,</a:t>
                      </a: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>
                    <a:gradFill>
                      <a:gsLst>
                        <a:gs pos="100000">
                          <a:srgbClr val="E6D5CE"/>
                        </a:gs>
                        <a:gs pos="0">
                          <a:srgbClr val="EDE1DC"/>
                        </a:gs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5 171,50</a:t>
                      </a:r>
                    </a:p>
                  </a:txBody>
                  <a:tcPr>
                    <a:gradFill>
                      <a:gsLst>
                        <a:gs pos="100000">
                          <a:srgbClr val="E6D5CE"/>
                        </a:gs>
                        <a:gs pos="0">
                          <a:srgbClr val="EDE1DC"/>
                        </a:gs>
                        <a:gs pos="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1 724,10</a:t>
                      </a:r>
                    </a:p>
                  </a:txBody>
                  <a:tcPr>
                    <a:gradFill>
                      <a:gsLst>
                        <a:gs pos="0">
                          <a:srgbClr val="EDE1DC"/>
                        </a:gs>
                        <a:gs pos="100000">
                          <a:schemeClr val="accent5">
                            <a:lumMod val="5000"/>
                            <a:lumOff val="95000"/>
                          </a:schemeClr>
                        </a:gs>
                        <a:gs pos="100000">
                          <a:schemeClr val="accent5">
                            <a:lumMod val="45000"/>
                            <a:lumOff val="55000"/>
                          </a:schemeClr>
                        </a:gs>
                        <a:gs pos="100000">
                          <a:schemeClr val="tx2">
                            <a:lumMod val="40000"/>
                            <a:lumOff val="60000"/>
                          </a:schemeClr>
                        </a:gs>
                        <a:gs pos="100000">
                          <a:schemeClr val="accent5">
                            <a:lumMod val="30000"/>
                            <a:lumOff val="70000"/>
                          </a:schemeClr>
                        </a:gs>
                      </a:gsLst>
                      <a:lin ang="81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36635520"/>
                  </a:ext>
                </a:extLst>
              </a:tr>
            </a:tbl>
          </a:graphicData>
        </a:graphic>
      </p:graphicFrame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9C14EAD3-D6CE-4E6F-892E-8E81AE43B03B}"/>
              </a:ext>
            </a:extLst>
          </p:cNvPr>
          <p:cNvSpPr/>
          <p:nvPr/>
        </p:nvSpPr>
        <p:spPr>
          <a:xfrm>
            <a:off x="4686803" y="3304502"/>
            <a:ext cx="5068518" cy="5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1100" b="1" dirty="0">
                <a:solidFill>
                  <a:schemeClr val="tx1"/>
                </a:solidFill>
              </a:rPr>
              <a:t>Количество объектов недвижимости в отношении которых проведены комплексные кадастровые работы в 202</a:t>
            </a:r>
            <a:r>
              <a:rPr lang="en-US" sz="1100" b="1" dirty="0">
                <a:solidFill>
                  <a:schemeClr val="tx1"/>
                </a:solidFill>
              </a:rPr>
              <a:t>4</a:t>
            </a:r>
            <a:r>
              <a:rPr lang="ru-RU" sz="1100" b="1" dirty="0">
                <a:solidFill>
                  <a:schemeClr val="tx1"/>
                </a:solidFill>
              </a:rPr>
              <a:t> году – </a:t>
            </a:r>
            <a:r>
              <a:rPr lang="en-US" sz="1400" b="1" dirty="0">
                <a:solidFill>
                  <a:schemeClr val="tx1"/>
                </a:solidFill>
              </a:rPr>
              <a:t>10 5</a:t>
            </a:r>
            <a:r>
              <a:rPr lang="ru-RU" sz="1400" b="1" dirty="0">
                <a:solidFill>
                  <a:schemeClr val="tx1"/>
                </a:solidFill>
              </a:rPr>
              <a:t>4</a:t>
            </a:r>
            <a:r>
              <a:rPr lang="en-US" sz="1400" b="1" dirty="0">
                <a:solidFill>
                  <a:schemeClr val="tx1"/>
                </a:solidFill>
              </a:rPr>
              <a:t>0</a:t>
            </a:r>
            <a:endParaRPr lang="ru-RU" sz="1400" b="1" dirty="0">
              <a:solidFill>
                <a:schemeClr val="tx1"/>
              </a:solidFill>
            </a:endParaRPr>
          </a:p>
          <a:p>
            <a:pPr algn="ctr">
              <a:defRPr lang="ru-RU" sz="1800" b="1" i="0" u="none" strike="noStrike" kern="1200" baseline="0" dirty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ru-RU" sz="11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841D656E-2614-4CC0-8447-A393FE307E96}"/>
              </a:ext>
            </a:extLst>
          </p:cNvPr>
          <p:cNvSpPr txBox="1">
            <a:spLocks/>
          </p:cNvSpPr>
          <p:nvPr/>
        </p:nvSpPr>
        <p:spPr>
          <a:xfrm>
            <a:off x="493160" y="209214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352780" indent="-352780" algn="r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2024</a:t>
            </a:r>
          </a:p>
        </p:txBody>
      </p:sp>
    </p:spTree>
    <p:extLst>
      <p:ext uri="{BB962C8B-B14F-4D97-AF65-F5344CB8AC3E}">
        <p14:creationId xmlns:p14="http://schemas.microsoft.com/office/powerpoint/2010/main" val="3400795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991" y="599681"/>
            <a:ext cx="9752634" cy="36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47675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/>
                <a:cs typeface="Arial" panose="020B0604020202020204" pitchFamily="34" charset="0"/>
              </a:rPr>
              <a:t>Доходы от использования имущества в 2024 году,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cs typeface="Arial" panose="020B0604020202020204" pitchFamily="34" charset="0"/>
              </a:rPr>
              <a:t>млн. рублей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  <a:cs typeface="Arial" panose="020B0604020202020204" pitchFamily="34" charset="0"/>
            </a:endParaRP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E1BF5546-C138-4B72-8A94-9ED20A30A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3903827"/>
              </p:ext>
            </p:extLst>
          </p:nvPr>
        </p:nvGraphicFramePr>
        <p:xfrm>
          <a:off x="412073" y="1628676"/>
          <a:ext cx="9422296" cy="5655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629400" y="1000812"/>
            <a:ext cx="2951921" cy="6819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3366CC"/>
                </a:solidFill>
                <a:latin typeface="Times New Roman" pitchFamily="18" charset="0"/>
                <a:cs typeface="Times New Roman" pitchFamily="18" charset="0"/>
              </a:rPr>
              <a:t>Всего: 150,6 млн. рублей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E9A670CF-9DEB-4883-861B-D4F7439B4616}"/>
              </a:ext>
            </a:extLst>
          </p:cNvPr>
          <p:cNvSpPr txBox="1">
            <a:spLocks/>
          </p:cNvSpPr>
          <p:nvPr/>
        </p:nvSpPr>
        <p:spPr>
          <a:xfrm>
            <a:off x="493160" y="209214"/>
            <a:ext cx="9014791" cy="617200"/>
          </a:xfrm>
          <a:prstGeom prst="rect">
            <a:avLst/>
          </a:prstGeom>
          <a:effectLst/>
        </p:spPr>
        <p:txBody>
          <a:bodyPr vert="horz" lIns="100794" tIns="50397" rIns="100794" bIns="50397" rtlCol="0" anchor="t" anchorCtr="0">
            <a:noAutofit/>
          </a:bodyPr>
          <a:lstStyle>
            <a:lvl1pPr marL="352780" indent="-352780" algn="r" defTabSz="1007943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1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Font typeface="Georgia" pitchFamily="18" charset="0"/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РЕЗУЛЬТАТЫ РЕАЛИЗАЦИИ ГОСУДАРСТВЕННОЙ ПРОГРАММЫ 2024</a:t>
            </a:r>
          </a:p>
        </p:txBody>
      </p:sp>
    </p:spTree>
    <p:extLst>
      <p:ext uri="{BB962C8B-B14F-4D97-AF65-F5344CB8AC3E}">
        <p14:creationId xmlns:p14="http://schemas.microsoft.com/office/powerpoint/2010/main" val="175606517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Воздушный поток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29260</TotalTime>
  <Words>371</Words>
  <Application>Microsoft Office PowerPoint</Application>
  <PresentationFormat>Произвольный</PresentationFormat>
  <Paragraphs>79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Georgia</vt:lpstr>
      <vt:lpstr>StarSymbol</vt:lpstr>
      <vt:lpstr>Times New Roman</vt:lpstr>
      <vt:lpstr>Trebuchet MS</vt:lpstr>
      <vt:lpstr>Воздушный поток</vt:lpstr>
      <vt:lpstr>Презентация PowerPoint</vt:lpstr>
      <vt:lpstr>ЦЕЛИ И ЗАДАЧИ ГОСУДАРСТВЕННОЙ ПРОГРАММЫ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Малый бизнес  Кировской области: приглашение к сотрудничеству  Шаров Сергей Иванович  начальник управления  развития народных промыслов и ремесел  23 марта 2006 г. г. Киров</dc:title>
  <dc:creator>Диана Акчурина</dc:creator>
  <cp:lastModifiedBy>Алеся Михайловна Мартемьянова</cp:lastModifiedBy>
  <cp:revision>1511</cp:revision>
  <cp:lastPrinted>2025-02-14T11:20:21Z</cp:lastPrinted>
  <dcterms:modified xsi:type="dcterms:W3CDTF">2025-04-14T12:10:15Z</dcterms:modified>
</cp:coreProperties>
</file>