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3" r:id="rId1"/>
  </p:sldMasterIdLst>
  <p:notesMasterIdLst>
    <p:notesMasterId r:id="rId15"/>
  </p:notesMasterIdLst>
  <p:handoutMasterIdLst>
    <p:handoutMasterId r:id="rId16"/>
  </p:handoutMasterIdLst>
  <p:sldIdLst>
    <p:sldId id="621" r:id="rId2"/>
    <p:sldId id="738" r:id="rId3"/>
    <p:sldId id="760" r:id="rId4"/>
    <p:sldId id="748" r:id="rId5"/>
    <p:sldId id="752" r:id="rId6"/>
    <p:sldId id="750" r:id="rId7"/>
    <p:sldId id="753" r:id="rId8"/>
    <p:sldId id="744" r:id="rId9"/>
    <p:sldId id="755" r:id="rId10"/>
    <p:sldId id="742" r:id="rId11"/>
    <p:sldId id="756" r:id="rId12"/>
    <p:sldId id="730" r:id="rId13"/>
    <p:sldId id="731" r:id="rId14"/>
  </p:sldIdLst>
  <p:sldSz cx="10080625" cy="7559675"/>
  <p:notesSz cx="6797675" cy="9928225"/>
  <p:defaultTextStyle>
    <a:defPPr>
      <a:defRPr lang="en-GB"/>
    </a:defPPr>
    <a:lvl1pPr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286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45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0425" indent="-212725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63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85905B7-2AFA-4E07-885F-74F10B86A06F}">
          <p14:sldIdLst>
            <p14:sldId id="621"/>
          </p14:sldIdLst>
        </p14:section>
        <p14:section name="Раздел без заголовка" id="{8D79E99A-6B79-4F39-B233-C487AE108251}">
          <p14:sldIdLst>
            <p14:sldId id="738"/>
            <p14:sldId id="760"/>
            <p14:sldId id="748"/>
            <p14:sldId id="752"/>
            <p14:sldId id="750"/>
            <p14:sldId id="753"/>
            <p14:sldId id="744"/>
            <p14:sldId id="755"/>
            <p14:sldId id="742"/>
            <p14:sldId id="756"/>
            <p14:sldId id="730"/>
            <p14:sldId id="73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59" userDrawn="1">
          <p15:clr>
            <a:srgbClr val="A4A3A4"/>
          </p15:clr>
        </p15:guide>
        <p15:guide id="2" pos="19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F00FF"/>
    <a:srgbClr val="006666"/>
    <a:srgbClr val="99CCFF"/>
    <a:srgbClr val="9999FF"/>
    <a:srgbClr val="66FFCC"/>
    <a:srgbClr val="339933"/>
    <a:srgbClr val="0066FF"/>
    <a:srgbClr val="FFD757"/>
    <a:srgbClr val="CE6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5" autoAdjust="0"/>
    <p:restoredTop sz="90514" autoAdjust="0"/>
  </p:normalViewPr>
  <p:slideViewPr>
    <p:cSldViewPr snapToGrid="0">
      <p:cViewPr varScale="1">
        <p:scale>
          <a:sx n="96" d="100"/>
          <a:sy n="96" d="100"/>
        </p:scale>
        <p:origin x="-1704" y="-9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4"/>
    </p:cViewPr>
  </p:sorterViewPr>
  <p:notesViewPr>
    <p:cSldViewPr snapToGrid="0">
      <p:cViewPr varScale="1">
        <p:scale>
          <a:sx n="51" d="100"/>
          <a:sy n="51" d="100"/>
        </p:scale>
        <p:origin x="-1854" y="-114"/>
      </p:cViewPr>
      <p:guideLst>
        <p:guide orient="horz" pos="2674"/>
        <p:guide pos="1943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Relationship Id="rId4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415939320137531E-2"/>
          <c:y val="3.9369148544411786E-2"/>
          <c:w val="0.84567914960296231"/>
          <c:h val="0.730913377472812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66FFCC"/>
              </a:solidFill>
            </c:spPr>
          </c:dPt>
          <c:dLbls>
            <c:dLbl>
              <c:idx val="0"/>
              <c:layout>
                <c:manualLayout>
                  <c:x val="0.15092620964193326"/>
                  <c:y val="9.91464660296102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35589036185675"/>
                  <c:y val="-9.914646602961027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>
                        <a:solidFill>
                          <a:schemeClr val="tx1"/>
                        </a:solidFill>
                        <a:latin typeface="+mj-lt"/>
                      </a:rPr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Достигнуты </c:v>
                </c:pt>
                <c:pt idx="1">
                  <c:v>Не достигнуты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3705">
          <a:noFill/>
        </a:ln>
      </c:spPr>
    </c:plotArea>
    <c:legend>
      <c:legendPos val="b"/>
      <c:layout>
        <c:manualLayout>
          <c:xMode val="edge"/>
          <c:yMode val="edge"/>
          <c:x val="7.4469907931205446E-3"/>
          <c:y val="0.79186158681971386"/>
          <c:w val="0.86308518253400135"/>
          <c:h val="0.1466141732283464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8040435594302195E-2"/>
          <c:y val="0"/>
          <c:w val="0.90316980030541272"/>
          <c:h val="0.774144870513132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2.76654990404116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1239927589751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105.9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14624"/>
        <c:axId val="20716160"/>
        <c:axId val="0"/>
      </c:bar3DChart>
      <c:catAx>
        <c:axId val="2071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16160"/>
        <c:crosses val="autoZero"/>
        <c:auto val="1"/>
        <c:lblAlgn val="ctr"/>
        <c:lblOffset val="100"/>
        <c:noMultiLvlLbl val="0"/>
      </c:catAx>
      <c:valAx>
        <c:axId val="20716160"/>
        <c:scaling>
          <c:orientation val="minMax"/>
          <c:max val="86.6"/>
          <c:min val="80.000000000000099"/>
        </c:scaling>
        <c:delete val="1"/>
        <c:axPos val="l"/>
        <c:numFmt formatCode="#,##0.0" sourceLinked="1"/>
        <c:majorTickMark val="out"/>
        <c:minorTickMark val="none"/>
        <c:tickLblPos val="nextTo"/>
        <c:crossAx val="20714624"/>
        <c:crosses val="autoZero"/>
        <c:crossBetween val="between"/>
        <c:majorUnit val="1.5"/>
        <c:minorUnit val="2.0000000000000004E-2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93729704864289E-2"/>
          <c:y val="0.16780666437837777"/>
          <c:w val="0.75882675393441557"/>
          <c:h val="0.66550575688366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выполнены полностью</c:v>
                </c:pt>
                <c:pt idx="1">
                  <c:v>не выполнено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2">
          <a:noFill/>
        </a:ln>
      </c:spPr>
    </c:plotArea>
    <c:legend>
      <c:legendPos val="b"/>
      <c:layout>
        <c:manualLayout>
          <c:xMode val="edge"/>
          <c:yMode val="edge"/>
          <c:x val="0.15664163718665602"/>
          <c:y val="0.85338566525338189"/>
          <c:w val="0.66620807181710984"/>
          <c:h val="0.1466143347466181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65C-47B9-8A50-B318C275857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Pt>
            <c:idx val="2"/>
            <c:bubble3D val="0"/>
            <c:spPr>
              <a:solidFill>
                <a:srgbClr val="FF81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65C-47B9-8A50-B318C275857C}"/>
              </c:ext>
            </c:extLst>
          </c:dPt>
          <c:dPt>
            <c:idx val="3"/>
            <c:bubble3D val="0"/>
            <c:spPr>
              <a:solidFill>
                <a:srgbClr val="FFD75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65C-47B9-8A50-B318C275857C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31E-4058-9731-CF2731F12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Объекты капиатального строительства (ОКС)</c:v>
                </c:pt>
                <c:pt idx="1">
                  <c:v>Земля</c:v>
                </c:pt>
                <c:pt idx="2">
                  <c:v>Предприятия</c:v>
                </c:pt>
                <c:pt idx="3">
                  <c:v>Акции (доли)</c:v>
                </c:pt>
                <c:pt idx="4">
                  <c:v>Пени,штрафы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13.5</c:v>
                </c:pt>
                <c:pt idx="2">
                  <c:v>18.5</c:v>
                </c:pt>
                <c:pt idx="3">
                  <c:v>38.9</c:v>
                </c:pt>
                <c:pt idx="4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925243452112252"/>
          <c:y val="4.7725890642025148E-2"/>
          <c:w val="0.28541509458541575"/>
          <c:h val="0.62163288149212337"/>
        </c:manualLayout>
      </c:layout>
      <c:overlay val="0"/>
      <c:spPr>
        <a:noFill/>
        <a:ln>
          <a:noFill/>
        </a:ln>
        <a:effectLst>
          <a:softEdge rad="266700"/>
        </a:effectLst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>
      <a:softEdge rad="0"/>
    </a:effectLst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8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Пени, штрафы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3.7</c:v>
                </c:pt>
                <c:pt idx="1">
                  <c:v>1.1000000000000001</c:v>
                </c:pt>
                <c:pt idx="2">
                  <c:v>0.4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Акции (доли)</c:v>
                </c:pt>
              </c:strCache>
            </c:strRef>
          </c:tx>
          <c:spPr>
            <a:solidFill>
              <a:srgbClr val="FFD757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15.7</c:v>
                </c:pt>
                <c:pt idx="1">
                  <c:v>30.3</c:v>
                </c:pt>
                <c:pt idx="2">
                  <c:v>18.399999999999999</c:v>
                </c:pt>
                <c:pt idx="3">
                  <c:v>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D2-4705-AAD8-FC2E465554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Предприятия</c:v>
                </c:pt>
              </c:strCache>
            </c:strRef>
          </c:tx>
          <c:spPr>
            <a:solidFill>
              <a:srgbClr val="CE6CC9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23.1</c:v>
                </c:pt>
                <c:pt idx="1">
                  <c:v>26.1</c:v>
                </c:pt>
                <c:pt idx="2">
                  <c:v>27.8</c:v>
                </c:pt>
                <c:pt idx="3">
                  <c:v>18.5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D2-4705-AAD8-FC2E465554C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Земля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11.5</c:v>
                </c:pt>
                <c:pt idx="1">
                  <c:v>10.7</c:v>
                </c:pt>
                <c:pt idx="2">
                  <c:v>10.8</c:v>
                </c:pt>
                <c:pt idx="3">
                  <c:v>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1D2-4705-AAD8-FC2E465554C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ОКС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14.7</c:v>
                </c:pt>
                <c:pt idx="1">
                  <c:v>17.7</c:v>
                </c:pt>
                <c:pt idx="2">
                  <c:v>38.9</c:v>
                </c:pt>
                <c:pt idx="3">
                  <c:v>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AE-454F-A8FC-4F289A65A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741888"/>
        <c:axId val="82760064"/>
        <c:axId val="0"/>
      </c:bar3DChart>
      <c:catAx>
        <c:axId val="8274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2760064"/>
        <c:crosses val="autoZero"/>
        <c:auto val="1"/>
        <c:lblAlgn val="ctr"/>
        <c:lblOffset val="100"/>
        <c:noMultiLvlLbl val="0"/>
      </c:catAx>
      <c:valAx>
        <c:axId val="8276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274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9847462048537"/>
          <c:y val="1.2981901860151739E-2"/>
          <c:w val="0.22101521238209898"/>
          <c:h val="0.40674362715944146"/>
        </c:manualLayout>
      </c:layout>
      <c:overlay val="0"/>
      <c:spPr>
        <a:noFill/>
        <a:ln>
          <a:noFill/>
        </a:ln>
        <a:effectLst>
          <a:softEdge rad="266700"/>
        </a:effectLst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800" b="1" i="0" u="none" strike="noStrike" kern="1200" baseline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>
      <a:softEdge rad="0"/>
    </a:effectLst>
  </c:spPr>
  <c:txPr>
    <a:bodyPr/>
    <a:lstStyle/>
    <a:p>
      <a:pPr>
        <a:defRPr sz="1600">
          <a:solidFill>
            <a:srgbClr val="002060"/>
          </a:solidFill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hyperlink" Target="https://kirovreg.ru/" TargetMode="External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kirovreg.ru/" TargetMode="External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8FCFD-9563-41E3-A2BD-4B77E34484C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16159-3C80-43EF-92B7-2D2828729202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dirty="0"/>
        </a:p>
      </dgm:t>
    </dgm:pt>
    <dgm:pt modelId="{AE9E0EC0-D431-42CC-A440-EDAD7E3D6C4F}" type="parTrans" cxnId="{7FB28F5A-C55B-4F10-9D89-C48754712772}">
      <dgm:prSet/>
      <dgm:spPr/>
      <dgm:t>
        <a:bodyPr/>
        <a:lstStyle/>
        <a:p>
          <a:endParaRPr lang="ru-RU"/>
        </a:p>
      </dgm:t>
    </dgm:pt>
    <dgm:pt modelId="{B18FC925-1AF2-4EBB-A0C2-9263B2B1730C}" type="sibTrans" cxnId="{7FB28F5A-C55B-4F10-9D89-C48754712772}">
      <dgm:prSet/>
      <dgm:spPr/>
      <dgm:t>
        <a:bodyPr/>
        <a:lstStyle/>
        <a:p>
          <a:endParaRPr lang="ru-RU"/>
        </a:p>
      </dgm:t>
    </dgm:pt>
    <dgm:pt modelId="{60933754-AD57-42A0-B6FF-F6E28BA2B7E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dirty="0"/>
        </a:p>
      </dgm:t>
    </dgm:pt>
    <dgm:pt modelId="{F2D1068A-4831-4868-B51B-25C4448D5276}" type="parTrans" cxnId="{F13AFF1F-E1E9-4CCA-AB7F-3782D5851FA8}">
      <dgm:prSet/>
      <dgm:spPr/>
      <dgm:t>
        <a:bodyPr/>
        <a:lstStyle/>
        <a:p>
          <a:endParaRPr lang="ru-RU"/>
        </a:p>
      </dgm:t>
    </dgm:pt>
    <dgm:pt modelId="{AD43D47B-2DC6-4A38-9CFE-74353936E71D}" type="sibTrans" cxnId="{F13AFF1F-E1E9-4CCA-AB7F-3782D5851FA8}">
      <dgm:prSet/>
      <dgm:spPr/>
      <dgm:t>
        <a:bodyPr/>
        <a:lstStyle/>
        <a:p>
          <a:endParaRPr lang="ru-RU"/>
        </a:p>
      </dgm:t>
    </dgm:pt>
    <dgm:pt modelId="{6A41A9E9-2B16-4177-ACFA-64DB45B03CD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dirty="0"/>
        </a:p>
      </dgm:t>
    </dgm:pt>
    <dgm:pt modelId="{E4E1FA78-9965-48DC-B83B-65F3A4DDE1B1}" type="parTrans" cxnId="{EDB8175E-61A3-4D0D-BD2A-7AA7EB80114B}">
      <dgm:prSet/>
      <dgm:spPr/>
      <dgm:t>
        <a:bodyPr/>
        <a:lstStyle/>
        <a:p>
          <a:endParaRPr lang="ru-RU"/>
        </a:p>
      </dgm:t>
    </dgm:pt>
    <dgm:pt modelId="{9F48AD36-4188-493C-83A6-7EB8170EF68C}" type="sibTrans" cxnId="{EDB8175E-61A3-4D0D-BD2A-7AA7EB80114B}">
      <dgm:prSet/>
      <dgm:spPr/>
      <dgm:t>
        <a:bodyPr/>
        <a:lstStyle/>
        <a:p>
          <a:endParaRPr lang="ru-RU"/>
        </a:p>
      </dgm:t>
    </dgm:pt>
    <dgm:pt modelId="{C104970C-1F83-48AC-B645-0F25E6255C50}" type="pres">
      <dgm:prSet presAssocID="{81A8FCFD-9563-41E3-A2BD-4B77E34484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E543E-73EB-4100-B40D-F170C626BB12}" type="pres">
      <dgm:prSet presAssocID="{3C116159-3C80-43EF-92B7-2D2828729202}" presName="composite" presStyleCnt="0"/>
      <dgm:spPr/>
    </dgm:pt>
    <dgm:pt modelId="{A0A8E35B-173C-4FB2-AA2A-852D599107FE}" type="pres">
      <dgm:prSet presAssocID="{3C116159-3C80-43EF-92B7-2D2828729202}" presName="rect1" presStyleLbl="trAlignAcc1" presStyleIdx="0" presStyleCnt="3" custScaleX="76259" custScaleY="14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3168F-40A5-46AE-8569-088D12A4A363}" type="pres">
      <dgm:prSet presAssocID="{3C116159-3C80-43EF-92B7-2D2828729202}" presName="rect2" presStyleLbl="fgImgPlace1" presStyleIdx="0" presStyleCnt="3" custScaleX="2019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124B37A2-2BB3-4BB9-9EA0-793B896464EC}" type="pres">
      <dgm:prSet presAssocID="{B18FC925-1AF2-4EBB-A0C2-9263B2B1730C}" presName="sibTrans" presStyleCnt="0"/>
      <dgm:spPr/>
    </dgm:pt>
    <dgm:pt modelId="{F0DCFFD0-5E6E-492F-B8E9-2F380597F817}" type="pres">
      <dgm:prSet presAssocID="{60933754-AD57-42A0-B6FF-F6E28BA2B7E1}" presName="composite" presStyleCnt="0"/>
      <dgm:spPr/>
    </dgm:pt>
    <dgm:pt modelId="{A19C0F74-0796-4DAC-BDE0-9DA0FD610C7F}" type="pres">
      <dgm:prSet presAssocID="{60933754-AD57-42A0-B6FF-F6E28BA2B7E1}" presName="rect1" presStyleLbl="trAlignAcc1" presStyleIdx="1" presStyleCnt="3" custScaleY="13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DE4EB-6BD1-4745-811B-1F44D6F81F6B}" type="pres">
      <dgm:prSet presAssocID="{60933754-AD57-42A0-B6FF-F6E28BA2B7E1}" presName="rect2" presStyleLbl="fgImgPlace1" presStyleIdx="1" presStyleCnt="3" custScaleX="193270" custLinFactNeighborX="-26092" custLinFactNeighborY="223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AC025463-9A5F-47D3-9C86-0FA911AB39C1}" type="pres">
      <dgm:prSet presAssocID="{AD43D47B-2DC6-4A38-9CFE-74353936E71D}" presName="sibTrans" presStyleCnt="0"/>
      <dgm:spPr/>
    </dgm:pt>
    <dgm:pt modelId="{14C0C91D-A809-4D06-9DF9-E3945CB268B2}" type="pres">
      <dgm:prSet presAssocID="{6A41A9E9-2B16-4177-ACFA-64DB45B03CDA}" presName="composite" presStyleCnt="0"/>
      <dgm:spPr/>
    </dgm:pt>
    <dgm:pt modelId="{DC7A0A6B-0BF1-4B52-A30F-D396D2E80BBC}" type="pres">
      <dgm:prSet presAssocID="{6A41A9E9-2B16-4177-ACFA-64DB45B03CDA}" presName="rect1" presStyleLbl="trAlignAcc1" presStyleIdx="2" presStyleCnt="3" custScaleX="150891" custScaleY="102072" custLinFactNeighborX="-836" custLinFactNeighborY="22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2A38-C47D-4AB9-B874-DE1377C36693}" type="pres">
      <dgm:prSet presAssocID="{6A41A9E9-2B16-4177-ACFA-64DB45B03CDA}" presName="rect2" presStyleLbl="fgImgPlace1" presStyleIdx="2" presStyleCnt="3" custScaleX="240783" custLinFactX="-14440" custLinFactNeighborX="-100000" custLinFactNeighborY="3933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F13AFF1F-E1E9-4CCA-AB7F-3782D5851FA8}" srcId="{81A8FCFD-9563-41E3-A2BD-4B77E34484C6}" destId="{60933754-AD57-42A0-B6FF-F6E28BA2B7E1}" srcOrd="1" destOrd="0" parTransId="{F2D1068A-4831-4868-B51B-25C4448D5276}" sibTransId="{AD43D47B-2DC6-4A38-9CFE-74353936E71D}"/>
    <dgm:cxn modelId="{EDB8175E-61A3-4D0D-BD2A-7AA7EB80114B}" srcId="{81A8FCFD-9563-41E3-A2BD-4B77E34484C6}" destId="{6A41A9E9-2B16-4177-ACFA-64DB45B03CDA}" srcOrd="2" destOrd="0" parTransId="{E4E1FA78-9965-48DC-B83B-65F3A4DDE1B1}" sibTransId="{9F48AD36-4188-493C-83A6-7EB8170EF68C}"/>
    <dgm:cxn modelId="{391E20FD-19BD-47AA-A079-8CC575F37654}" type="presOf" srcId="{6A41A9E9-2B16-4177-ACFA-64DB45B03CDA}" destId="{DC7A0A6B-0BF1-4B52-A30F-D396D2E80BBC}" srcOrd="0" destOrd="0" presId="urn:microsoft.com/office/officeart/2008/layout/PictureStrips"/>
    <dgm:cxn modelId="{7FB28F5A-C55B-4F10-9D89-C48754712772}" srcId="{81A8FCFD-9563-41E3-A2BD-4B77E34484C6}" destId="{3C116159-3C80-43EF-92B7-2D2828729202}" srcOrd="0" destOrd="0" parTransId="{AE9E0EC0-D431-42CC-A440-EDAD7E3D6C4F}" sibTransId="{B18FC925-1AF2-4EBB-A0C2-9263B2B1730C}"/>
    <dgm:cxn modelId="{AE4F29FD-14EC-40A2-A0D1-676913A54397}" type="presOf" srcId="{3C116159-3C80-43EF-92B7-2D2828729202}" destId="{A0A8E35B-173C-4FB2-AA2A-852D599107FE}" srcOrd="0" destOrd="0" presId="urn:microsoft.com/office/officeart/2008/layout/PictureStrips"/>
    <dgm:cxn modelId="{14276798-A744-4109-B30B-7B5C194D8F05}" type="presOf" srcId="{81A8FCFD-9563-41E3-A2BD-4B77E34484C6}" destId="{C104970C-1F83-48AC-B645-0F25E6255C50}" srcOrd="0" destOrd="0" presId="urn:microsoft.com/office/officeart/2008/layout/PictureStrips"/>
    <dgm:cxn modelId="{BDECEE3F-711B-4F7B-8F6B-4B0E9452377C}" type="presOf" srcId="{60933754-AD57-42A0-B6FF-F6E28BA2B7E1}" destId="{A19C0F74-0796-4DAC-BDE0-9DA0FD610C7F}" srcOrd="0" destOrd="0" presId="urn:microsoft.com/office/officeart/2008/layout/PictureStrips"/>
    <dgm:cxn modelId="{6FF7B3BE-E83D-47A2-878A-3FF6E74E443D}" type="presParOf" srcId="{C104970C-1F83-48AC-B645-0F25E6255C50}" destId="{2A3E543E-73EB-4100-B40D-F170C626BB12}" srcOrd="0" destOrd="0" presId="urn:microsoft.com/office/officeart/2008/layout/PictureStrips"/>
    <dgm:cxn modelId="{E81C059C-D7F0-41C6-A58A-3ED52435AD7A}" type="presParOf" srcId="{2A3E543E-73EB-4100-B40D-F170C626BB12}" destId="{A0A8E35B-173C-4FB2-AA2A-852D599107FE}" srcOrd="0" destOrd="0" presId="urn:microsoft.com/office/officeart/2008/layout/PictureStrips"/>
    <dgm:cxn modelId="{4910F8E7-12B4-41F3-BE4E-4C42885B9ADD}" type="presParOf" srcId="{2A3E543E-73EB-4100-B40D-F170C626BB12}" destId="{1D03168F-40A5-46AE-8569-088D12A4A363}" srcOrd="1" destOrd="0" presId="urn:microsoft.com/office/officeart/2008/layout/PictureStrips"/>
    <dgm:cxn modelId="{A953CB3E-75B8-4D01-8650-E51F444B513D}" type="presParOf" srcId="{C104970C-1F83-48AC-B645-0F25E6255C50}" destId="{124B37A2-2BB3-4BB9-9EA0-793B896464EC}" srcOrd="1" destOrd="0" presId="urn:microsoft.com/office/officeart/2008/layout/PictureStrips"/>
    <dgm:cxn modelId="{AE9468A7-165A-4BCE-9502-2C7A5A77C6D1}" type="presParOf" srcId="{C104970C-1F83-48AC-B645-0F25E6255C50}" destId="{F0DCFFD0-5E6E-492F-B8E9-2F380597F817}" srcOrd="2" destOrd="0" presId="urn:microsoft.com/office/officeart/2008/layout/PictureStrips"/>
    <dgm:cxn modelId="{A5D21D62-EA36-446D-9D96-6575F0873566}" type="presParOf" srcId="{F0DCFFD0-5E6E-492F-B8E9-2F380597F817}" destId="{A19C0F74-0796-4DAC-BDE0-9DA0FD610C7F}" srcOrd="0" destOrd="0" presId="urn:microsoft.com/office/officeart/2008/layout/PictureStrips"/>
    <dgm:cxn modelId="{A8EA5A10-3C1F-445A-878A-2DDF339D7A12}" type="presParOf" srcId="{F0DCFFD0-5E6E-492F-B8E9-2F380597F817}" destId="{FADDE4EB-6BD1-4745-811B-1F44D6F81F6B}" srcOrd="1" destOrd="0" presId="urn:microsoft.com/office/officeart/2008/layout/PictureStrips"/>
    <dgm:cxn modelId="{D63B1084-76A7-48FA-890D-E020F41E884B}" type="presParOf" srcId="{C104970C-1F83-48AC-B645-0F25E6255C50}" destId="{AC025463-9A5F-47D3-9C86-0FA911AB39C1}" srcOrd="3" destOrd="0" presId="urn:microsoft.com/office/officeart/2008/layout/PictureStrips"/>
    <dgm:cxn modelId="{CF52A11D-3F15-4BD1-9FD1-EB783022B53E}" type="presParOf" srcId="{C104970C-1F83-48AC-B645-0F25E6255C50}" destId="{14C0C91D-A809-4D06-9DF9-E3945CB268B2}" srcOrd="4" destOrd="0" presId="urn:microsoft.com/office/officeart/2008/layout/PictureStrips"/>
    <dgm:cxn modelId="{F19B7C30-F44A-4CA3-BCC7-74E66273B43B}" type="presParOf" srcId="{14C0C91D-A809-4D06-9DF9-E3945CB268B2}" destId="{DC7A0A6B-0BF1-4B52-A30F-D396D2E80BBC}" srcOrd="0" destOrd="0" presId="urn:microsoft.com/office/officeart/2008/layout/PictureStrips"/>
    <dgm:cxn modelId="{45A32AFE-1285-4C41-9DC8-DCB99250822B}" type="presParOf" srcId="{14C0C91D-A809-4D06-9DF9-E3945CB268B2}" destId="{802D2A38-C47D-4AB9-B874-DE1377C3669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FD8C2-D8F5-4FB9-A22E-D54212C6EDC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D7705-002E-49C5-830B-782473EB32F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проведена техническая инвентаризация объектов недвижимости,  на 31.12.2021 доля объектов, по которым проведена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техинвентаризация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-  99,52%  (4597 объектов недвижимости из 4619)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81A753E-9FC6-4FA4-9613-662942AA992B}" type="parTrans" cxnId="{F886732F-34B0-474F-B990-3E51DEA4D04E}">
      <dgm:prSet/>
      <dgm:spPr/>
      <dgm:t>
        <a:bodyPr/>
        <a:lstStyle/>
        <a:p>
          <a:endParaRPr lang="ru-RU"/>
        </a:p>
      </dgm:t>
    </dgm:pt>
    <dgm:pt modelId="{933384CC-00EC-449B-8D5D-D8A3434D1D43}" type="sibTrans" cxnId="{F886732F-34B0-474F-B990-3E51DEA4D04E}">
      <dgm:prSet/>
      <dgm:spPr/>
      <dgm:t>
        <a:bodyPr/>
        <a:lstStyle/>
        <a:p>
          <a:endParaRPr lang="ru-RU"/>
        </a:p>
      </dgm:t>
    </dgm:pt>
    <dgm:pt modelId="{DEE9E702-B4C3-4986-89EA-54B3F452F1F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осуществлена государственная регистрация прав на недвижимое имущество Кировской области, на 31.12.2021 доля объектов, по которым проведена государственная регистрация – 98,98% (4572 объекта недвижимости из 4619)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400F423-D5CC-4B80-AE1C-AD629142F2FB}" type="parTrans" cxnId="{3994DD00-D069-4C21-A221-43E516A3AD96}">
      <dgm:prSet/>
      <dgm:spPr/>
      <dgm:t>
        <a:bodyPr/>
        <a:lstStyle/>
        <a:p>
          <a:endParaRPr lang="ru-RU"/>
        </a:p>
      </dgm:t>
    </dgm:pt>
    <dgm:pt modelId="{A7ECA036-24D6-4FBB-BEB6-7EE8C36A3B54}" type="sibTrans" cxnId="{3994DD00-D069-4C21-A221-43E516A3AD96}">
      <dgm:prSet/>
      <dgm:spPr/>
      <dgm:t>
        <a:bodyPr/>
        <a:lstStyle/>
        <a:p>
          <a:endParaRPr lang="ru-RU"/>
        </a:p>
      </dgm:t>
    </dgm:pt>
    <dgm:pt modelId="{AEC1EF98-F4B5-47BF-B5BA-4AB19A3F80B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Обеспечена информационная прозрачность ведения реестра государственного имущества: на официальном сайте Правительства Кировской области </a:t>
          </a:r>
          <a:r>
            <a:rPr lang="en-US" sz="16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https://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kirovreg.ru</a:t>
          </a:r>
          <a:r>
            <a:rPr lang="en-US" sz="16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/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и на сайте министерства имущественных отношений Кировской области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https://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dgs.kirovreg.ru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 Актуализация информации в оперативном режиме.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88AD12F-BA2D-4920-959C-669D2D85BE93}" type="parTrans" cxnId="{21116C17-C34F-4635-8413-7A976925519B}">
      <dgm:prSet/>
      <dgm:spPr/>
      <dgm:t>
        <a:bodyPr/>
        <a:lstStyle/>
        <a:p>
          <a:endParaRPr lang="ru-RU"/>
        </a:p>
      </dgm:t>
    </dgm:pt>
    <dgm:pt modelId="{A19A05DE-4A60-4DB2-B6D2-4F8B0C317501}" type="sibTrans" cxnId="{21116C17-C34F-4635-8413-7A976925519B}">
      <dgm:prSet/>
      <dgm:spPr/>
      <dgm:t>
        <a:bodyPr/>
        <a:lstStyle/>
        <a:p>
          <a:endParaRPr lang="ru-RU"/>
        </a:p>
      </dgm:t>
    </dgm:pt>
    <dgm:pt modelId="{E39ADB1B-2B98-4D19-B862-39697121EA2F}" type="pres">
      <dgm:prSet presAssocID="{151FD8C2-D8F5-4FB9-A22E-D54212C6ED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D5B4B9-F8FC-4F17-8FC9-2FE93029219C}" type="pres">
      <dgm:prSet presAssocID="{5E5D7705-002E-49C5-830B-782473EB32F3}" presName="composite" presStyleCnt="0"/>
      <dgm:spPr/>
    </dgm:pt>
    <dgm:pt modelId="{381F31AC-A936-4F35-9341-1319C0E2A5FC}" type="pres">
      <dgm:prSet presAssocID="{5E5D7705-002E-49C5-830B-782473EB32F3}" presName="rect1" presStyleLbl="trAlignAcc1" presStyleIdx="0" presStyleCnt="3" custScaleX="156819" custLinFactNeighborX="15884" custLinFactNeighborY="-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CFD2B-6BE5-492E-ABF4-38E9A843AC3C}" type="pres">
      <dgm:prSet presAssocID="{5E5D7705-002E-49C5-830B-782473EB32F3}" presName="rect2" presStyleLbl="fgImgPlace1" presStyleIdx="0" presStyleCnt="3" custScaleX="218223" custLinFactX="-100000" custLinFactNeighborX="-111349" custLinFactNeighborY="256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0FBF03D-92BF-4F8F-BDD0-F8B6CDFB97BE}" type="pres">
      <dgm:prSet presAssocID="{933384CC-00EC-449B-8D5D-D8A3434D1D43}" presName="sibTrans" presStyleCnt="0"/>
      <dgm:spPr/>
    </dgm:pt>
    <dgm:pt modelId="{33F97B2C-9EA3-435C-A52C-BD72DB5B1E21}" type="pres">
      <dgm:prSet presAssocID="{DEE9E702-B4C3-4986-89EA-54B3F452F1F0}" presName="composite" presStyleCnt="0"/>
      <dgm:spPr/>
    </dgm:pt>
    <dgm:pt modelId="{2D108D68-C8C7-41E0-8E44-FD8201A5806A}" type="pres">
      <dgm:prSet presAssocID="{DEE9E702-B4C3-4986-89EA-54B3F452F1F0}" presName="rect1" presStyleLbl="trAlignAcc1" presStyleIdx="1" presStyleCnt="3" custScaleX="156275" custLinFactNeighborX="16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6EC05-705D-4172-9C11-FF9ED1F1C96F}" type="pres">
      <dgm:prSet presAssocID="{DEE9E702-B4C3-4986-89EA-54B3F452F1F0}" presName="rect2" presStyleLbl="fgImgPlace1" presStyleIdx="1" presStyleCnt="3" custScaleX="217598" custLinFactX="-82320" custLinFactNeighborX="-100000" custLinFactNeighborY="-10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6181D9E-AFE9-40AF-92BA-A8C2A64BBF44}" type="pres">
      <dgm:prSet presAssocID="{A7ECA036-24D6-4FBB-BEB6-7EE8C36A3B54}" presName="sibTrans" presStyleCnt="0"/>
      <dgm:spPr/>
    </dgm:pt>
    <dgm:pt modelId="{7DFC6493-FE65-4E51-B537-DFAE0E9C1157}" type="pres">
      <dgm:prSet presAssocID="{AEC1EF98-F4B5-47BF-B5BA-4AB19A3F80B0}" presName="composite" presStyleCnt="0"/>
      <dgm:spPr/>
    </dgm:pt>
    <dgm:pt modelId="{51F77BF3-9BB0-43B6-9DC0-01CEA39252DC}" type="pres">
      <dgm:prSet presAssocID="{AEC1EF98-F4B5-47BF-B5BA-4AB19A3F80B0}" presName="rect1" presStyleLbl="trAlignAcc1" presStyleIdx="2" presStyleCnt="3" custScaleX="164437" custLinFactNeighborX="15781" custLinFactNeighborY="1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C1703-B71A-445E-B641-35A04270173B}" type="pres">
      <dgm:prSet presAssocID="{AEC1EF98-F4B5-47BF-B5BA-4AB19A3F80B0}" presName="rect2" presStyleLbl="fgImgPlace1" presStyleIdx="2" presStyleCnt="3" custScaleX="225986" custLinFactX="-100000" custLinFactNeighborX="-104146" custLinFactNeighborY="-1479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5F526F5C-65E4-431C-BE86-1F71BA8FB02F}" type="presOf" srcId="{AEC1EF98-F4B5-47BF-B5BA-4AB19A3F80B0}" destId="{51F77BF3-9BB0-43B6-9DC0-01CEA39252DC}" srcOrd="0" destOrd="0" presId="urn:microsoft.com/office/officeart/2008/layout/PictureStrips"/>
    <dgm:cxn modelId="{F886732F-34B0-474F-B990-3E51DEA4D04E}" srcId="{151FD8C2-D8F5-4FB9-A22E-D54212C6EDCA}" destId="{5E5D7705-002E-49C5-830B-782473EB32F3}" srcOrd="0" destOrd="0" parTransId="{D81A753E-9FC6-4FA4-9613-662942AA992B}" sibTransId="{933384CC-00EC-449B-8D5D-D8A3434D1D43}"/>
    <dgm:cxn modelId="{23D096FF-66B9-48D3-88D4-C26078A191B0}" type="presOf" srcId="{5E5D7705-002E-49C5-830B-782473EB32F3}" destId="{381F31AC-A936-4F35-9341-1319C0E2A5FC}" srcOrd="0" destOrd="0" presId="urn:microsoft.com/office/officeart/2008/layout/PictureStrips"/>
    <dgm:cxn modelId="{28AFB8E0-5250-42B9-BFF1-3EF60E6359C7}" type="presOf" srcId="{151FD8C2-D8F5-4FB9-A22E-D54212C6EDCA}" destId="{E39ADB1B-2B98-4D19-B862-39697121EA2F}" srcOrd="0" destOrd="0" presId="urn:microsoft.com/office/officeart/2008/layout/PictureStrips"/>
    <dgm:cxn modelId="{21116C17-C34F-4635-8413-7A976925519B}" srcId="{151FD8C2-D8F5-4FB9-A22E-D54212C6EDCA}" destId="{AEC1EF98-F4B5-47BF-B5BA-4AB19A3F80B0}" srcOrd="2" destOrd="0" parTransId="{F88AD12F-BA2D-4920-959C-669D2D85BE93}" sibTransId="{A19A05DE-4A60-4DB2-B6D2-4F8B0C317501}"/>
    <dgm:cxn modelId="{3994DD00-D069-4C21-A221-43E516A3AD96}" srcId="{151FD8C2-D8F5-4FB9-A22E-D54212C6EDCA}" destId="{DEE9E702-B4C3-4986-89EA-54B3F452F1F0}" srcOrd="1" destOrd="0" parTransId="{9400F423-D5CC-4B80-AE1C-AD629142F2FB}" sibTransId="{A7ECA036-24D6-4FBB-BEB6-7EE8C36A3B54}"/>
    <dgm:cxn modelId="{347E37AA-96B4-46DA-B0B2-1F5610975165}" type="presOf" srcId="{DEE9E702-B4C3-4986-89EA-54B3F452F1F0}" destId="{2D108D68-C8C7-41E0-8E44-FD8201A5806A}" srcOrd="0" destOrd="0" presId="urn:microsoft.com/office/officeart/2008/layout/PictureStrips"/>
    <dgm:cxn modelId="{7D6C3737-EADB-4D7B-9AE1-E61A67D28AB0}" type="presParOf" srcId="{E39ADB1B-2B98-4D19-B862-39697121EA2F}" destId="{91D5B4B9-F8FC-4F17-8FC9-2FE93029219C}" srcOrd="0" destOrd="0" presId="urn:microsoft.com/office/officeart/2008/layout/PictureStrips"/>
    <dgm:cxn modelId="{4F9E7AD4-D7B4-432F-B66D-770A9B09BD7D}" type="presParOf" srcId="{91D5B4B9-F8FC-4F17-8FC9-2FE93029219C}" destId="{381F31AC-A936-4F35-9341-1319C0E2A5FC}" srcOrd="0" destOrd="0" presId="urn:microsoft.com/office/officeart/2008/layout/PictureStrips"/>
    <dgm:cxn modelId="{81DC216B-DE6D-45D7-87BD-90C1D6C211B1}" type="presParOf" srcId="{91D5B4B9-F8FC-4F17-8FC9-2FE93029219C}" destId="{470CFD2B-6BE5-492E-ABF4-38E9A843AC3C}" srcOrd="1" destOrd="0" presId="urn:microsoft.com/office/officeart/2008/layout/PictureStrips"/>
    <dgm:cxn modelId="{69A255CE-FEAD-44CD-9B07-DD7051E4A67F}" type="presParOf" srcId="{E39ADB1B-2B98-4D19-B862-39697121EA2F}" destId="{40FBF03D-92BF-4F8F-BDD0-F8B6CDFB97BE}" srcOrd="1" destOrd="0" presId="urn:microsoft.com/office/officeart/2008/layout/PictureStrips"/>
    <dgm:cxn modelId="{3824B66D-8617-4852-B4A1-D3FCEB2B0841}" type="presParOf" srcId="{E39ADB1B-2B98-4D19-B862-39697121EA2F}" destId="{33F97B2C-9EA3-435C-A52C-BD72DB5B1E21}" srcOrd="2" destOrd="0" presId="urn:microsoft.com/office/officeart/2008/layout/PictureStrips"/>
    <dgm:cxn modelId="{A9ABC010-C0C8-45D3-A7D6-2B54575D0EC4}" type="presParOf" srcId="{33F97B2C-9EA3-435C-A52C-BD72DB5B1E21}" destId="{2D108D68-C8C7-41E0-8E44-FD8201A5806A}" srcOrd="0" destOrd="0" presId="urn:microsoft.com/office/officeart/2008/layout/PictureStrips"/>
    <dgm:cxn modelId="{916ED329-3F8B-4856-8CA3-5D0B9F8F71DF}" type="presParOf" srcId="{33F97B2C-9EA3-435C-A52C-BD72DB5B1E21}" destId="{B316EC05-705D-4172-9C11-FF9ED1F1C96F}" srcOrd="1" destOrd="0" presId="urn:microsoft.com/office/officeart/2008/layout/PictureStrips"/>
    <dgm:cxn modelId="{9AA5EC32-C14B-4F11-9A1A-FC08ECD162BB}" type="presParOf" srcId="{E39ADB1B-2B98-4D19-B862-39697121EA2F}" destId="{96181D9E-AFE9-40AF-92BA-A8C2A64BBF44}" srcOrd="3" destOrd="0" presId="urn:microsoft.com/office/officeart/2008/layout/PictureStrips"/>
    <dgm:cxn modelId="{FE6DF509-349C-4C8D-8CCC-077C7547FD92}" type="presParOf" srcId="{E39ADB1B-2B98-4D19-B862-39697121EA2F}" destId="{7DFC6493-FE65-4E51-B537-DFAE0E9C1157}" srcOrd="4" destOrd="0" presId="urn:microsoft.com/office/officeart/2008/layout/PictureStrips"/>
    <dgm:cxn modelId="{BBE8C35F-D892-46F0-B330-BC0CBE099146}" type="presParOf" srcId="{7DFC6493-FE65-4E51-B537-DFAE0E9C1157}" destId="{51F77BF3-9BB0-43B6-9DC0-01CEA39252DC}" srcOrd="0" destOrd="0" presId="urn:microsoft.com/office/officeart/2008/layout/PictureStrips"/>
    <dgm:cxn modelId="{0C248C77-2222-4E78-B188-5A5F172C9A51}" type="presParOf" srcId="{7DFC6493-FE65-4E51-B537-DFAE0E9C1157}" destId="{CEAC1703-B71A-445E-B641-35A04270173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71D5A-ACBA-47BF-A9C3-072D4CD33F85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E727B8B-AEF8-4022-A88B-43FE5F92A7D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План проверок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на 2021 год утвержден приказом министерства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от 15.12.2020 №03-110/п</a:t>
          </a:r>
          <a:endParaRPr lang="ru-RU" sz="1600" b="1" dirty="0">
            <a:solidFill>
              <a:schemeClr val="accent3">
                <a:lumMod val="40000"/>
                <a:lumOff val="6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54803A2-B2A5-4DEB-86A1-01E54FDFCA0F}" type="parTrans" cxnId="{E9C481D2-7186-4173-A7DD-C9750363A7D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52D1BC2-BD76-4D8A-82AA-66B755162734}" type="sibTrans" cxnId="{E9C481D2-7186-4173-A7DD-C9750363A7D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517D6B1-2C13-4394-BED0-45F17DB7CC6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Проведено 22 проверки: 17 плановых,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5 внеплановых. Составлено 22 акта проверок</a:t>
          </a:r>
          <a:endParaRPr lang="ru-RU" sz="1600" b="1" dirty="0">
            <a:solidFill>
              <a:schemeClr val="accent2">
                <a:lumMod val="20000"/>
                <a:lumOff val="8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A0DEA79-AAC4-40CA-8F88-CB670CD5F080}" type="parTrans" cxnId="{87C3DBBC-DDCF-4919-BF07-5F1AB0F213D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793CD29-4458-45A0-A3B5-81B8105F5CC9}" type="sibTrans" cxnId="{87C3DBBC-DDCF-4919-BF07-5F1AB0F213D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F49C3F7-7C3A-4529-A28F-0F67BDC1F7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Проверено 491 объект недвижимого имущества, 157 земельных участков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BB192A-95BA-4077-A914-49F4525A3F3D}" type="parTrans" cxnId="{284F4A89-B45E-4355-8255-36A2A877E62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9A44706-EE93-49F6-92EB-4B7E80117288}" type="sibTrans" cxnId="{284F4A89-B45E-4355-8255-36A2A877E62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B3A59EB-876F-4899-B233-E86AF69A0F7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Составлено 3 административных протокола, направлено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3 материала в прокуратуру Кировской области</a:t>
          </a:r>
          <a:endParaRPr lang="ru-RU" sz="16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ABB594-CE09-4D28-8474-C06348477A52}" type="parTrans" cxnId="{C8EFE930-7D10-4B9D-93A7-DAD0A7AFA7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F4E789F-4B1D-423E-8298-E01E92E6C401}" type="sibTrans" cxnId="{C8EFE930-7D10-4B9D-93A7-DAD0A7AFA7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2C7E75-1363-459F-B3F6-706E11BC990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Вынесено 131 предписание по результатам проверок, 100% контроля исполнения предписаний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196ED1E-7AAD-4587-A692-00A5C2984EB8}" type="parTrans" cxnId="{1BD95CA8-23DA-4193-8CBB-72F55AD4A4D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7123E08-568A-4488-A8A6-AFF69E063E4A}" type="sibTrans" cxnId="{1BD95CA8-23DA-4193-8CBB-72F55AD4A4D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F90ECA2-79FE-4C19-B8A0-51AA2ACB6DA7}" type="pres">
      <dgm:prSet presAssocID="{5E171D5A-ACBA-47BF-A9C3-072D4CD33F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31C7E-9BE6-4315-A771-D83AA61BA9D0}" type="pres">
      <dgm:prSet presAssocID="{5E171D5A-ACBA-47BF-A9C3-072D4CD33F85}" presName="cycle" presStyleCnt="0"/>
      <dgm:spPr/>
    </dgm:pt>
    <dgm:pt modelId="{45FC8D6D-3583-404F-8F71-F5E1580A0194}" type="pres">
      <dgm:prSet presAssocID="{DE727B8B-AEF8-4022-A88B-43FE5F92A7D1}" presName="nodeFirstNode" presStyleLbl="node1" presStyleIdx="0" presStyleCnt="5" custScaleX="110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610C2-8E41-455D-8F8F-9C555B71BF3B}" type="pres">
      <dgm:prSet presAssocID="{152D1BC2-BD76-4D8A-82AA-66B755162734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03E380E-7A1C-4F23-B40D-75889E9008B8}" type="pres">
      <dgm:prSet presAssocID="{3517D6B1-2C13-4394-BED0-45F17DB7CC61}" presName="nodeFollowingNodes" presStyleLbl="node1" presStyleIdx="1" presStyleCnt="5" custScaleX="106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B761F-8454-4461-901A-B04FE4BF5639}" type="pres">
      <dgm:prSet presAssocID="{9F49C3F7-7C3A-4529-A28F-0F67BDC1F758}" presName="nodeFollowingNodes" presStyleLbl="node1" presStyleIdx="2" presStyleCnt="5" custScaleX="108114" custRadScaleRad="102938" custRadScaleInc="-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BCDF-FF88-478E-B689-0294EBF11A5C}" type="pres">
      <dgm:prSet presAssocID="{CB3A59EB-876F-4899-B233-E86AF69A0F7D}" presName="nodeFollowingNodes" presStyleLbl="node1" presStyleIdx="3" presStyleCnt="5" custScaleX="117899" custRadScaleRad="101349" custRadScaleInc="1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6D25C-6222-410E-9C7C-72F11A8CA035}" type="pres">
      <dgm:prSet presAssocID="{DE2C7E75-1363-459F-B3F6-706E11BC990C}" presName="nodeFollowingNodes" presStyleLbl="node1" presStyleIdx="4" presStyleCnt="5" custScaleX="115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EC7377-1175-4709-AD76-DCA5177D087B}" type="presOf" srcId="{3517D6B1-2C13-4394-BED0-45F17DB7CC61}" destId="{F03E380E-7A1C-4F23-B40D-75889E9008B8}" srcOrd="0" destOrd="0" presId="urn:microsoft.com/office/officeart/2005/8/layout/cycle3"/>
    <dgm:cxn modelId="{4CD79791-AAE8-4459-9AA0-6E1CFE3DBEF6}" type="presOf" srcId="{CB3A59EB-876F-4899-B233-E86AF69A0F7D}" destId="{7E44BCDF-FF88-478E-B689-0294EBF11A5C}" srcOrd="0" destOrd="0" presId="urn:microsoft.com/office/officeart/2005/8/layout/cycle3"/>
    <dgm:cxn modelId="{87C3DBBC-DDCF-4919-BF07-5F1AB0F213DE}" srcId="{5E171D5A-ACBA-47BF-A9C3-072D4CD33F85}" destId="{3517D6B1-2C13-4394-BED0-45F17DB7CC61}" srcOrd="1" destOrd="0" parTransId="{0A0DEA79-AAC4-40CA-8F88-CB670CD5F080}" sibTransId="{A793CD29-4458-45A0-A3B5-81B8105F5CC9}"/>
    <dgm:cxn modelId="{C8EFE930-7D10-4B9D-93A7-DAD0A7AFA780}" srcId="{5E171D5A-ACBA-47BF-A9C3-072D4CD33F85}" destId="{CB3A59EB-876F-4899-B233-E86AF69A0F7D}" srcOrd="3" destOrd="0" parTransId="{1CABB594-CE09-4D28-8474-C06348477A52}" sibTransId="{DF4E789F-4B1D-423E-8298-E01E92E6C401}"/>
    <dgm:cxn modelId="{08C837CC-BAD8-4875-9204-55641AA75851}" type="presOf" srcId="{152D1BC2-BD76-4D8A-82AA-66B755162734}" destId="{656610C2-8E41-455D-8F8F-9C555B71BF3B}" srcOrd="0" destOrd="0" presId="urn:microsoft.com/office/officeart/2005/8/layout/cycle3"/>
    <dgm:cxn modelId="{90ED3C07-33B1-4468-B1DE-5F74A9B82173}" type="presOf" srcId="{5E171D5A-ACBA-47BF-A9C3-072D4CD33F85}" destId="{3F90ECA2-79FE-4C19-B8A0-51AA2ACB6DA7}" srcOrd="0" destOrd="0" presId="urn:microsoft.com/office/officeart/2005/8/layout/cycle3"/>
    <dgm:cxn modelId="{4764DE26-B6E0-4F10-84DC-1D18B2929CE7}" type="presOf" srcId="{9F49C3F7-7C3A-4529-A28F-0F67BDC1F758}" destId="{8CEB761F-8454-4461-901A-B04FE4BF5639}" srcOrd="0" destOrd="0" presId="urn:microsoft.com/office/officeart/2005/8/layout/cycle3"/>
    <dgm:cxn modelId="{284F4A89-B45E-4355-8255-36A2A877E620}" srcId="{5E171D5A-ACBA-47BF-A9C3-072D4CD33F85}" destId="{9F49C3F7-7C3A-4529-A28F-0F67BDC1F758}" srcOrd="2" destOrd="0" parTransId="{D9BB192A-95BA-4077-A914-49F4525A3F3D}" sibTransId="{59A44706-EE93-49F6-92EB-4B7E80117288}"/>
    <dgm:cxn modelId="{E9C481D2-7186-4173-A7DD-C9750363A7DA}" srcId="{5E171D5A-ACBA-47BF-A9C3-072D4CD33F85}" destId="{DE727B8B-AEF8-4022-A88B-43FE5F92A7D1}" srcOrd="0" destOrd="0" parTransId="{A54803A2-B2A5-4DEB-86A1-01E54FDFCA0F}" sibTransId="{152D1BC2-BD76-4D8A-82AA-66B755162734}"/>
    <dgm:cxn modelId="{1BD95CA8-23DA-4193-8CBB-72F55AD4A4D5}" srcId="{5E171D5A-ACBA-47BF-A9C3-072D4CD33F85}" destId="{DE2C7E75-1363-459F-B3F6-706E11BC990C}" srcOrd="4" destOrd="0" parTransId="{5196ED1E-7AAD-4587-A692-00A5C2984EB8}" sibTransId="{27123E08-568A-4488-A8A6-AFF69E063E4A}"/>
    <dgm:cxn modelId="{AC4F8B56-919B-4944-A8F9-07D9775B4AA5}" type="presOf" srcId="{DE2C7E75-1363-459F-B3F6-706E11BC990C}" destId="{B286D25C-6222-410E-9C7C-72F11A8CA035}" srcOrd="0" destOrd="0" presId="urn:microsoft.com/office/officeart/2005/8/layout/cycle3"/>
    <dgm:cxn modelId="{64C08628-21F7-460F-A2AC-44F202043B0B}" type="presOf" srcId="{DE727B8B-AEF8-4022-A88B-43FE5F92A7D1}" destId="{45FC8D6D-3583-404F-8F71-F5E1580A0194}" srcOrd="0" destOrd="0" presId="urn:microsoft.com/office/officeart/2005/8/layout/cycle3"/>
    <dgm:cxn modelId="{F40A6B27-7997-4228-A5A4-ABEA5FBDA745}" type="presParOf" srcId="{3F90ECA2-79FE-4C19-B8A0-51AA2ACB6DA7}" destId="{84131C7E-9BE6-4315-A771-D83AA61BA9D0}" srcOrd="0" destOrd="0" presId="urn:microsoft.com/office/officeart/2005/8/layout/cycle3"/>
    <dgm:cxn modelId="{42EAF023-25FF-4DAE-84C4-4904EDB14182}" type="presParOf" srcId="{84131C7E-9BE6-4315-A771-D83AA61BA9D0}" destId="{45FC8D6D-3583-404F-8F71-F5E1580A0194}" srcOrd="0" destOrd="0" presId="urn:microsoft.com/office/officeart/2005/8/layout/cycle3"/>
    <dgm:cxn modelId="{587E7012-C7D9-446D-9194-A1F77DE41929}" type="presParOf" srcId="{84131C7E-9BE6-4315-A771-D83AA61BA9D0}" destId="{656610C2-8E41-455D-8F8F-9C555B71BF3B}" srcOrd="1" destOrd="0" presId="urn:microsoft.com/office/officeart/2005/8/layout/cycle3"/>
    <dgm:cxn modelId="{34666558-A001-488F-AC51-95B646124CF9}" type="presParOf" srcId="{84131C7E-9BE6-4315-A771-D83AA61BA9D0}" destId="{F03E380E-7A1C-4F23-B40D-75889E9008B8}" srcOrd="2" destOrd="0" presId="urn:microsoft.com/office/officeart/2005/8/layout/cycle3"/>
    <dgm:cxn modelId="{7C4C0F65-799C-4C62-93CB-21503288AE1D}" type="presParOf" srcId="{84131C7E-9BE6-4315-A771-D83AA61BA9D0}" destId="{8CEB761F-8454-4461-901A-B04FE4BF5639}" srcOrd="3" destOrd="0" presId="urn:microsoft.com/office/officeart/2005/8/layout/cycle3"/>
    <dgm:cxn modelId="{A7D0854E-AB23-4FF5-A40A-C2E15547A15C}" type="presParOf" srcId="{84131C7E-9BE6-4315-A771-D83AA61BA9D0}" destId="{7E44BCDF-FF88-478E-B689-0294EBF11A5C}" srcOrd="4" destOrd="0" presId="urn:microsoft.com/office/officeart/2005/8/layout/cycle3"/>
    <dgm:cxn modelId="{E808E8FA-12F9-4D48-8247-B6EEB8B946A2}" type="presParOf" srcId="{84131C7E-9BE6-4315-A771-D83AA61BA9D0}" destId="{B286D25C-6222-410E-9C7C-72F11A8CA0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D09C6-8BE5-415A-9E91-8216671D6075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445C1A3-5B6B-4262-8258-D7709C7C211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зарегистрировано право собственности Кировской области, на 31.12.2021 доля земельных участков, на которые зарегистрировано право собственности – 97,5%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A7AE71B-5F5C-4EAC-BE11-32FD26F9BC75}" type="parTrans" cxnId="{7E2948A5-EADF-4604-8FF6-8C2631511BD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0A63D50-51A5-4A1A-8818-937D4B187E9C}" type="sibTrans" cxnId="{7E2948A5-EADF-4604-8FF6-8C2631511BD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FB3F8BB-57EC-4BA1-BB0E-F64049FB2C8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проведены кадастровые работы в отношении 28 земельных участков, доля земельных участков, местоположение которых установлено 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88%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7DA13A7-3992-480A-A14A-9202E0E42C21}" type="parTrans" cxnId="{F0D25D68-CC1C-455D-916B-7E70489BA0D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83B9CDC-8765-4617-9F2F-0AA6A24E81F1}" type="sibTrans" cxnId="{F0D25D68-CC1C-455D-916B-7E70489BA0D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0C947F1-76E0-49F9-A164-B2E3E392FF0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предоставлено 396 земельных участков в пользование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319F8C3-1752-4A78-906E-A870B6711A8A}" type="parTrans" cxnId="{0397D3A9-7DDA-4F51-9D5B-96C423C3EF4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6BC98E2-68C8-4D19-AE2E-19AD420BDFAA}" type="sibTrans" cxnId="{0397D3A9-7DDA-4F51-9D5B-96C423C3EF4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E7D4F61-D097-4F2E-A050-F0FB1A2879BB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F2CE2FC-6AFF-461E-B446-66B57172E717}" type="parTrans" cxnId="{0099DCD9-07C9-4BC0-ADCA-C2C98EDEB30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758188D-B73B-4F68-B3A4-4702666A0949}" type="sibTrans" cxnId="{0099DCD9-07C9-4BC0-ADCA-C2C98EDEB30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18CEE97-3BD4-44BF-A9AD-33295C84EFC6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2F8F63B-765E-43AA-8696-0695710EAAAA}" type="parTrans" cxnId="{6FB6E0C9-8B26-4DC5-A18D-4B60F2A4777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D6CEB6-DDC7-4B44-B94B-8D4DD604AC37}" type="sibTrans" cxnId="{6FB6E0C9-8B26-4DC5-A18D-4B60F2A4777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51C6876-7878-426A-BB51-249B0293D003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принято 49 распоряжений о переводе земельных участков, 17 распоряжений об отказе в переводе из одной категории в другую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85434F1-A323-42CF-90AA-FD9724081121}" type="parTrans" cxnId="{399D9380-09A3-4629-9BBA-E8183546357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A5D473F-44D8-4F93-82A7-04D38FEE01FC}" type="sibTrans" cxnId="{399D9380-09A3-4629-9BBA-E8183546357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BE9FA9F-8EE6-4DD5-94CF-F1C5E8DEE6D1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Принято 124 решения об отказе в выкупе 213 земельных участка из земель сельскохозяйственного назначения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6D535C8-35AE-4BF9-B2F7-AEB773B178A4}" type="parTrans" cxnId="{26249A36-99BB-440A-847B-3F3D40FF477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0BBFD58-29ED-4A07-9F1E-805AE0A7EA83}" type="sibTrans" cxnId="{26249A36-99BB-440A-847B-3F3D40FF477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B0BEAB2-6006-4A6A-9E71-4A6D5149EC38}" type="pres">
      <dgm:prSet presAssocID="{12DD09C6-8BE5-415A-9E91-8216671D60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CEDD89-EAB2-44DA-9F62-DA7AC7FFC3B9}" type="pres">
      <dgm:prSet presAssocID="{5445C1A3-5B6B-4262-8258-D7709C7C211E}" presName="parentLin" presStyleCnt="0"/>
      <dgm:spPr/>
    </dgm:pt>
    <dgm:pt modelId="{2451E876-BF42-4F8F-962D-D378FBA27B03}" type="pres">
      <dgm:prSet presAssocID="{5445C1A3-5B6B-4262-8258-D7709C7C211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EDF6AB4-B354-4476-A0AB-3A2A226DF583}" type="pres">
      <dgm:prSet presAssocID="{5445C1A3-5B6B-4262-8258-D7709C7C21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23089-8461-4925-9503-903FEA7FD15D}" type="pres">
      <dgm:prSet presAssocID="{5445C1A3-5B6B-4262-8258-D7709C7C211E}" presName="negativeSpace" presStyleCnt="0"/>
      <dgm:spPr/>
    </dgm:pt>
    <dgm:pt modelId="{43A4C487-0A6C-4568-B86C-3DDE8F0F7DD9}" type="pres">
      <dgm:prSet presAssocID="{5445C1A3-5B6B-4262-8258-D7709C7C211E}" presName="childText" presStyleLbl="conFgAcc1" presStyleIdx="0" presStyleCnt="5" custLinFactNeighborX="0" custLinFactNeighborY="-2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5D7F9-48AE-46D1-9564-6266B22C3C91}" type="pres">
      <dgm:prSet presAssocID="{A0A63D50-51A5-4A1A-8818-937D4B187E9C}" presName="spaceBetweenRectangles" presStyleCnt="0"/>
      <dgm:spPr/>
    </dgm:pt>
    <dgm:pt modelId="{F5FDCF75-1FEA-474D-8479-5F3B358E8E24}" type="pres">
      <dgm:prSet presAssocID="{4FB3F8BB-57EC-4BA1-BB0E-F64049FB2C82}" presName="parentLin" presStyleCnt="0"/>
      <dgm:spPr/>
    </dgm:pt>
    <dgm:pt modelId="{D5BBCFA9-4665-4274-B38F-CF39A067EAAD}" type="pres">
      <dgm:prSet presAssocID="{4FB3F8BB-57EC-4BA1-BB0E-F64049FB2C8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76BF88F-A24A-43B7-BFE0-D1C3EBAC07D5}" type="pres">
      <dgm:prSet presAssocID="{4FB3F8BB-57EC-4BA1-BB0E-F64049FB2C8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E2577-6375-41B0-BC92-47544CB563FC}" type="pres">
      <dgm:prSet presAssocID="{4FB3F8BB-57EC-4BA1-BB0E-F64049FB2C82}" presName="negativeSpace" presStyleCnt="0"/>
      <dgm:spPr/>
    </dgm:pt>
    <dgm:pt modelId="{A6AF7952-1A72-4B5B-A866-4F33CE2D5186}" type="pres">
      <dgm:prSet presAssocID="{4FB3F8BB-57EC-4BA1-BB0E-F64049FB2C82}" presName="childText" presStyleLbl="conFgAcc1" presStyleIdx="1" presStyleCnt="5">
        <dgm:presLayoutVars>
          <dgm:bulletEnabled val="1"/>
        </dgm:presLayoutVars>
      </dgm:prSet>
      <dgm:spPr/>
    </dgm:pt>
    <dgm:pt modelId="{10A44E3F-571F-4CC0-AEE6-6FD87C3CB32A}" type="pres">
      <dgm:prSet presAssocID="{783B9CDC-8765-4617-9F2F-0AA6A24E81F1}" presName="spaceBetweenRectangles" presStyleCnt="0"/>
      <dgm:spPr/>
    </dgm:pt>
    <dgm:pt modelId="{FEF178DC-C884-4BA0-8E7C-90CA3EE21F1B}" type="pres">
      <dgm:prSet presAssocID="{00C947F1-76E0-49F9-A164-B2E3E392FF03}" presName="parentLin" presStyleCnt="0"/>
      <dgm:spPr/>
    </dgm:pt>
    <dgm:pt modelId="{58915959-61F7-4DB8-81DD-D1B1B7CAE536}" type="pres">
      <dgm:prSet presAssocID="{00C947F1-76E0-49F9-A164-B2E3E392FF0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13AA229-AAB1-443C-BAAE-17A22B8D63A0}" type="pres">
      <dgm:prSet presAssocID="{00C947F1-76E0-49F9-A164-B2E3E392FF0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E487A-E6A0-4882-B32E-69EA3B5AE606}" type="pres">
      <dgm:prSet presAssocID="{00C947F1-76E0-49F9-A164-B2E3E392FF03}" presName="negativeSpace" presStyleCnt="0"/>
      <dgm:spPr/>
    </dgm:pt>
    <dgm:pt modelId="{EE69AE89-2107-4A9A-94DE-B2EF6CA5C721}" type="pres">
      <dgm:prSet presAssocID="{00C947F1-76E0-49F9-A164-B2E3E392FF03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660E8-6B32-4999-A1BD-768DE1F539AA}" type="pres">
      <dgm:prSet presAssocID="{D6BC98E2-68C8-4D19-AE2E-19AD420BDFAA}" presName="spaceBetweenRectangles" presStyleCnt="0"/>
      <dgm:spPr/>
    </dgm:pt>
    <dgm:pt modelId="{B32FBFDF-2FAA-449E-9473-D5F941A6E0E3}" type="pres">
      <dgm:prSet presAssocID="{651C6876-7878-426A-BB51-249B0293D003}" presName="parentLin" presStyleCnt="0"/>
      <dgm:spPr/>
    </dgm:pt>
    <dgm:pt modelId="{C144962A-03B8-4CD2-B7C2-2F5599EC94C1}" type="pres">
      <dgm:prSet presAssocID="{651C6876-7878-426A-BB51-249B0293D00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34991CF-FA7F-4ED5-8C3C-934E79B4E444}" type="pres">
      <dgm:prSet presAssocID="{651C6876-7878-426A-BB51-249B0293D00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79023-63BE-482C-AA62-7B58049D66A0}" type="pres">
      <dgm:prSet presAssocID="{651C6876-7878-426A-BB51-249B0293D003}" presName="negativeSpace" presStyleCnt="0"/>
      <dgm:spPr/>
    </dgm:pt>
    <dgm:pt modelId="{162EA45F-62E0-4DED-8F67-2D46AFB71BAB}" type="pres">
      <dgm:prSet presAssocID="{651C6876-7878-426A-BB51-249B0293D003}" presName="childText" presStyleLbl="conFgAcc1" presStyleIdx="3" presStyleCnt="5">
        <dgm:presLayoutVars>
          <dgm:bulletEnabled val="1"/>
        </dgm:presLayoutVars>
      </dgm:prSet>
      <dgm:spPr/>
    </dgm:pt>
    <dgm:pt modelId="{B9DBE34F-7F9C-47BD-AF67-F32B66D7735E}" type="pres">
      <dgm:prSet presAssocID="{6A5D473F-44D8-4F93-82A7-04D38FEE01FC}" presName="spaceBetweenRectangles" presStyleCnt="0"/>
      <dgm:spPr/>
    </dgm:pt>
    <dgm:pt modelId="{1872943B-EFB5-4AF5-A81E-8F8CB66F43C9}" type="pres">
      <dgm:prSet presAssocID="{DBE9FA9F-8EE6-4DD5-94CF-F1C5E8DEE6D1}" presName="parentLin" presStyleCnt="0"/>
      <dgm:spPr/>
    </dgm:pt>
    <dgm:pt modelId="{40F099C3-962C-43D4-908A-44179BAFDA63}" type="pres">
      <dgm:prSet presAssocID="{DBE9FA9F-8EE6-4DD5-94CF-F1C5E8DEE6D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2F0C5C0-DD9F-40B7-87B5-8F512EC54A31}" type="pres">
      <dgm:prSet presAssocID="{DBE9FA9F-8EE6-4DD5-94CF-F1C5E8DEE6D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F1016-5B19-4230-A94C-45015B81DB5D}" type="pres">
      <dgm:prSet presAssocID="{DBE9FA9F-8EE6-4DD5-94CF-F1C5E8DEE6D1}" presName="negativeSpace" presStyleCnt="0"/>
      <dgm:spPr/>
    </dgm:pt>
    <dgm:pt modelId="{252D61F5-3112-4DDE-872B-D5AE544A5417}" type="pres">
      <dgm:prSet presAssocID="{DBE9FA9F-8EE6-4DD5-94CF-F1C5E8DEE6D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397D3A9-7DDA-4F51-9D5B-96C423C3EF48}" srcId="{12DD09C6-8BE5-415A-9E91-8216671D6075}" destId="{00C947F1-76E0-49F9-A164-B2E3E392FF03}" srcOrd="2" destOrd="0" parTransId="{E319F8C3-1752-4A78-906E-A870B6711A8A}" sibTransId="{D6BC98E2-68C8-4D19-AE2E-19AD420BDFAA}"/>
    <dgm:cxn modelId="{D1452C7A-E1FA-4E98-BA3A-7965787BAEA0}" type="presOf" srcId="{00C947F1-76E0-49F9-A164-B2E3E392FF03}" destId="{58915959-61F7-4DB8-81DD-D1B1B7CAE536}" srcOrd="0" destOrd="0" presId="urn:microsoft.com/office/officeart/2005/8/layout/list1"/>
    <dgm:cxn modelId="{399D9380-09A3-4629-9BBA-E8183546357B}" srcId="{12DD09C6-8BE5-415A-9E91-8216671D6075}" destId="{651C6876-7878-426A-BB51-249B0293D003}" srcOrd="3" destOrd="0" parTransId="{285434F1-A323-42CF-90AA-FD9724081121}" sibTransId="{6A5D473F-44D8-4F93-82A7-04D38FEE01FC}"/>
    <dgm:cxn modelId="{2B91FE44-25BF-4984-A6F0-099A7E92859D}" type="presOf" srcId="{DBE9FA9F-8EE6-4DD5-94CF-F1C5E8DEE6D1}" destId="{40F099C3-962C-43D4-908A-44179BAFDA63}" srcOrd="0" destOrd="0" presId="urn:microsoft.com/office/officeart/2005/8/layout/list1"/>
    <dgm:cxn modelId="{2D118C7F-6B11-4261-84A7-9E734176EA17}" type="presOf" srcId="{DBE9FA9F-8EE6-4DD5-94CF-F1C5E8DEE6D1}" destId="{B2F0C5C0-DD9F-40B7-87B5-8F512EC54A31}" srcOrd="1" destOrd="0" presId="urn:microsoft.com/office/officeart/2005/8/layout/list1"/>
    <dgm:cxn modelId="{77A639FC-40E6-42E3-B77C-30B19E406634}" type="presOf" srcId="{5445C1A3-5B6B-4262-8258-D7709C7C211E}" destId="{EEDF6AB4-B354-4476-A0AB-3A2A226DF583}" srcOrd="1" destOrd="0" presId="urn:microsoft.com/office/officeart/2005/8/layout/list1"/>
    <dgm:cxn modelId="{C42BD829-DE7B-4198-A418-A050A7CEFFEA}" type="presOf" srcId="{12DD09C6-8BE5-415A-9E91-8216671D6075}" destId="{5B0BEAB2-6006-4A6A-9E71-4A6D5149EC38}" srcOrd="0" destOrd="0" presId="urn:microsoft.com/office/officeart/2005/8/layout/list1"/>
    <dgm:cxn modelId="{EF9F5895-C1B3-484D-9A9A-0326C10C5816}" type="presOf" srcId="{6E7D4F61-D097-4F2E-A050-F0FB1A2879BB}" destId="{EE69AE89-2107-4A9A-94DE-B2EF6CA5C721}" srcOrd="0" destOrd="0" presId="urn:microsoft.com/office/officeart/2005/8/layout/list1"/>
    <dgm:cxn modelId="{78D8291C-3F81-4A8E-951D-E628410E265C}" type="presOf" srcId="{E18CEE97-3BD4-44BF-A9AD-33295C84EFC6}" destId="{43A4C487-0A6C-4568-B86C-3DDE8F0F7DD9}" srcOrd="0" destOrd="0" presId="urn:microsoft.com/office/officeart/2005/8/layout/list1"/>
    <dgm:cxn modelId="{C6EF73DC-42F0-4A06-8020-CE237C931E9D}" type="presOf" srcId="{00C947F1-76E0-49F9-A164-B2E3E392FF03}" destId="{B13AA229-AAB1-443C-BAAE-17A22B8D63A0}" srcOrd="1" destOrd="0" presId="urn:microsoft.com/office/officeart/2005/8/layout/list1"/>
    <dgm:cxn modelId="{7E2948A5-EADF-4604-8FF6-8C2631511BDB}" srcId="{12DD09C6-8BE5-415A-9E91-8216671D6075}" destId="{5445C1A3-5B6B-4262-8258-D7709C7C211E}" srcOrd="0" destOrd="0" parTransId="{5A7AE71B-5F5C-4EAC-BE11-32FD26F9BC75}" sibTransId="{A0A63D50-51A5-4A1A-8818-937D4B187E9C}"/>
    <dgm:cxn modelId="{26249A36-99BB-440A-847B-3F3D40FF4779}" srcId="{12DD09C6-8BE5-415A-9E91-8216671D6075}" destId="{DBE9FA9F-8EE6-4DD5-94CF-F1C5E8DEE6D1}" srcOrd="4" destOrd="0" parTransId="{B6D535C8-35AE-4BF9-B2F7-AEB773B178A4}" sibTransId="{50BBFD58-29ED-4A07-9F1E-805AE0A7EA83}"/>
    <dgm:cxn modelId="{2C5E399A-96D5-4EBC-B23D-A1F348524478}" type="presOf" srcId="{651C6876-7878-426A-BB51-249B0293D003}" destId="{934991CF-FA7F-4ED5-8C3C-934E79B4E444}" srcOrd="1" destOrd="0" presId="urn:microsoft.com/office/officeart/2005/8/layout/list1"/>
    <dgm:cxn modelId="{F0D25D68-CC1C-455D-916B-7E70489BA0D1}" srcId="{12DD09C6-8BE5-415A-9E91-8216671D6075}" destId="{4FB3F8BB-57EC-4BA1-BB0E-F64049FB2C82}" srcOrd="1" destOrd="0" parTransId="{27DA13A7-3992-480A-A14A-9202E0E42C21}" sibTransId="{783B9CDC-8765-4617-9F2F-0AA6A24E81F1}"/>
    <dgm:cxn modelId="{F0628E6E-5663-41A9-915C-8FC05AD25AE2}" type="presOf" srcId="{4FB3F8BB-57EC-4BA1-BB0E-F64049FB2C82}" destId="{E76BF88F-A24A-43B7-BFE0-D1C3EBAC07D5}" srcOrd="1" destOrd="0" presId="urn:microsoft.com/office/officeart/2005/8/layout/list1"/>
    <dgm:cxn modelId="{0099DCD9-07C9-4BC0-ADCA-C2C98EDEB307}" srcId="{00C947F1-76E0-49F9-A164-B2E3E392FF03}" destId="{6E7D4F61-D097-4F2E-A050-F0FB1A2879BB}" srcOrd="0" destOrd="0" parTransId="{8F2CE2FC-6AFF-461E-B446-66B57172E717}" sibTransId="{7758188D-B73B-4F68-B3A4-4702666A0949}"/>
    <dgm:cxn modelId="{043A1942-9868-47C9-B8BC-4CE2CDAB66BD}" type="presOf" srcId="{651C6876-7878-426A-BB51-249B0293D003}" destId="{C144962A-03B8-4CD2-B7C2-2F5599EC94C1}" srcOrd="0" destOrd="0" presId="urn:microsoft.com/office/officeart/2005/8/layout/list1"/>
    <dgm:cxn modelId="{DCEECCAF-02FE-413B-8205-16158A568426}" type="presOf" srcId="{4FB3F8BB-57EC-4BA1-BB0E-F64049FB2C82}" destId="{D5BBCFA9-4665-4274-B38F-CF39A067EAAD}" srcOrd="0" destOrd="0" presId="urn:microsoft.com/office/officeart/2005/8/layout/list1"/>
    <dgm:cxn modelId="{6FB6E0C9-8B26-4DC5-A18D-4B60F2A47774}" srcId="{5445C1A3-5B6B-4262-8258-D7709C7C211E}" destId="{E18CEE97-3BD4-44BF-A9AD-33295C84EFC6}" srcOrd="0" destOrd="0" parTransId="{E2F8F63B-765E-43AA-8696-0695710EAAAA}" sibTransId="{1DD6CEB6-DDC7-4B44-B94B-8D4DD604AC37}"/>
    <dgm:cxn modelId="{E43C54E5-67FC-4BB7-B04F-54C5BEBCD54D}" type="presOf" srcId="{5445C1A3-5B6B-4262-8258-D7709C7C211E}" destId="{2451E876-BF42-4F8F-962D-D378FBA27B03}" srcOrd="0" destOrd="0" presId="urn:microsoft.com/office/officeart/2005/8/layout/list1"/>
    <dgm:cxn modelId="{C720F226-ABEB-4381-9B64-C68DF62AC12D}" type="presParOf" srcId="{5B0BEAB2-6006-4A6A-9E71-4A6D5149EC38}" destId="{F0CEDD89-EAB2-44DA-9F62-DA7AC7FFC3B9}" srcOrd="0" destOrd="0" presId="urn:microsoft.com/office/officeart/2005/8/layout/list1"/>
    <dgm:cxn modelId="{D1824683-4F84-4690-8FB6-E9E0962D133E}" type="presParOf" srcId="{F0CEDD89-EAB2-44DA-9F62-DA7AC7FFC3B9}" destId="{2451E876-BF42-4F8F-962D-D378FBA27B03}" srcOrd="0" destOrd="0" presId="urn:microsoft.com/office/officeart/2005/8/layout/list1"/>
    <dgm:cxn modelId="{0A8B85F8-A311-453C-B879-9DA07632B45C}" type="presParOf" srcId="{F0CEDD89-EAB2-44DA-9F62-DA7AC7FFC3B9}" destId="{EEDF6AB4-B354-4476-A0AB-3A2A226DF583}" srcOrd="1" destOrd="0" presId="urn:microsoft.com/office/officeart/2005/8/layout/list1"/>
    <dgm:cxn modelId="{65B64044-DFB1-4AB3-9885-529147863A6C}" type="presParOf" srcId="{5B0BEAB2-6006-4A6A-9E71-4A6D5149EC38}" destId="{DEE23089-8461-4925-9503-903FEA7FD15D}" srcOrd="1" destOrd="0" presId="urn:microsoft.com/office/officeart/2005/8/layout/list1"/>
    <dgm:cxn modelId="{052B83C7-69EB-432C-80A5-D870EEAB822C}" type="presParOf" srcId="{5B0BEAB2-6006-4A6A-9E71-4A6D5149EC38}" destId="{43A4C487-0A6C-4568-B86C-3DDE8F0F7DD9}" srcOrd="2" destOrd="0" presId="urn:microsoft.com/office/officeart/2005/8/layout/list1"/>
    <dgm:cxn modelId="{DD231E11-FE38-4285-AE67-3EF4519B93FF}" type="presParOf" srcId="{5B0BEAB2-6006-4A6A-9E71-4A6D5149EC38}" destId="{3FC5D7F9-48AE-46D1-9564-6266B22C3C91}" srcOrd="3" destOrd="0" presId="urn:microsoft.com/office/officeart/2005/8/layout/list1"/>
    <dgm:cxn modelId="{1FBC739F-0EDE-42E0-A8A4-D07F831FEEC5}" type="presParOf" srcId="{5B0BEAB2-6006-4A6A-9E71-4A6D5149EC38}" destId="{F5FDCF75-1FEA-474D-8479-5F3B358E8E24}" srcOrd="4" destOrd="0" presId="urn:microsoft.com/office/officeart/2005/8/layout/list1"/>
    <dgm:cxn modelId="{C7F55963-312A-4199-9AF6-2BEF9016EC90}" type="presParOf" srcId="{F5FDCF75-1FEA-474D-8479-5F3B358E8E24}" destId="{D5BBCFA9-4665-4274-B38F-CF39A067EAAD}" srcOrd="0" destOrd="0" presId="urn:microsoft.com/office/officeart/2005/8/layout/list1"/>
    <dgm:cxn modelId="{630E47CB-943E-49C9-9DD9-46D40AE24F0D}" type="presParOf" srcId="{F5FDCF75-1FEA-474D-8479-5F3B358E8E24}" destId="{E76BF88F-A24A-43B7-BFE0-D1C3EBAC07D5}" srcOrd="1" destOrd="0" presId="urn:microsoft.com/office/officeart/2005/8/layout/list1"/>
    <dgm:cxn modelId="{96C13F2B-D2E2-4BA8-95C1-2677B184EF7E}" type="presParOf" srcId="{5B0BEAB2-6006-4A6A-9E71-4A6D5149EC38}" destId="{976E2577-6375-41B0-BC92-47544CB563FC}" srcOrd="5" destOrd="0" presId="urn:microsoft.com/office/officeart/2005/8/layout/list1"/>
    <dgm:cxn modelId="{ABC378F6-E472-4D3B-B77C-EFD8AF115393}" type="presParOf" srcId="{5B0BEAB2-6006-4A6A-9E71-4A6D5149EC38}" destId="{A6AF7952-1A72-4B5B-A866-4F33CE2D5186}" srcOrd="6" destOrd="0" presId="urn:microsoft.com/office/officeart/2005/8/layout/list1"/>
    <dgm:cxn modelId="{AB6B1851-F876-4329-B628-5D98996767E8}" type="presParOf" srcId="{5B0BEAB2-6006-4A6A-9E71-4A6D5149EC38}" destId="{10A44E3F-571F-4CC0-AEE6-6FD87C3CB32A}" srcOrd="7" destOrd="0" presId="urn:microsoft.com/office/officeart/2005/8/layout/list1"/>
    <dgm:cxn modelId="{892A1FF6-DA5F-4D8D-B6C4-C6323E35B7E0}" type="presParOf" srcId="{5B0BEAB2-6006-4A6A-9E71-4A6D5149EC38}" destId="{FEF178DC-C884-4BA0-8E7C-90CA3EE21F1B}" srcOrd="8" destOrd="0" presId="urn:microsoft.com/office/officeart/2005/8/layout/list1"/>
    <dgm:cxn modelId="{0EAA21EB-10AE-4E25-BD7A-EF1785A4806E}" type="presParOf" srcId="{FEF178DC-C884-4BA0-8E7C-90CA3EE21F1B}" destId="{58915959-61F7-4DB8-81DD-D1B1B7CAE536}" srcOrd="0" destOrd="0" presId="urn:microsoft.com/office/officeart/2005/8/layout/list1"/>
    <dgm:cxn modelId="{7540B603-5FF3-49A4-B535-1FF5D63A4802}" type="presParOf" srcId="{FEF178DC-C884-4BA0-8E7C-90CA3EE21F1B}" destId="{B13AA229-AAB1-443C-BAAE-17A22B8D63A0}" srcOrd="1" destOrd="0" presId="urn:microsoft.com/office/officeart/2005/8/layout/list1"/>
    <dgm:cxn modelId="{8F7A846D-ECB5-4B89-8FF6-4E7BF43232FB}" type="presParOf" srcId="{5B0BEAB2-6006-4A6A-9E71-4A6D5149EC38}" destId="{88FE487A-E6A0-4882-B32E-69EA3B5AE606}" srcOrd="9" destOrd="0" presId="urn:microsoft.com/office/officeart/2005/8/layout/list1"/>
    <dgm:cxn modelId="{558D414D-8EEC-4B36-8BE5-5E2225DA4A31}" type="presParOf" srcId="{5B0BEAB2-6006-4A6A-9E71-4A6D5149EC38}" destId="{EE69AE89-2107-4A9A-94DE-B2EF6CA5C721}" srcOrd="10" destOrd="0" presId="urn:microsoft.com/office/officeart/2005/8/layout/list1"/>
    <dgm:cxn modelId="{47AC3B46-0623-4F97-8D5B-793CF55E4FAB}" type="presParOf" srcId="{5B0BEAB2-6006-4A6A-9E71-4A6D5149EC38}" destId="{065660E8-6B32-4999-A1BD-768DE1F539AA}" srcOrd="11" destOrd="0" presId="urn:microsoft.com/office/officeart/2005/8/layout/list1"/>
    <dgm:cxn modelId="{09CB6773-30BA-4462-A08D-FBDAB85990F8}" type="presParOf" srcId="{5B0BEAB2-6006-4A6A-9E71-4A6D5149EC38}" destId="{B32FBFDF-2FAA-449E-9473-D5F941A6E0E3}" srcOrd="12" destOrd="0" presId="urn:microsoft.com/office/officeart/2005/8/layout/list1"/>
    <dgm:cxn modelId="{3D55F47B-E879-4B8F-BC25-75E09DA53A6C}" type="presParOf" srcId="{B32FBFDF-2FAA-449E-9473-D5F941A6E0E3}" destId="{C144962A-03B8-4CD2-B7C2-2F5599EC94C1}" srcOrd="0" destOrd="0" presId="urn:microsoft.com/office/officeart/2005/8/layout/list1"/>
    <dgm:cxn modelId="{EB6FA472-3577-4C6C-8258-BF6935CA958F}" type="presParOf" srcId="{B32FBFDF-2FAA-449E-9473-D5F941A6E0E3}" destId="{934991CF-FA7F-4ED5-8C3C-934E79B4E444}" srcOrd="1" destOrd="0" presId="urn:microsoft.com/office/officeart/2005/8/layout/list1"/>
    <dgm:cxn modelId="{AAC6055C-D962-4ED5-9293-D9FE8C4DD3A8}" type="presParOf" srcId="{5B0BEAB2-6006-4A6A-9E71-4A6D5149EC38}" destId="{48779023-63BE-482C-AA62-7B58049D66A0}" srcOrd="13" destOrd="0" presId="urn:microsoft.com/office/officeart/2005/8/layout/list1"/>
    <dgm:cxn modelId="{49D6CD03-9C01-488C-82E5-91C30BDF8A4E}" type="presParOf" srcId="{5B0BEAB2-6006-4A6A-9E71-4A6D5149EC38}" destId="{162EA45F-62E0-4DED-8F67-2D46AFB71BAB}" srcOrd="14" destOrd="0" presId="urn:microsoft.com/office/officeart/2005/8/layout/list1"/>
    <dgm:cxn modelId="{8EB10621-5642-4008-B38B-1604F5F522BE}" type="presParOf" srcId="{5B0BEAB2-6006-4A6A-9E71-4A6D5149EC38}" destId="{B9DBE34F-7F9C-47BD-AF67-F32B66D7735E}" srcOrd="15" destOrd="0" presId="urn:microsoft.com/office/officeart/2005/8/layout/list1"/>
    <dgm:cxn modelId="{1B943176-4417-4361-BD19-F859A073FDAE}" type="presParOf" srcId="{5B0BEAB2-6006-4A6A-9E71-4A6D5149EC38}" destId="{1872943B-EFB5-4AF5-A81E-8F8CB66F43C9}" srcOrd="16" destOrd="0" presId="urn:microsoft.com/office/officeart/2005/8/layout/list1"/>
    <dgm:cxn modelId="{B4B7C3CD-93FA-401F-971A-C28D50C7B428}" type="presParOf" srcId="{1872943B-EFB5-4AF5-A81E-8F8CB66F43C9}" destId="{40F099C3-962C-43D4-908A-44179BAFDA63}" srcOrd="0" destOrd="0" presId="urn:microsoft.com/office/officeart/2005/8/layout/list1"/>
    <dgm:cxn modelId="{4F0BD664-9338-4674-8212-FBC186782372}" type="presParOf" srcId="{1872943B-EFB5-4AF5-A81E-8F8CB66F43C9}" destId="{B2F0C5C0-DD9F-40B7-87B5-8F512EC54A31}" srcOrd="1" destOrd="0" presId="urn:microsoft.com/office/officeart/2005/8/layout/list1"/>
    <dgm:cxn modelId="{DF6754F2-3CEC-495E-9F4D-59E3D82FFC1A}" type="presParOf" srcId="{5B0BEAB2-6006-4A6A-9E71-4A6D5149EC38}" destId="{4A6F1016-5B19-4230-A94C-45015B81DB5D}" srcOrd="17" destOrd="0" presId="urn:microsoft.com/office/officeart/2005/8/layout/list1"/>
    <dgm:cxn modelId="{2E1852E6-DBED-4DD3-9E4F-B4306F061800}" type="presParOf" srcId="{5B0BEAB2-6006-4A6A-9E71-4A6D5149EC38}" destId="{252D61F5-3112-4DDE-872B-D5AE544A541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385A18-2FC7-4469-B542-6B638B79A01B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3BF0ABF-1139-4909-A08D-1F2B562051F8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2019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49A540-6D72-4691-9682-741B64F527FB}" type="parTrans" cxnId="{6DD401BF-4A7D-4ABD-927B-A26037CFB3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3A41E97-6121-4ADB-9428-24E6F8F667C2}" type="sibTrans" cxnId="{6DD401BF-4A7D-4ABD-927B-A26037CFB3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0C03BCD-D0F6-4FCD-B3B9-49616DB51639}">
      <dgm:prSet custT="1"/>
      <dgm:spPr/>
      <dgm:t>
        <a:bodyPr/>
        <a:lstStyle/>
        <a:p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ЗПРОМ (</a:t>
          </a:r>
          <a:r>
            <a:rPr lang="ru-RU" sz="32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↑</a:t>
          </a:r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 1,46 %)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4952DA8-3E3D-4FFA-A0F1-810DA3A2DDC2}" type="parTrans" cxnId="{247B1B6C-1575-4F8C-9810-B0F394894F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13EE2D-AC2C-4E28-8ECB-BC6CAFD6D9FA}" type="sibTrans" cxnId="{247B1B6C-1575-4F8C-9810-B0F394894F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3422E08-7C3F-4E28-8178-6EA51E5CDB3B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2020</a:t>
          </a:r>
        </a:p>
      </dgm:t>
    </dgm:pt>
    <dgm:pt modelId="{7413ABF6-D6E9-48EA-A9CA-E641419F72B8}" type="parTrans" cxnId="{E5634E40-C907-4A1A-A238-1886D4A6E1B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6C7003-D3A8-43D6-A056-3C13A2D1D823}" type="sibTrans" cxnId="{E5634E40-C907-4A1A-A238-1886D4A6E1B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25BD9A-55BC-41EC-B84A-914B8188B206}">
      <dgm:prSet custT="1"/>
      <dgm:spPr/>
      <dgm:t>
        <a:bodyPr/>
        <a:lstStyle/>
        <a:p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ЗНП (↑ 16,64 %)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A50D588-D505-4A43-8D27-2280A04E88CF}" type="parTrans" cxnId="{97C6298E-8920-49F3-8965-3E73DAE05CC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D9069F-8670-42A0-B1E8-ACBFF574CDB9}" type="sibTrans" cxnId="{97C6298E-8920-49F3-8965-3E73DAE05CC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4610777-33AC-4858-BFF0-6F12306F46BF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2021</a:t>
          </a: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</a:t>
          </a:r>
          <a:endParaRPr lang="ru-RU" sz="1400" b="1" dirty="0">
            <a:solidFill>
              <a:srgbClr val="17491C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C029B3-F976-4AD9-AEC5-0725E32C4A39}" type="parTrans" cxnId="{C26E1ADF-70C5-4C92-ABEA-7E9027CA7AF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CC2B46-3F2F-426A-B069-CCA780AB9B44}" type="sibTrans" cxnId="{C26E1ADF-70C5-4C92-ABEA-7E9027CA7AF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D154187-CF68-4349-B551-87A56192BC2C}">
      <dgm:prSet custT="1"/>
      <dgm:spPr/>
      <dgm:t>
        <a:bodyPr/>
        <a:lstStyle/>
        <a:p>
          <a:r>
            <a:rPr lang="ru-RU" sz="24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ЗСХН + ЗЛФ + ЗВФ + ЗООТ</a:t>
          </a:r>
          <a:endParaRPr lang="ru-RU" sz="24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073BBAC-8998-4C46-911F-2A5ACDAABBE4}" type="parTrans" cxnId="{38F7F401-DF3C-4FE2-A0E7-25B5963640C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3671848-8815-45C8-8DC0-F3F65B2CF78C}" type="sibTrans" cxnId="{38F7F401-DF3C-4FE2-A0E7-25B5963640C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1EFC4B-65A3-4AE4-8EAE-66387CCA36EC}">
      <dgm:prSet custT="1"/>
      <dgm:spPr/>
      <dgm:t>
        <a:bodyPr/>
        <a:lstStyle/>
        <a:p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ОКС (↑ 15,09 %)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3667D0F-8249-470E-946B-496EF9ED5EAE}" type="parTrans" cxnId="{7200E4FC-25FA-44A0-AA57-23BC9313CF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575E303-C548-4E1E-889B-2ECCE87FD247}" type="sibTrans" cxnId="{7200E4FC-25FA-44A0-AA57-23BC9313CF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B31B4A-AB52-46A4-9E5C-9CB391874397}" type="pres">
      <dgm:prSet presAssocID="{E8385A18-2FC7-4469-B542-6B638B79A0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8FBB1-780D-4614-9BF0-C5613906D764}" type="pres">
      <dgm:prSet presAssocID="{63BF0ABF-1139-4909-A08D-1F2B562051F8}" presName="composite" presStyleCnt="0"/>
      <dgm:spPr/>
    </dgm:pt>
    <dgm:pt modelId="{AE557D88-76F8-4EDB-A42B-1B50CD8E2F72}" type="pres">
      <dgm:prSet presAssocID="{63BF0ABF-1139-4909-A08D-1F2B562051F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24F90-53CF-428D-AE36-D6AE80F4DE49}" type="pres">
      <dgm:prSet presAssocID="{63BF0ABF-1139-4909-A08D-1F2B562051F8}" presName="descendantText" presStyleLbl="alignAcc1" presStyleIdx="0" presStyleCnt="3" custLinFactNeighborX="-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03F8F-786E-408A-B3B8-29B40F2C67C5}" type="pres">
      <dgm:prSet presAssocID="{F3A41E97-6121-4ADB-9428-24E6F8F667C2}" presName="sp" presStyleCnt="0"/>
      <dgm:spPr/>
    </dgm:pt>
    <dgm:pt modelId="{1425F1FA-AA5B-47E1-8A6A-328BBD065E4A}" type="pres">
      <dgm:prSet presAssocID="{43422E08-7C3F-4E28-8178-6EA51E5CDB3B}" presName="composite" presStyleCnt="0"/>
      <dgm:spPr/>
    </dgm:pt>
    <dgm:pt modelId="{A7058841-9518-4DFA-BA30-0B57AEA41DB4}" type="pres">
      <dgm:prSet presAssocID="{43422E08-7C3F-4E28-8178-6EA51E5CDB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11321-631A-4095-A50A-9716C1BF4D46}" type="pres">
      <dgm:prSet presAssocID="{43422E08-7C3F-4E28-8178-6EA51E5CDB3B}" presName="descendantText" presStyleLbl="alignAcc1" presStyleIdx="1" presStyleCnt="3" custScaleY="94969" custLinFactNeighborX="-414" custLinFactNeighborY="-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6115C-7DD4-454B-847E-A11C68141F80}" type="pres">
      <dgm:prSet presAssocID="{376C7003-D3A8-43D6-A056-3C13A2D1D823}" presName="sp" presStyleCnt="0"/>
      <dgm:spPr/>
    </dgm:pt>
    <dgm:pt modelId="{0CE390A9-3D92-4FDB-A932-2FBF39DF6EBC}" type="pres">
      <dgm:prSet presAssocID="{A4610777-33AC-4858-BFF0-6F12306F46BF}" presName="composite" presStyleCnt="0"/>
      <dgm:spPr/>
    </dgm:pt>
    <dgm:pt modelId="{2A90DEE7-FD58-4826-8562-B6172FEB0FF2}" type="pres">
      <dgm:prSet presAssocID="{A4610777-33AC-4858-BFF0-6F12306F46BF}" presName="parentText" presStyleLbl="alignNode1" presStyleIdx="2" presStyleCnt="3" custLinFactNeighborX="-896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A42CC-2248-469B-9708-CCD184231265}" type="pres">
      <dgm:prSet presAssocID="{A4610777-33AC-4858-BFF0-6F12306F46BF}" presName="descendantText" presStyleLbl="alignAcc1" presStyleIdx="2" presStyleCnt="3" custScaleY="12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7B1B6C-1575-4F8C-9810-B0F394894F89}" srcId="{63BF0ABF-1139-4909-A08D-1F2B562051F8}" destId="{70C03BCD-D0F6-4FCD-B3B9-49616DB51639}" srcOrd="0" destOrd="0" parTransId="{C4952DA8-3E3D-4FFA-A0F1-810DA3A2DDC2}" sibTransId="{9013EE2D-AC2C-4E28-8ECB-BC6CAFD6D9FA}"/>
    <dgm:cxn modelId="{7200E4FC-25FA-44A0-AA57-23BC9313CF4E}" srcId="{63BF0ABF-1139-4909-A08D-1F2B562051F8}" destId="{5D1EFC4B-65A3-4AE4-8EAE-66387CCA36EC}" srcOrd="1" destOrd="0" parTransId="{C3667D0F-8249-470E-946B-496EF9ED5EAE}" sibTransId="{C575E303-C548-4E1E-889B-2ECCE87FD247}"/>
    <dgm:cxn modelId="{C26E1ADF-70C5-4C92-ABEA-7E9027CA7AF9}" srcId="{E8385A18-2FC7-4469-B542-6B638B79A01B}" destId="{A4610777-33AC-4858-BFF0-6F12306F46BF}" srcOrd="2" destOrd="0" parTransId="{EAC029B3-F976-4AD9-AEC5-0725E32C4A39}" sibTransId="{A3CC2B46-3F2F-426A-B069-CCA780AB9B44}"/>
    <dgm:cxn modelId="{70718197-8B79-489B-9BF6-76684066CCB3}" type="presOf" srcId="{63BF0ABF-1139-4909-A08D-1F2B562051F8}" destId="{AE557D88-76F8-4EDB-A42B-1B50CD8E2F72}" srcOrd="0" destOrd="0" presId="urn:microsoft.com/office/officeart/2005/8/layout/chevron2"/>
    <dgm:cxn modelId="{38F7F401-DF3C-4FE2-A0E7-25B5963640C6}" srcId="{A4610777-33AC-4858-BFF0-6F12306F46BF}" destId="{4D154187-CF68-4349-B551-87A56192BC2C}" srcOrd="0" destOrd="0" parTransId="{1073BBAC-8998-4C46-911F-2A5ACDAABBE4}" sibTransId="{73671848-8815-45C8-8DC0-F3F65B2CF78C}"/>
    <dgm:cxn modelId="{7E3F9BB4-5A28-40C9-AFB3-4BE52522D242}" type="presOf" srcId="{5D1EFC4B-65A3-4AE4-8EAE-66387CCA36EC}" destId="{74824F90-53CF-428D-AE36-D6AE80F4DE49}" srcOrd="0" destOrd="1" presId="urn:microsoft.com/office/officeart/2005/8/layout/chevron2"/>
    <dgm:cxn modelId="{E5634E40-C907-4A1A-A238-1886D4A6E1BF}" srcId="{E8385A18-2FC7-4469-B542-6B638B79A01B}" destId="{43422E08-7C3F-4E28-8178-6EA51E5CDB3B}" srcOrd="1" destOrd="0" parTransId="{7413ABF6-D6E9-48EA-A9CA-E641419F72B8}" sibTransId="{376C7003-D3A8-43D6-A056-3C13A2D1D823}"/>
    <dgm:cxn modelId="{A024B8C0-0E6A-4700-97C6-27866D23CC06}" type="presOf" srcId="{70C03BCD-D0F6-4FCD-B3B9-49616DB51639}" destId="{74824F90-53CF-428D-AE36-D6AE80F4DE49}" srcOrd="0" destOrd="0" presId="urn:microsoft.com/office/officeart/2005/8/layout/chevron2"/>
    <dgm:cxn modelId="{291193E7-6899-44AA-9627-8502B905020C}" type="presOf" srcId="{43422E08-7C3F-4E28-8178-6EA51E5CDB3B}" destId="{A7058841-9518-4DFA-BA30-0B57AEA41DB4}" srcOrd="0" destOrd="0" presId="urn:microsoft.com/office/officeart/2005/8/layout/chevron2"/>
    <dgm:cxn modelId="{4AF11E0B-9B03-4239-BE88-19ED44AC0DBF}" type="presOf" srcId="{4D154187-CF68-4349-B551-87A56192BC2C}" destId="{710A42CC-2248-469B-9708-CCD184231265}" srcOrd="0" destOrd="0" presId="urn:microsoft.com/office/officeart/2005/8/layout/chevron2"/>
    <dgm:cxn modelId="{D6B3FC93-6ABD-425E-BEB4-07C80A265753}" type="presOf" srcId="{D925BD9A-55BC-41EC-B84A-914B8188B206}" destId="{1F811321-631A-4095-A50A-9716C1BF4D46}" srcOrd="0" destOrd="0" presId="urn:microsoft.com/office/officeart/2005/8/layout/chevron2"/>
    <dgm:cxn modelId="{97C6298E-8920-49F3-8965-3E73DAE05CC1}" srcId="{43422E08-7C3F-4E28-8178-6EA51E5CDB3B}" destId="{D925BD9A-55BC-41EC-B84A-914B8188B206}" srcOrd="0" destOrd="0" parTransId="{3A50D588-D505-4A43-8D27-2280A04E88CF}" sibTransId="{5ED9069F-8670-42A0-B1E8-ACBFF574CDB9}"/>
    <dgm:cxn modelId="{6DD401BF-4A7D-4ABD-927B-A26037CFB33B}" srcId="{E8385A18-2FC7-4469-B542-6B638B79A01B}" destId="{63BF0ABF-1139-4909-A08D-1F2B562051F8}" srcOrd="0" destOrd="0" parTransId="{7849A540-6D72-4691-9682-741B64F527FB}" sibTransId="{F3A41E97-6121-4ADB-9428-24E6F8F667C2}"/>
    <dgm:cxn modelId="{03A83E48-2578-4FCE-BD63-74DB069E72FB}" type="presOf" srcId="{A4610777-33AC-4858-BFF0-6F12306F46BF}" destId="{2A90DEE7-FD58-4826-8562-B6172FEB0FF2}" srcOrd="0" destOrd="0" presId="urn:microsoft.com/office/officeart/2005/8/layout/chevron2"/>
    <dgm:cxn modelId="{44F59B2A-7A1D-4D08-A949-1E7EE0444C6D}" type="presOf" srcId="{E8385A18-2FC7-4469-B542-6B638B79A01B}" destId="{CFB31B4A-AB52-46A4-9E5C-9CB391874397}" srcOrd="0" destOrd="0" presId="urn:microsoft.com/office/officeart/2005/8/layout/chevron2"/>
    <dgm:cxn modelId="{57D5BB66-3CE2-45F4-97C7-CA18A3C6303F}" type="presParOf" srcId="{CFB31B4A-AB52-46A4-9E5C-9CB391874397}" destId="{A2E8FBB1-780D-4614-9BF0-C5613906D764}" srcOrd="0" destOrd="0" presId="urn:microsoft.com/office/officeart/2005/8/layout/chevron2"/>
    <dgm:cxn modelId="{A518640F-9669-4BFC-BF65-4F9B1607E650}" type="presParOf" srcId="{A2E8FBB1-780D-4614-9BF0-C5613906D764}" destId="{AE557D88-76F8-4EDB-A42B-1B50CD8E2F72}" srcOrd="0" destOrd="0" presId="urn:microsoft.com/office/officeart/2005/8/layout/chevron2"/>
    <dgm:cxn modelId="{B0B5EC13-39A4-4063-BE75-40F07A66A728}" type="presParOf" srcId="{A2E8FBB1-780D-4614-9BF0-C5613906D764}" destId="{74824F90-53CF-428D-AE36-D6AE80F4DE49}" srcOrd="1" destOrd="0" presId="urn:microsoft.com/office/officeart/2005/8/layout/chevron2"/>
    <dgm:cxn modelId="{FE83F58A-A141-4524-AFDB-60FC3DDE5A45}" type="presParOf" srcId="{CFB31B4A-AB52-46A4-9E5C-9CB391874397}" destId="{DF003F8F-786E-408A-B3B8-29B40F2C67C5}" srcOrd="1" destOrd="0" presId="urn:microsoft.com/office/officeart/2005/8/layout/chevron2"/>
    <dgm:cxn modelId="{AA253046-3E09-49D1-A023-D9C8701C1B56}" type="presParOf" srcId="{CFB31B4A-AB52-46A4-9E5C-9CB391874397}" destId="{1425F1FA-AA5B-47E1-8A6A-328BBD065E4A}" srcOrd="2" destOrd="0" presId="urn:microsoft.com/office/officeart/2005/8/layout/chevron2"/>
    <dgm:cxn modelId="{4DFC1F90-00EB-4B2D-B5E5-6D548661F843}" type="presParOf" srcId="{1425F1FA-AA5B-47E1-8A6A-328BBD065E4A}" destId="{A7058841-9518-4DFA-BA30-0B57AEA41DB4}" srcOrd="0" destOrd="0" presId="urn:microsoft.com/office/officeart/2005/8/layout/chevron2"/>
    <dgm:cxn modelId="{8494C700-5B92-46AF-9696-9C8AFB955666}" type="presParOf" srcId="{1425F1FA-AA5B-47E1-8A6A-328BBD065E4A}" destId="{1F811321-631A-4095-A50A-9716C1BF4D46}" srcOrd="1" destOrd="0" presId="urn:microsoft.com/office/officeart/2005/8/layout/chevron2"/>
    <dgm:cxn modelId="{E645BC04-5695-4621-9065-C32B326D07CF}" type="presParOf" srcId="{CFB31B4A-AB52-46A4-9E5C-9CB391874397}" destId="{C4A6115C-7DD4-454B-847E-A11C68141F80}" srcOrd="3" destOrd="0" presId="urn:microsoft.com/office/officeart/2005/8/layout/chevron2"/>
    <dgm:cxn modelId="{2EE4778B-77D4-423A-912B-0E852B7916DB}" type="presParOf" srcId="{CFB31B4A-AB52-46A4-9E5C-9CB391874397}" destId="{0CE390A9-3D92-4FDB-A932-2FBF39DF6EBC}" srcOrd="4" destOrd="0" presId="urn:microsoft.com/office/officeart/2005/8/layout/chevron2"/>
    <dgm:cxn modelId="{204166ED-3941-4A46-8988-86568347B1F6}" type="presParOf" srcId="{0CE390A9-3D92-4FDB-A932-2FBF39DF6EBC}" destId="{2A90DEE7-FD58-4826-8562-B6172FEB0FF2}" srcOrd="0" destOrd="0" presId="urn:microsoft.com/office/officeart/2005/8/layout/chevron2"/>
    <dgm:cxn modelId="{45BC916F-FD86-4CE0-9250-C89E022C69BB}" type="presParOf" srcId="{0CE390A9-3D92-4FDB-A932-2FBF39DF6EBC}" destId="{710A42CC-2248-469B-9708-CCD1842312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1476B1-AD22-48C4-993C-4905620509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071326-9A11-40DF-AA18-B03CCFDDEF0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Статья 378.2 Налогового кодекса Российской Федерации</a:t>
          </a:r>
          <a:b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</a:br>
          <a:endParaRPr lang="ru-RU" sz="1800" dirty="0"/>
        </a:p>
      </dgm:t>
    </dgm:pt>
    <dgm:pt modelId="{EB67BE93-EE2E-4C06-BDF1-D7A9BA562188}" type="parTrans" cxnId="{1024A544-01AB-44EB-8D8C-C65CB6079B53}">
      <dgm:prSet/>
      <dgm:spPr/>
      <dgm:t>
        <a:bodyPr/>
        <a:lstStyle/>
        <a:p>
          <a:endParaRPr lang="ru-RU"/>
        </a:p>
      </dgm:t>
    </dgm:pt>
    <dgm:pt modelId="{DD107A96-1FF9-438A-B393-EDDDEB3DAD75}" type="sibTrans" cxnId="{1024A544-01AB-44EB-8D8C-C65CB6079B53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DB3E0736-0E99-4042-8249-E5F96B621F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Сформирован Предварительный перечень объектов  недвижимого имущества, в отношении которых  в 2022 году налоговая база определяется  как кадастровая стоимость (в перечень вошли 17067 объектов)</a:t>
          </a:r>
          <a:endParaRPr lang="ru-RU" sz="18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5652A6-1E0A-4C66-A6E5-384D44B2E4E5}" type="parTrans" cxnId="{4509C397-937C-4788-86A4-B0D92B053E9F}">
      <dgm:prSet/>
      <dgm:spPr/>
      <dgm:t>
        <a:bodyPr/>
        <a:lstStyle/>
        <a:p>
          <a:endParaRPr lang="ru-RU"/>
        </a:p>
      </dgm:t>
    </dgm:pt>
    <dgm:pt modelId="{D8395AED-4E19-408E-B590-672FB09FBDB5}" type="sibTrans" cxnId="{4509C397-937C-4788-86A4-B0D92B053E9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B457245C-7FD6-4921-9A46-405732DE2C8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Сформирован перечень объектов недвижимости, в отношении которых в 2022 году налоговая база определяется  как кадастровая стоимость (в перечень вошли 15078 объектов) </a:t>
          </a:r>
        </a:p>
      </dgm:t>
    </dgm:pt>
    <dgm:pt modelId="{8219278C-9B00-45AC-A604-1DF7D9CB8030}" type="parTrans" cxnId="{30F7AC9A-0783-4FCC-9323-A84B42FCBB48}">
      <dgm:prSet/>
      <dgm:spPr/>
      <dgm:t>
        <a:bodyPr/>
        <a:lstStyle/>
        <a:p>
          <a:endParaRPr lang="ru-RU"/>
        </a:p>
      </dgm:t>
    </dgm:pt>
    <dgm:pt modelId="{53133119-4009-4D8E-8B1A-C439254931AE}" type="sibTrans" cxnId="{30F7AC9A-0783-4FCC-9323-A84B42FCBB48}">
      <dgm:prSet/>
      <dgm:spPr/>
      <dgm:t>
        <a:bodyPr/>
        <a:lstStyle/>
        <a:p>
          <a:endParaRPr lang="ru-RU"/>
        </a:p>
      </dgm:t>
    </dgm:pt>
    <dgm:pt modelId="{3F9DC7E8-4A91-4F58-AF52-4E3951C3EE9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Закон Кировской области от 27.07.2016 № 692-ЗО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«О налоге на имущество организаций в Кировской области»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DD79405-1363-4BC6-ADC1-FBDD661C1C88}" type="parTrans" cxnId="{A4A999CE-CFC8-44FF-9EA8-01626ED50E40}">
      <dgm:prSet/>
      <dgm:spPr/>
      <dgm:t>
        <a:bodyPr/>
        <a:lstStyle/>
        <a:p>
          <a:endParaRPr lang="ru-RU"/>
        </a:p>
      </dgm:t>
    </dgm:pt>
    <dgm:pt modelId="{440D9881-F080-4E49-AC45-440CE6B8AF4C}" type="sibTrans" cxnId="{A4A999CE-CFC8-44FF-9EA8-01626ED50E4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50ACF40-5575-4C18-B951-F63BBE237116}" type="pres">
      <dgm:prSet presAssocID="{991476B1-AD22-48C4-993C-4905620509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AC0F77-B39C-43A6-B2E4-156C623EECB4}" type="pres">
      <dgm:prSet presAssocID="{991476B1-AD22-48C4-993C-490562050953}" presName="dummyMaxCanvas" presStyleCnt="0">
        <dgm:presLayoutVars/>
      </dgm:prSet>
      <dgm:spPr/>
    </dgm:pt>
    <dgm:pt modelId="{0B45B5C9-BE33-4D84-9A30-6D2E7A18B50E}" type="pres">
      <dgm:prSet presAssocID="{991476B1-AD22-48C4-993C-490562050953}" presName="FourNodes_1" presStyleLbl="node1" presStyleIdx="0" presStyleCnt="4" custScaleX="10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3FD5A-431F-4ACD-8702-BA79EBC73831}" type="pres">
      <dgm:prSet presAssocID="{991476B1-AD22-48C4-993C-49056205095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B8BB6-5436-49C5-9C19-9C7AA64F8A27}" type="pres">
      <dgm:prSet presAssocID="{991476B1-AD22-48C4-993C-49056205095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6B9D0-B3ED-4C01-BB3B-B6F218F75D71}" type="pres">
      <dgm:prSet presAssocID="{991476B1-AD22-48C4-993C-49056205095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5E06B-B3B3-4440-A23E-B645DDE94A31}" type="pres">
      <dgm:prSet presAssocID="{991476B1-AD22-48C4-993C-49056205095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86B2C-B78C-4429-88AF-858C1349A287}" type="pres">
      <dgm:prSet presAssocID="{991476B1-AD22-48C4-993C-49056205095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0BA83-AA94-4642-B045-3A9BBDE7032C}" type="pres">
      <dgm:prSet presAssocID="{991476B1-AD22-48C4-993C-49056205095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3F6C8-56E4-4E93-8A30-4D8085D4DA4F}" type="pres">
      <dgm:prSet presAssocID="{991476B1-AD22-48C4-993C-49056205095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AB1FC-D165-4746-B816-9D84E6E7F1FC}" type="pres">
      <dgm:prSet presAssocID="{991476B1-AD22-48C4-993C-49056205095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0E77-4027-4EBF-96CB-0BE45A265152}" type="pres">
      <dgm:prSet presAssocID="{991476B1-AD22-48C4-993C-49056205095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F37AC-7015-44A2-8C16-1510FB4AD57A}" type="pres">
      <dgm:prSet presAssocID="{991476B1-AD22-48C4-993C-49056205095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20ADB-FD48-4B9E-8646-7273FB1C3680}" type="presOf" srcId="{DD107A96-1FF9-438A-B393-EDDDEB3DAD75}" destId="{8F95E06B-B3B3-4440-A23E-B645DDE94A31}" srcOrd="0" destOrd="0" presId="urn:microsoft.com/office/officeart/2005/8/layout/vProcess5"/>
    <dgm:cxn modelId="{F9EBE65F-64B9-49C1-B40A-4E73FA80EB01}" type="presOf" srcId="{B457245C-7FD6-4921-9A46-405732DE2C89}" destId="{2FAF37AC-7015-44A2-8C16-1510FB4AD57A}" srcOrd="1" destOrd="0" presId="urn:microsoft.com/office/officeart/2005/8/layout/vProcess5"/>
    <dgm:cxn modelId="{49D07018-C01D-4A98-9267-13DE59B28294}" type="presOf" srcId="{B457245C-7FD6-4921-9A46-405732DE2C89}" destId="{E3E6B9D0-B3ED-4C01-BB3B-B6F218F75D71}" srcOrd="0" destOrd="0" presId="urn:microsoft.com/office/officeart/2005/8/layout/vProcess5"/>
    <dgm:cxn modelId="{6FCAD62C-BB8F-454A-85C3-A6977F8D1497}" type="presOf" srcId="{DB3E0736-0E99-4042-8249-E5F96B621F3F}" destId="{B2DB8BB6-5436-49C5-9C19-9C7AA64F8A27}" srcOrd="0" destOrd="0" presId="urn:microsoft.com/office/officeart/2005/8/layout/vProcess5"/>
    <dgm:cxn modelId="{1024A544-01AB-44EB-8D8C-C65CB6079B53}" srcId="{991476B1-AD22-48C4-993C-490562050953}" destId="{35071326-9A11-40DF-AA18-B03CCFDDEF0C}" srcOrd="0" destOrd="0" parTransId="{EB67BE93-EE2E-4C06-BDF1-D7A9BA562188}" sibTransId="{DD107A96-1FF9-438A-B393-EDDDEB3DAD75}"/>
    <dgm:cxn modelId="{95793F78-E71E-435E-90FA-D8C473AC2687}" type="presOf" srcId="{35071326-9A11-40DF-AA18-B03CCFDDEF0C}" destId="{8B63F6C8-56E4-4E93-8A30-4D8085D4DA4F}" srcOrd="1" destOrd="0" presId="urn:microsoft.com/office/officeart/2005/8/layout/vProcess5"/>
    <dgm:cxn modelId="{686C54F3-1964-4B72-B961-060B8CC716BD}" type="presOf" srcId="{3F9DC7E8-4A91-4F58-AF52-4E3951C3EE94}" destId="{AB4AB1FC-D165-4746-B816-9D84E6E7F1FC}" srcOrd="1" destOrd="0" presId="urn:microsoft.com/office/officeart/2005/8/layout/vProcess5"/>
    <dgm:cxn modelId="{4509C397-937C-4788-86A4-B0D92B053E9F}" srcId="{991476B1-AD22-48C4-993C-490562050953}" destId="{DB3E0736-0E99-4042-8249-E5F96B621F3F}" srcOrd="2" destOrd="0" parTransId="{BF5652A6-1E0A-4C66-A6E5-384D44B2E4E5}" sibTransId="{D8395AED-4E19-408E-B590-672FB09FBDB5}"/>
    <dgm:cxn modelId="{21E2CE89-5FB4-4E92-9C4F-A0698E13A3DB}" type="presOf" srcId="{D8395AED-4E19-408E-B590-672FB09FBDB5}" destId="{6220BA83-AA94-4642-B045-3A9BBDE7032C}" srcOrd="0" destOrd="0" presId="urn:microsoft.com/office/officeart/2005/8/layout/vProcess5"/>
    <dgm:cxn modelId="{80B50FDF-6894-4507-8195-0D284B6D099F}" type="presOf" srcId="{3F9DC7E8-4A91-4F58-AF52-4E3951C3EE94}" destId="{BC03FD5A-431F-4ACD-8702-BA79EBC73831}" srcOrd="0" destOrd="0" presId="urn:microsoft.com/office/officeart/2005/8/layout/vProcess5"/>
    <dgm:cxn modelId="{7B7D8D66-76FF-40DE-900D-19050825F4D9}" type="presOf" srcId="{991476B1-AD22-48C4-993C-490562050953}" destId="{850ACF40-5575-4C18-B951-F63BBE237116}" srcOrd="0" destOrd="0" presId="urn:microsoft.com/office/officeart/2005/8/layout/vProcess5"/>
    <dgm:cxn modelId="{30F7AC9A-0783-4FCC-9323-A84B42FCBB48}" srcId="{991476B1-AD22-48C4-993C-490562050953}" destId="{B457245C-7FD6-4921-9A46-405732DE2C89}" srcOrd="3" destOrd="0" parTransId="{8219278C-9B00-45AC-A604-1DF7D9CB8030}" sibTransId="{53133119-4009-4D8E-8B1A-C439254931AE}"/>
    <dgm:cxn modelId="{6C9A73F9-E572-415B-BB59-0FCB9FA3C882}" type="presOf" srcId="{DB3E0736-0E99-4042-8249-E5F96B621F3F}" destId="{4EFD0E77-4027-4EBF-96CB-0BE45A265152}" srcOrd="1" destOrd="0" presId="urn:microsoft.com/office/officeart/2005/8/layout/vProcess5"/>
    <dgm:cxn modelId="{FEF17630-ECC1-458E-8696-9E3D6D12571A}" type="presOf" srcId="{35071326-9A11-40DF-AA18-B03CCFDDEF0C}" destId="{0B45B5C9-BE33-4D84-9A30-6D2E7A18B50E}" srcOrd="0" destOrd="0" presId="urn:microsoft.com/office/officeart/2005/8/layout/vProcess5"/>
    <dgm:cxn modelId="{0C61AEB2-EDF4-4D97-8AE5-5F65ED33E1A7}" type="presOf" srcId="{440D9881-F080-4E49-AC45-440CE6B8AF4C}" destId="{CFC86B2C-B78C-4429-88AF-858C1349A287}" srcOrd="0" destOrd="0" presId="urn:microsoft.com/office/officeart/2005/8/layout/vProcess5"/>
    <dgm:cxn modelId="{A4A999CE-CFC8-44FF-9EA8-01626ED50E40}" srcId="{991476B1-AD22-48C4-993C-490562050953}" destId="{3F9DC7E8-4A91-4F58-AF52-4E3951C3EE94}" srcOrd="1" destOrd="0" parTransId="{8DD79405-1363-4BC6-ADC1-FBDD661C1C88}" sibTransId="{440D9881-F080-4E49-AC45-440CE6B8AF4C}"/>
    <dgm:cxn modelId="{47AB6657-47DE-4721-AEA6-7006F90DEEA2}" type="presParOf" srcId="{850ACF40-5575-4C18-B951-F63BBE237116}" destId="{62AC0F77-B39C-43A6-B2E4-156C623EECB4}" srcOrd="0" destOrd="0" presId="urn:microsoft.com/office/officeart/2005/8/layout/vProcess5"/>
    <dgm:cxn modelId="{C4A0EF47-D226-401E-B41B-2A90898A7299}" type="presParOf" srcId="{850ACF40-5575-4C18-B951-F63BBE237116}" destId="{0B45B5C9-BE33-4D84-9A30-6D2E7A18B50E}" srcOrd="1" destOrd="0" presId="urn:microsoft.com/office/officeart/2005/8/layout/vProcess5"/>
    <dgm:cxn modelId="{1C91D0FD-877B-4C01-A1D2-BEB2459BED45}" type="presParOf" srcId="{850ACF40-5575-4C18-B951-F63BBE237116}" destId="{BC03FD5A-431F-4ACD-8702-BA79EBC73831}" srcOrd="2" destOrd="0" presId="urn:microsoft.com/office/officeart/2005/8/layout/vProcess5"/>
    <dgm:cxn modelId="{06C01898-2791-4BAC-AA62-B4431D473A33}" type="presParOf" srcId="{850ACF40-5575-4C18-B951-F63BBE237116}" destId="{B2DB8BB6-5436-49C5-9C19-9C7AA64F8A27}" srcOrd="3" destOrd="0" presId="urn:microsoft.com/office/officeart/2005/8/layout/vProcess5"/>
    <dgm:cxn modelId="{DA11F8C1-F1C9-45A6-9337-E7DD3ADAE90F}" type="presParOf" srcId="{850ACF40-5575-4C18-B951-F63BBE237116}" destId="{E3E6B9D0-B3ED-4C01-BB3B-B6F218F75D71}" srcOrd="4" destOrd="0" presId="urn:microsoft.com/office/officeart/2005/8/layout/vProcess5"/>
    <dgm:cxn modelId="{DD3BC4A3-152A-4582-8646-9D3EA6D52ED1}" type="presParOf" srcId="{850ACF40-5575-4C18-B951-F63BBE237116}" destId="{8F95E06B-B3B3-4440-A23E-B645DDE94A31}" srcOrd="5" destOrd="0" presId="urn:microsoft.com/office/officeart/2005/8/layout/vProcess5"/>
    <dgm:cxn modelId="{E1582137-CD69-45C2-9428-AE1CB0F3CFBF}" type="presParOf" srcId="{850ACF40-5575-4C18-B951-F63BBE237116}" destId="{CFC86B2C-B78C-4429-88AF-858C1349A287}" srcOrd="6" destOrd="0" presId="urn:microsoft.com/office/officeart/2005/8/layout/vProcess5"/>
    <dgm:cxn modelId="{CE45D1B2-0B14-414B-8262-D8B7C5C442B0}" type="presParOf" srcId="{850ACF40-5575-4C18-B951-F63BBE237116}" destId="{6220BA83-AA94-4642-B045-3A9BBDE7032C}" srcOrd="7" destOrd="0" presId="urn:microsoft.com/office/officeart/2005/8/layout/vProcess5"/>
    <dgm:cxn modelId="{B0CEBF4F-0807-4089-A984-9F0757F6EF5F}" type="presParOf" srcId="{850ACF40-5575-4C18-B951-F63BBE237116}" destId="{8B63F6C8-56E4-4E93-8A30-4D8085D4DA4F}" srcOrd="8" destOrd="0" presId="urn:microsoft.com/office/officeart/2005/8/layout/vProcess5"/>
    <dgm:cxn modelId="{BC44D38A-A4BE-43DD-9DB0-127A5238DC64}" type="presParOf" srcId="{850ACF40-5575-4C18-B951-F63BBE237116}" destId="{AB4AB1FC-D165-4746-B816-9D84E6E7F1FC}" srcOrd="9" destOrd="0" presId="urn:microsoft.com/office/officeart/2005/8/layout/vProcess5"/>
    <dgm:cxn modelId="{F28BCC17-EDA0-4E1D-BAE4-D8E3A9E84BF2}" type="presParOf" srcId="{850ACF40-5575-4C18-B951-F63BBE237116}" destId="{4EFD0E77-4027-4EBF-96CB-0BE45A265152}" srcOrd="10" destOrd="0" presId="urn:microsoft.com/office/officeart/2005/8/layout/vProcess5"/>
    <dgm:cxn modelId="{159F1392-235A-42AA-B228-11FB4B643A05}" type="presParOf" srcId="{850ACF40-5575-4C18-B951-F63BBE237116}" destId="{2FAF37AC-7015-44A2-8C16-1510FB4AD57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B859F8-E31F-41F0-9F84-6C4384FD91F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7A4684AB-B7BC-47B7-93FC-904E8145C143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Соглашение о предоставлении субсидии из федерального бюджета бюджету субъекта Российской Федерации от 24.12.2020 № 321-09-2021-023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D61EF87-0409-4637-987C-644F067C2942}" type="parTrans" cxnId="{E2F0BFDB-875C-4FAA-8D60-807D3145035F}">
      <dgm:prSet/>
      <dgm:spPr/>
      <dgm:t>
        <a:bodyPr/>
        <a:lstStyle/>
        <a:p>
          <a:endParaRPr lang="ru-RU"/>
        </a:p>
      </dgm:t>
    </dgm:pt>
    <dgm:pt modelId="{98B6A50C-5DA7-4F44-95F0-FFE5720E038A}" type="sibTrans" cxnId="{E2F0BFDB-875C-4FAA-8D60-807D3145035F}">
      <dgm:prSet/>
      <dgm:spPr/>
      <dgm:t>
        <a:bodyPr/>
        <a:lstStyle/>
        <a:p>
          <a:endParaRPr lang="ru-RU"/>
        </a:p>
      </dgm:t>
    </dgm:pt>
    <dgm:pt modelId="{E539E868-15DB-4B4E-B8BE-393C34DB07F4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17 муниципальных образований проведены комплексные кадастровые работы в отношении 80 кадастровых кварталов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A0F878E-81B0-4EFD-94E7-8D0089C674FB}" type="parTrans" cxnId="{63901EAF-57B9-43A4-A441-369C672E250A}">
      <dgm:prSet/>
      <dgm:spPr/>
      <dgm:t>
        <a:bodyPr/>
        <a:lstStyle/>
        <a:p>
          <a:endParaRPr lang="ru-RU"/>
        </a:p>
      </dgm:t>
    </dgm:pt>
    <dgm:pt modelId="{DB0D1AA6-5DB0-45A3-B2C7-DC563AF9F820}" type="sibTrans" cxnId="{63901EAF-57B9-43A4-A441-369C672E250A}">
      <dgm:prSet/>
      <dgm:spPr/>
      <dgm:t>
        <a:bodyPr/>
        <a:lstStyle/>
        <a:p>
          <a:endParaRPr lang="ru-RU"/>
        </a:p>
      </dgm:t>
    </dgm:pt>
    <dgm:pt modelId="{D5C27A13-B3F0-4404-BD26-DEC475F9ADBC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Заключен 41 муниципальный контракт с 12 подрядчиками, в том числе 8 путем прямых закупок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DC81854-0DF7-436E-ABB8-F4DB54C0A130}" type="parTrans" cxnId="{59E6403F-7415-4A05-B9CE-4AFA1E703F07}">
      <dgm:prSet/>
      <dgm:spPr/>
      <dgm:t>
        <a:bodyPr/>
        <a:lstStyle/>
        <a:p>
          <a:endParaRPr lang="ru-RU"/>
        </a:p>
      </dgm:t>
    </dgm:pt>
    <dgm:pt modelId="{57F2898F-A381-4389-92FD-9202F1DD6F16}" type="sibTrans" cxnId="{59E6403F-7415-4A05-B9CE-4AFA1E703F07}">
      <dgm:prSet/>
      <dgm:spPr/>
      <dgm:t>
        <a:bodyPr/>
        <a:lstStyle/>
        <a:p>
          <a:endParaRPr lang="ru-RU"/>
        </a:p>
      </dgm:t>
    </dgm:pt>
    <dgm:pt modelId="{60CE63DE-2C94-44E9-932E-8CEFBC738D06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100% освоения средств консолидированного бюджета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0C05CB3-C85A-4640-944B-AAFBA413ADC1}" type="parTrans" cxnId="{6F806F93-9D18-42FB-B85D-4EBA58F90EEE}">
      <dgm:prSet/>
      <dgm:spPr/>
      <dgm:t>
        <a:bodyPr/>
        <a:lstStyle/>
        <a:p>
          <a:endParaRPr lang="ru-RU"/>
        </a:p>
      </dgm:t>
    </dgm:pt>
    <dgm:pt modelId="{B7C344BB-D683-4FFB-9A91-34F67674A00C}" type="sibTrans" cxnId="{6F806F93-9D18-42FB-B85D-4EBA58F90EEE}">
      <dgm:prSet/>
      <dgm:spPr/>
      <dgm:t>
        <a:bodyPr/>
        <a:lstStyle/>
        <a:p>
          <a:endParaRPr lang="ru-RU"/>
        </a:p>
      </dgm:t>
    </dgm:pt>
    <dgm:pt modelId="{5737EC51-6B77-49C3-BA30-659B4281D9D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8379 объектов недвижимости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782EA9F-BF13-4780-800D-64517559A692}" type="parTrans" cxnId="{B71E9646-1576-437E-9BAE-646AAA7DF204}">
      <dgm:prSet/>
      <dgm:spPr/>
      <dgm:t>
        <a:bodyPr/>
        <a:lstStyle/>
        <a:p>
          <a:endParaRPr lang="ru-RU"/>
        </a:p>
      </dgm:t>
    </dgm:pt>
    <dgm:pt modelId="{7A6E68E2-5E7A-4354-A663-1CEA51ED176C}" type="sibTrans" cxnId="{B71E9646-1576-437E-9BAE-646AAA7DF204}">
      <dgm:prSet/>
      <dgm:spPr/>
      <dgm:t>
        <a:bodyPr/>
        <a:lstStyle/>
        <a:p>
          <a:endParaRPr lang="ru-RU"/>
        </a:p>
      </dgm:t>
    </dgm:pt>
    <dgm:pt modelId="{4F22F1F8-BCA0-4685-9C58-30C6798FEE24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Информация о 80 кадастровых кварталах внесена в ЕГРН.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EAA3A72-EB08-48C7-9C49-3510DEAA0A6E}" type="parTrans" cxnId="{46ED4B44-83E9-46D9-8CDF-B1193DD7C373}">
      <dgm:prSet/>
      <dgm:spPr/>
      <dgm:t>
        <a:bodyPr/>
        <a:lstStyle/>
        <a:p>
          <a:endParaRPr lang="ru-RU"/>
        </a:p>
      </dgm:t>
    </dgm:pt>
    <dgm:pt modelId="{993EF443-7372-45E3-9D8C-F6092B018B94}" type="sibTrans" cxnId="{46ED4B44-83E9-46D9-8CDF-B1193DD7C373}">
      <dgm:prSet/>
      <dgm:spPr/>
      <dgm:t>
        <a:bodyPr/>
        <a:lstStyle/>
        <a:p>
          <a:endParaRPr lang="ru-RU"/>
        </a:p>
      </dgm:t>
    </dgm:pt>
    <dgm:pt modelId="{FA1E5DF5-2D1A-4325-A8EE-5D06729005E4}" type="pres">
      <dgm:prSet presAssocID="{DAB859F8-E31F-41F0-9F84-6C4384FD91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7709A6-B97E-430E-AC87-7079069A4231}" type="pres">
      <dgm:prSet presAssocID="{7A4684AB-B7BC-47B7-93FC-904E8145C143}" presName="vertOne" presStyleCnt="0"/>
      <dgm:spPr/>
    </dgm:pt>
    <dgm:pt modelId="{50071868-2561-4F77-BB3A-881EB17F3824}" type="pres">
      <dgm:prSet presAssocID="{7A4684AB-B7BC-47B7-93FC-904E8145C143}" presName="txOne" presStyleLbl="node0" presStyleIdx="0" presStyleCnt="1" custLinFactNeighborX="-239" custLinFactNeighborY="-8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B3B59-2339-4455-8DCF-2FFC82AF42FD}" type="pres">
      <dgm:prSet presAssocID="{7A4684AB-B7BC-47B7-93FC-904E8145C143}" presName="parTransOne" presStyleCnt="0"/>
      <dgm:spPr/>
    </dgm:pt>
    <dgm:pt modelId="{15AE2B69-29A8-4DF7-9EF3-FBA80639F168}" type="pres">
      <dgm:prSet presAssocID="{7A4684AB-B7BC-47B7-93FC-904E8145C143}" presName="horzOne" presStyleCnt="0"/>
      <dgm:spPr/>
    </dgm:pt>
    <dgm:pt modelId="{774B12B5-ABC2-4A4A-BD3B-3972F7D7C654}" type="pres">
      <dgm:prSet presAssocID="{E539E868-15DB-4B4E-B8BE-393C34DB07F4}" presName="vertTwo" presStyleCnt="0"/>
      <dgm:spPr/>
    </dgm:pt>
    <dgm:pt modelId="{831832FE-3A08-4BC4-B115-2D2D302920C6}" type="pres">
      <dgm:prSet presAssocID="{E539E868-15DB-4B4E-B8BE-393C34DB07F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F040D1-6F0C-41D4-8EC2-27C388FBC95A}" type="pres">
      <dgm:prSet presAssocID="{E539E868-15DB-4B4E-B8BE-393C34DB07F4}" presName="parTransTwo" presStyleCnt="0"/>
      <dgm:spPr/>
    </dgm:pt>
    <dgm:pt modelId="{6ABCAC94-28A3-45C4-9103-B8248BD49688}" type="pres">
      <dgm:prSet presAssocID="{E539E868-15DB-4B4E-B8BE-393C34DB07F4}" presName="horzTwo" presStyleCnt="0"/>
      <dgm:spPr/>
    </dgm:pt>
    <dgm:pt modelId="{0191F6FF-8782-48FF-9833-428496FE1676}" type="pres">
      <dgm:prSet presAssocID="{D5C27A13-B3F0-4404-BD26-DEC475F9ADBC}" presName="vertThree" presStyleCnt="0"/>
      <dgm:spPr/>
    </dgm:pt>
    <dgm:pt modelId="{CF5D2BC9-9233-4EA3-A0EF-EF5DD5CD4A4B}" type="pres">
      <dgm:prSet presAssocID="{D5C27A13-B3F0-4404-BD26-DEC475F9ADB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8766F-B3EB-479C-945E-9FA7BB305A83}" type="pres">
      <dgm:prSet presAssocID="{D5C27A13-B3F0-4404-BD26-DEC475F9ADBC}" presName="horzThree" presStyleCnt="0"/>
      <dgm:spPr/>
    </dgm:pt>
    <dgm:pt modelId="{AE10E188-6986-429D-A304-977D4A20A17C}" type="pres">
      <dgm:prSet presAssocID="{57F2898F-A381-4389-92FD-9202F1DD6F16}" presName="sibSpaceThree" presStyleCnt="0"/>
      <dgm:spPr/>
    </dgm:pt>
    <dgm:pt modelId="{40B6EE49-A3EC-4D78-BE31-79FA50252FCC}" type="pres">
      <dgm:prSet presAssocID="{60CE63DE-2C94-44E9-932E-8CEFBC738D06}" presName="vertThree" presStyleCnt="0"/>
      <dgm:spPr/>
    </dgm:pt>
    <dgm:pt modelId="{6927325E-F2BC-43B0-A5B1-44C4C22DF9E9}" type="pres">
      <dgm:prSet presAssocID="{60CE63DE-2C94-44E9-932E-8CEFBC738D0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35DDE-AFF6-484D-AB13-510F84D1AB6C}" type="pres">
      <dgm:prSet presAssocID="{60CE63DE-2C94-44E9-932E-8CEFBC738D06}" presName="horzThree" presStyleCnt="0"/>
      <dgm:spPr/>
    </dgm:pt>
    <dgm:pt modelId="{1727B3C9-F7C5-4C0E-AEF1-FEE3AF72B7D4}" type="pres">
      <dgm:prSet presAssocID="{DB0D1AA6-5DB0-45A3-B2C7-DC563AF9F820}" presName="sibSpaceTwo" presStyleCnt="0"/>
      <dgm:spPr/>
    </dgm:pt>
    <dgm:pt modelId="{873860C0-0FB4-40B1-AAFA-AFE762F8C51E}" type="pres">
      <dgm:prSet presAssocID="{5737EC51-6B77-49C3-BA30-659B4281D9DE}" presName="vertTwo" presStyleCnt="0"/>
      <dgm:spPr/>
    </dgm:pt>
    <dgm:pt modelId="{828CBEAF-AC7B-4E57-82F8-63E058D50F31}" type="pres">
      <dgm:prSet presAssocID="{5737EC51-6B77-49C3-BA30-659B4281D9D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6EDBDF-5F8B-4B16-8E56-B5FA42373964}" type="pres">
      <dgm:prSet presAssocID="{5737EC51-6B77-49C3-BA30-659B4281D9DE}" presName="parTransTwo" presStyleCnt="0"/>
      <dgm:spPr/>
    </dgm:pt>
    <dgm:pt modelId="{B79F13C8-A8CD-43C1-AF91-C8A771AA343B}" type="pres">
      <dgm:prSet presAssocID="{5737EC51-6B77-49C3-BA30-659B4281D9DE}" presName="horzTwo" presStyleCnt="0"/>
      <dgm:spPr/>
    </dgm:pt>
    <dgm:pt modelId="{D972F628-F8A6-4C61-BF97-74CCD360C590}" type="pres">
      <dgm:prSet presAssocID="{4F22F1F8-BCA0-4685-9C58-30C6798FEE24}" presName="vertThree" presStyleCnt="0"/>
      <dgm:spPr/>
    </dgm:pt>
    <dgm:pt modelId="{E4EB5D41-73E4-418A-8489-980B4DD7FDB5}" type="pres">
      <dgm:prSet presAssocID="{4F22F1F8-BCA0-4685-9C58-30C6798FEE2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E27F45-C2FE-4827-8A4B-3C780062541E}" type="pres">
      <dgm:prSet presAssocID="{4F22F1F8-BCA0-4685-9C58-30C6798FEE24}" presName="horzThree" presStyleCnt="0"/>
      <dgm:spPr/>
    </dgm:pt>
  </dgm:ptLst>
  <dgm:cxnLst>
    <dgm:cxn modelId="{ADAE402B-B788-4B1E-853E-C14008606AF8}" type="presOf" srcId="{DAB859F8-E31F-41F0-9F84-6C4384FD91F7}" destId="{FA1E5DF5-2D1A-4325-A8EE-5D06729005E4}" srcOrd="0" destOrd="0" presId="urn:microsoft.com/office/officeart/2005/8/layout/hierarchy4"/>
    <dgm:cxn modelId="{46ED4B44-83E9-46D9-8CDF-B1193DD7C373}" srcId="{5737EC51-6B77-49C3-BA30-659B4281D9DE}" destId="{4F22F1F8-BCA0-4685-9C58-30C6798FEE24}" srcOrd="0" destOrd="0" parTransId="{DEAA3A72-EB08-48C7-9C49-3510DEAA0A6E}" sibTransId="{993EF443-7372-45E3-9D8C-F6092B018B94}"/>
    <dgm:cxn modelId="{473F2E71-04D8-49BF-BB27-8CDDBD5EC22E}" type="presOf" srcId="{D5C27A13-B3F0-4404-BD26-DEC475F9ADBC}" destId="{CF5D2BC9-9233-4EA3-A0EF-EF5DD5CD4A4B}" srcOrd="0" destOrd="0" presId="urn:microsoft.com/office/officeart/2005/8/layout/hierarchy4"/>
    <dgm:cxn modelId="{57456BAF-5B03-4D4D-985F-843905D6998A}" type="presOf" srcId="{7A4684AB-B7BC-47B7-93FC-904E8145C143}" destId="{50071868-2561-4F77-BB3A-881EB17F3824}" srcOrd="0" destOrd="0" presId="urn:microsoft.com/office/officeart/2005/8/layout/hierarchy4"/>
    <dgm:cxn modelId="{59E6403F-7415-4A05-B9CE-4AFA1E703F07}" srcId="{E539E868-15DB-4B4E-B8BE-393C34DB07F4}" destId="{D5C27A13-B3F0-4404-BD26-DEC475F9ADBC}" srcOrd="0" destOrd="0" parTransId="{BDC81854-0DF7-436E-ABB8-F4DB54C0A130}" sibTransId="{57F2898F-A381-4389-92FD-9202F1DD6F16}"/>
    <dgm:cxn modelId="{1E674F57-B594-429B-95CB-7768907246CA}" type="presOf" srcId="{60CE63DE-2C94-44E9-932E-8CEFBC738D06}" destId="{6927325E-F2BC-43B0-A5B1-44C4C22DF9E9}" srcOrd="0" destOrd="0" presId="urn:microsoft.com/office/officeart/2005/8/layout/hierarchy4"/>
    <dgm:cxn modelId="{0C80B0D3-2957-49B2-BD49-46E48947FE83}" type="presOf" srcId="{E539E868-15DB-4B4E-B8BE-393C34DB07F4}" destId="{831832FE-3A08-4BC4-B115-2D2D302920C6}" srcOrd="0" destOrd="0" presId="urn:microsoft.com/office/officeart/2005/8/layout/hierarchy4"/>
    <dgm:cxn modelId="{B71E9646-1576-437E-9BAE-646AAA7DF204}" srcId="{7A4684AB-B7BC-47B7-93FC-904E8145C143}" destId="{5737EC51-6B77-49C3-BA30-659B4281D9DE}" srcOrd="1" destOrd="0" parTransId="{D782EA9F-BF13-4780-800D-64517559A692}" sibTransId="{7A6E68E2-5E7A-4354-A663-1CEA51ED176C}"/>
    <dgm:cxn modelId="{E2F0BFDB-875C-4FAA-8D60-807D3145035F}" srcId="{DAB859F8-E31F-41F0-9F84-6C4384FD91F7}" destId="{7A4684AB-B7BC-47B7-93FC-904E8145C143}" srcOrd="0" destOrd="0" parTransId="{1D61EF87-0409-4637-987C-644F067C2942}" sibTransId="{98B6A50C-5DA7-4F44-95F0-FFE5720E038A}"/>
    <dgm:cxn modelId="{F2D59C2A-1E87-4C31-88A1-D23A445E3FE9}" type="presOf" srcId="{4F22F1F8-BCA0-4685-9C58-30C6798FEE24}" destId="{E4EB5D41-73E4-418A-8489-980B4DD7FDB5}" srcOrd="0" destOrd="0" presId="urn:microsoft.com/office/officeart/2005/8/layout/hierarchy4"/>
    <dgm:cxn modelId="{6F806F93-9D18-42FB-B85D-4EBA58F90EEE}" srcId="{E539E868-15DB-4B4E-B8BE-393C34DB07F4}" destId="{60CE63DE-2C94-44E9-932E-8CEFBC738D06}" srcOrd="1" destOrd="0" parTransId="{F0C05CB3-C85A-4640-944B-AAFBA413ADC1}" sibTransId="{B7C344BB-D683-4FFB-9A91-34F67674A00C}"/>
    <dgm:cxn modelId="{63901EAF-57B9-43A4-A441-369C672E250A}" srcId="{7A4684AB-B7BC-47B7-93FC-904E8145C143}" destId="{E539E868-15DB-4B4E-B8BE-393C34DB07F4}" srcOrd="0" destOrd="0" parTransId="{5A0F878E-81B0-4EFD-94E7-8D0089C674FB}" sibTransId="{DB0D1AA6-5DB0-45A3-B2C7-DC563AF9F820}"/>
    <dgm:cxn modelId="{6E40CEF9-7C53-4D4A-8475-D8B21B4617D3}" type="presOf" srcId="{5737EC51-6B77-49C3-BA30-659B4281D9DE}" destId="{828CBEAF-AC7B-4E57-82F8-63E058D50F31}" srcOrd="0" destOrd="0" presId="urn:microsoft.com/office/officeart/2005/8/layout/hierarchy4"/>
    <dgm:cxn modelId="{B69046CF-8A43-4D57-8714-20EFBF82A7C4}" type="presParOf" srcId="{FA1E5DF5-2D1A-4325-A8EE-5D06729005E4}" destId="{0C7709A6-B97E-430E-AC87-7079069A4231}" srcOrd="0" destOrd="0" presId="urn:microsoft.com/office/officeart/2005/8/layout/hierarchy4"/>
    <dgm:cxn modelId="{3DCC68A9-D391-4E33-A611-30587C963A34}" type="presParOf" srcId="{0C7709A6-B97E-430E-AC87-7079069A4231}" destId="{50071868-2561-4F77-BB3A-881EB17F3824}" srcOrd="0" destOrd="0" presId="urn:microsoft.com/office/officeart/2005/8/layout/hierarchy4"/>
    <dgm:cxn modelId="{4F30B36B-7FF7-46F6-8E5F-1EC78582A59A}" type="presParOf" srcId="{0C7709A6-B97E-430E-AC87-7079069A4231}" destId="{F0AB3B59-2339-4455-8DCF-2FFC82AF42FD}" srcOrd="1" destOrd="0" presId="urn:microsoft.com/office/officeart/2005/8/layout/hierarchy4"/>
    <dgm:cxn modelId="{EDDCA274-2826-46E8-9B8B-8C3CCC0B7C8D}" type="presParOf" srcId="{0C7709A6-B97E-430E-AC87-7079069A4231}" destId="{15AE2B69-29A8-4DF7-9EF3-FBA80639F168}" srcOrd="2" destOrd="0" presId="urn:microsoft.com/office/officeart/2005/8/layout/hierarchy4"/>
    <dgm:cxn modelId="{59927DDA-F375-44C6-A85A-5C6CB4256B00}" type="presParOf" srcId="{15AE2B69-29A8-4DF7-9EF3-FBA80639F168}" destId="{774B12B5-ABC2-4A4A-BD3B-3972F7D7C654}" srcOrd="0" destOrd="0" presId="urn:microsoft.com/office/officeart/2005/8/layout/hierarchy4"/>
    <dgm:cxn modelId="{679624BC-5646-4DB6-805A-4992544F5D96}" type="presParOf" srcId="{774B12B5-ABC2-4A4A-BD3B-3972F7D7C654}" destId="{831832FE-3A08-4BC4-B115-2D2D302920C6}" srcOrd="0" destOrd="0" presId="urn:microsoft.com/office/officeart/2005/8/layout/hierarchy4"/>
    <dgm:cxn modelId="{7D2A319B-7598-473B-9A08-113080553246}" type="presParOf" srcId="{774B12B5-ABC2-4A4A-BD3B-3972F7D7C654}" destId="{D1F040D1-6F0C-41D4-8EC2-27C388FBC95A}" srcOrd="1" destOrd="0" presId="urn:microsoft.com/office/officeart/2005/8/layout/hierarchy4"/>
    <dgm:cxn modelId="{7812F8EF-90FD-4721-BA14-D9DB6D94AFB1}" type="presParOf" srcId="{774B12B5-ABC2-4A4A-BD3B-3972F7D7C654}" destId="{6ABCAC94-28A3-45C4-9103-B8248BD49688}" srcOrd="2" destOrd="0" presId="urn:microsoft.com/office/officeart/2005/8/layout/hierarchy4"/>
    <dgm:cxn modelId="{20A49746-5192-4F3E-A8A5-A821AE4AB337}" type="presParOf" srcId="{6ABCAC94-28A3-45C4-9103-B8248BD49688}" destId="{0191F6FF-8782-48FF-9833-428496FE1676}" srcOrd="0" destOrd="0" presId="urn:microsoft.com/office/officeart/2005/8/layout/hierarchy4"/>
    <dgm:cxn modelId="{B05E11FB-E79A-4BFD-9E71-60B091E7C83C}" type="presParOf" srcId="{0191F6FF-8782-48FF-9833-428496FE1676}" destId="{CF5D2BC9-9233-4EA3-A0EF-EF5DD5CD4A4B}" srcOrd="0" destOrd="0" presId="urn:microsoft.com/office/officeart/2005/8/layout/hierarchy4"/>
    <dgm:cxn modelId="{62CF1492-90FA-4A98-9394-237415A4D52F}" type="presParOf" srcId="{0191F6FF-8782-48FF-9833-428496FE1676}" destId="{D718766F-B3EB-479C-945E-9FA7BB305A83}" srcOrd="1" destOrd="0" presId="urn:microsoft.com/office/officeart/2005/8/layout/hierarchy4"/>
    <dgm:cxn modelId="{61DC02A3-D425-4DA4-85C2-7278E777A274}" type="presParOf" srcId="{6ABCAC94-28A3-45C4-9103-B8248BD49688}" destId="{AE10E188-6986-429D-A304-977D4A20A17C}" srcOrd="1" destOrd="0" presId="urn:microsoft.com/office/officeart/2005/8/layout/hierarchy4"/>
    <dgm:cxn modelId="{A2BF0500-492F-40DB-873F-29A04FF87CDD}" type="presParOf" srcId="{6ABCAC94-28A3-45C4-9103-B8248BD49688}" destId="{40B6EE49-A3EC-4D78-BE31-79FA50252FCC}" srcOrd="2" destOrd="0" presId="urn:microsoft.com/office/officeart/2005/8/layout/hierarchy4"/>
    <dgm:cxn modelId="{8FC88986-87CC-4AF5-9FB8-0EB8A6BE5219}" type="presParOf" srcId="{40B6EE49-A3EC-4D78-BE31-79FA50252FCC}" destId="{6927325E-F2BC-43B0-A5B1-44C4C22DF9E9}" srcOrd="0" destOrd="0" presId="urn:microsoft.com/office/officeart/2005/8/layout/hierarchy4"/>
    <dgm:cxn modelId="{6D56F5E9-C4B3-4561-9DB1-98F3B13EA3AB}" type="presParOf" srcId="{40B6EE49-A3EC-4D78-BE31-79FA50252FCC}" destId="{F0035DDE-AFF6-484D-AB13-510F84D1AB6C}" srcOrd="1" destOrd="0" presId="urn:microsoft.com/office/officeart/2005/8/layout/hierarchy4"/>
    <dgm:cxn modelId="{460F8491-ACD5-471A-87AA-BE48A53A24B0}" type="presParOf" srcId="{15AE2B69-29A8-4DF7-9EF3-FBA80639F168}" destId="{1727B3C9-F7C5-4C0E-AEF1-FEE3AF72B7D4}" srcOrd="1" destOrd="0" presId="urn:microsoft.com/office/officeart/2005/8/layout/hierarchy4"/>
    <dgm:cxn modelId="{838E0D4D-5288-44D1-83A5-4ACCFD8292B0}" type="presParOf" srcId="{15AE2B69-29A8-4DF7-9EF3-FBA80639F168}" destId="{873860C0-0FB4-40B1-AAFA-AFE762F8C51E}" srcOrd="2" destOrd="0" presId="urn:microsoft.com/office/officeart/2005/8/layout/hierarchy4"/>
    <dgm:cxn modelId="{7A588937-0092-4C31-B108-3643D9F134D5}" type="presParOf" srcId="{873860C0-0FB4-40B1-AAFA-AFE762F8C51E}" destId="{828CBEAF-AC7B-4E57-82F8-63E058D50F31}" srcOrd="0" destOrd="0" presId="urn:microsoft.com/office/officeart/2005/8/layout/hierarchy4"/>
    <dgm:cxn modelId="{BBE3686E-B221-4CF6-AA63-35EAE7DF987E}" type="presParOf" srcId="{873860C0-0FB4-40B1-AAFA-AFE762F8C51E}" destId="{E36EDBDF-5F8B-4B16-8E56-B5FA42373964}" srcOrd="1" destOrd="0" presId="urn:microsoft.com/office/officeart/2005/8/layout/hierarchy4"/>
    <dgm:cxn modelId="{36D1AB44-432A-4732-B84D-007D83B750D4}" type="presParOf" srcId="{873860C0-0FB4-40B1-AAFA-AFE762F8C51E}" destId="{B79F13C8-A8CD-43C1-AF91-C8A771AA343B}" srcOrd="2" destOrd="0" presId="urn:microsoft.com/office/officeart/2005/8/layout/hierarchy4"/>
    <dgm:cxn modelId="{53ABBA5D-B423-4716-B83A-7128DAAACDF6}" type="presParOf" srcId="{B79F13C8-A8CD-43C1-AF91-C8A771AA343B}" destId="{D972F628-F8A6-4C61-BF97-74CCD360C590}" srcOrd="0" destOrd="0" presId="urn:microsoft.com/office/officeart/2005/8/layout/hierarchy4"/>
    <dgm:cxn modelId="{61E80908-B0FF-46F3-9B3A-3CE48D5D450D}" type="presParOf" srcId="{D972F628-F8A6-4C61-BF97-74CCD360C590}" destId="{E4EB5D41-73E4-418A-8489-980B4DD7FDB5}" srcOrd="0" destOrd="0" presId="urn:microsoft.com/office/officeart/2005/8/layout/hierarchy4"/>
    <dgm:cxn modelId="{BA32E7E2-EC9F-4763-9FB6-16A6CD06B13F}" type="presParOf" srcId="{D972F628-F8A6-4C61-BF97-74CCD360C590}" destId="{16E27F45-C2FE-4827-8A4B-3C780062541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8E35B-173C-4FB2-AA2A-852D599107FE}">
      <dsp:nvSpPr>
        <dsp:cNvPr id="0" name=""/>
        <dsp:cNvSpPr/>
      </dsp:nvSpPr>
      <dsp:spPr>
        <a:xfrm>
          <a:off x="1130551" y="536225"/>
          <a:ext cx="3158796" cy="1836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kern="1200" dirty="0"/>
        </a:p>
      </dsp:txBody>
      <dsp:txXfrm>
        <a:off x="1130551" y="536225"/>
        <a:ext cx="3158796" cy="1836856"/>
      </dsp:txXfrm>
    </dsp:sp>
    <dsp:sp modelId="{1D03168F-40A5-46AE-8569-088D12A4A363}">
      <dsp:nvSpPr>
        <dsp:cNvPr id="0" name=""/>
        <dsp:cNvSpPr/>
      </dsp:nvSpPr>
      <dsp:spPr>
        <a:xfrm>
          <a:off x="4196" y="620461"/>
          <a:ext cx="1830232" cy="135915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C0F74-0796-4DAC-BDE0-9DA0FD610C7F}">
      <dsp:nvSpPr>
        <dsp:cNvPr id="0" name=""/>
        <dsp:cNvSpPr/>
      </dsp:nvSpPr>
      <dsp:spPr>
        <a:xfrm>
          <a:off x="5097000" y="587996"/>
          <a:ext cx="4142195" cy="17333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kern="1200" dirty="0"/>
        </a:p>
      </dsp:txBody>
      <dsp:txXfrm>
        <a:off x="5097000" y="587996"/>
        <a:ext cx="4142195" cy="1733314"/>
      </dsp:txXfrm>
    </dsp:sp>
    <dsp:sp modelId="{FADDE4EB-6BD1-4745-811B-1F44D6F81F6B}">
      <dsp:nvSpPr>
        <dsp:cNvPr id="0" name=""/>
        <dsp:cNvSpPr/>
      </dsp:nvSpPr>
      <dsp:spPr>
        <a:xfrm>
          <a:off x="4265425" y="650770"/>
          <a:ext cx="1751229" cy="135915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0A6B-0BF1-4B52-A30F-D396D2E80BBC}">
      <dsp:nvSpPr>
        <dsp:cNvPr id="0" name=""/>
        <dsp:cNvSpPr/>
      </dsp:nvSpPr>
      <dsp:spPr>
        <a:xfrm>
          <a:off x="1461967" y="2989944"/>
          <a:ext cx="6250199" cy="13212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765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kern="1200" dirty="0"/>
        </a:p>
      </dsp:txBody>
      <dsp:txXfrm>
        <a:off x="1461967" y="2989944"/>
        <a:ext cx="6250199" cy="1321256"/>
      </dsp:txXfrm>
    </dsp:sp>
    <dsp:sp modelId="{802D2A38-C47D-4AB9-B874-DE1377C36693}">
      <dsp:nvSpPr>
        <dsp:cNvPr id="0" name=""/>
        <dsp:cNvSpPr/>
      </dsp:nvSpPr>
      <dsp:spPr>
        <a:xfrm>
          <a:off x="703239" y="3055874"/>
          <a:ext cx="2181747" cy="135915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F31AC-A936-4F35-9341-1319C0E2A5FC}">
      <dsp:nvSpPr>
        <dsp:cNvPr id="0" name=""/>
        <dsp:cNvSpPr/>
      </dsp:nvSpPr>
      <dsp:spPr>
        <a:xfrm>
          <a:off x="1796082" y="312472"/>
          <a:ext cx="6931671" cy="13813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60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проведена техническая инвентаризация объектов недвижимости,  на 31.12.2021 доля объектов, по которым проведена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техинвентаризация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-  99,52%  (4597 объектов недвижимости из 4619)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6082" y="312472"/>
        <a:ext cx="6931671" cy="1381304"/>
      </dsp:txXfrm>
    </dsp:sp>
    <dsp:sp modelId="{470CFD2B-6BE5-492E-ABF4-38E9A843AC3C}">
      <dsp:nvSpPr>
        <dsp:cNvPr id="0" name=""/>
        <dsp:cNvSpPr/>
      </dsp:nvSpPr>
      <dsp:spPr>
        <a:xfrm>
          <a:off x="0" y="150363"/>
          <a:ext cx="2110026" cy="145036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08D68-C8C7-41E0-8E44-FD8201A5806A}">
      <dsp:nvSpPr>
        <dsp:cNvPr id="0" name=""/>
        <dsp:cNvSpPr/>
      </dsp:nvSpPr>
      <dsp:spPr>
        <a:xfrm>
          <a:off x="1817387" y="2051533"/>
          <a:ext cx="6907625" cy="13813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60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осуществлена государственная регистрация прав на недвижимое имущество Кировской области, на 31.12.2021 доля объектов, по которым проведена государственная регистрация – 98,98% (4572 объекта недвижимости из 4619)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7387" y="2051533"/>
        <a:ext cx="6907625" cy="1381304"/>
      </dsp:txXfrm>
    </dsp:sp>
    <dsp:sp modelId="{B316EC05-705D-4172-9C11-FF9ED1F1C96F}">
      <dsp:nvSpPr>
        <dsp:cNvPr id="0" name=""/>
        <dsp:cNvSpPr/>
      </dsp:nvSpPr>
      <dsp:spPr>
        <a:xfrm>
          <a:off x="0" y="1850445"/>
          <a:ext cx="2103983" cy="145036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77BF3-9BB0-43B6-9DC0-01CEA39252DC}">
      <dsp:nvSpPr>
        <dsp:cNvPr id="0" name=""/>
        <dsp:cNvSpPr/>
      </dsp:nvSpPr>
      <dsp:spPr>
        <a:xfrm>
          <a:off x="1623165" y="3810567"/>
          <a:ext cx="7268400" cy="13813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60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Обеспечена информационная прозрачность ведения реестра государственного имущества: на официальном сайте Правительства Кировской области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https://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kirovreg.ru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/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и на сайте министерства имущественных отношений Кировской области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https://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dgs.kirovreg.ru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Актуализация информации в оперативном режиме.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23165" y="3810567"/>
        <a:ext cx="7268400" cy="1381304"/>
      </dsp:txXfrm>
    </dsp:sp>
    <dsp:sp modelId="{CEAC1703-B71A-445E-B641-35A04270173B}">
      <dsp:nvSpPr>
        <dsp:cNvPr id="0" name=""/>
        <dsp:cNvSpPr/>
      </dsp:nvSpPr>
      <dsp:spPr>
        <a:xfrm>
          <a:off x="0" y="3569469"/>
          <a:ext cx="2185087" cy="1450369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610C2-8E41-455D-8F8F-9C555B71BF3B}">
      <dsp:nvSpPr>
        <dsp:cNvPr id="0" name=""/>
        <dsp:cNvSpPr/>
      </dsp:nvSpPr>
      <dsp:spPr>
        <a:xfrm>
          <a:off x="2045213" y="-116556"/>
          <a:ext cx="5139325" cy="5139325"/>
        </a:xfrm>
        <a:prstGeom prst="circularArrow">
          <a:avLst>
            <a:gd name="adj1" fmla="val 5544"/>
            <a:gd name="adj2" fmla="val 330680"/>
            <a:gd name="adj3" fmla="val 13512496"/>
            <a:gd name="adj4" fmla="val 17548458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C8D6D-3583-404F-8F71-F5E1580A0194}">
      <dsp:nvSpPr>
        <dsp:cNvPr id="0" name=""/>
        <dsp:cNvSpPr/>
      </dsp:nvSpPr>
      <dsp:spPr>
        <a:xfrm>
          <a:off x="3277754" y="859"/>
          <a:ext cx="2674243" cy="12127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План проверок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на 2021 год утвержден приказом министерства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от 15.12.2020 №03-110/п</a:t>
          </a:r>
          <a:endParaRPr lang="ru-RU" sz="1600" b="1" kern="1200" dirty="0">
            <a:solidFill>
              <a:schemeClr val="accent3">
                <a:lumMod val="40000"/>
                <a:lumOff val="6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6957" y="60062"/>
        <a:ext cx="2555837" cy="1094369"/>
      </dsp:txXfrm>
    </dsp:sp>
    <dsp:sp modelId="{F03E380E-7A1C-4F23-B40D-75889E9008B8}">
      <dsp:nvSpPr>
        <dsp:cNvPr id="0" name=""/>
        <dsp:cNvSpPr/>
      </dsp:nvSpPr>
      <dsp:spPr>
        <a:xfrm>
          <a:off x="5411047" y="1515224"/>
          <a:ext cx="2576348" cy="1212775"/>
        </a:xfrm>
        <a:prstGeom prst="roundRect">
          <a:avLst/>
        </a:prstGeom>
        <a:solidFill>
          <a:schemeClr val="accent4">
            <a:hueOff val="1371403"/>
            <a:satOff val="1861"/>
            <a:lumOff val="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Проведено 22 проверки: 17 плановых,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5 внеплановых. Составлено 22 акта проверок</a:t>
          </a:r>
          <a:endParaRPr lang="ru-RU" sz="1600" b="1" kern="1200" dirty="0">
            <a:solidFill>
              <a:schemeClr val="accent2">
                <a:lumMod val="20000"/>
                <a:lumOff val="8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0250" y="1574427"/>
        <a:ext cx="2457942" cy="1094369"/>
      </dsp:txXfrm>
    </dsp:sp>
    <dsp:sp modelId="{8CEB761F-8454-4461-901A-B04FE4BF5639}">
      <dsp:nvSpPr>
        <dsp:cNvPr id="0" name=""/>
        <dsp:cNvSpPr/>
      </dsp:nvSpPr>
      <dsp:spPr>
        <a:xfrm>
          <a:off x="4711180" y="3955569"/>
          <a:ext cx="2622360" cy="1212775"/>
        </a:xfrm>
        <a:prstGeom prst="roundRect">
          <a:avLst/>
        </a:prstGeom>
        <a:solidFill>
          <a:schemeClr val="accent4">
            <a:hueOff val="2742807"/>
            <a:satOff val="3723"/>
            <a:lumOff val="6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Проверено 491 объект недвижимого имущества, 157 земельных участков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70383" y="4014772"/>
        <a:ext cx="2503954" cy="1094369"/>
      </dsp:txXfrm>
    </dsp:sp>
    <dsp:sp modelId="{7E44BCDF-FF88-478E-B689-0294EBF11A5C}">
      <dsp:nvSpPr>
        <dsp:cNvPr id="0" name=""/>
        <dsp:cNvSpPr/>
      </dsp:nvSpPr>
      <dsp:spPr>
        <a:xfrm>
          <a:off x="1847131" y="3965505"/>
          <a:ext cx="2859700" cy="1212775"/>
        </a:xfrm>
        <a:prstGeom prst="roundRect">
          <a:avLst/>
        </a:prstGeom>
        <a:solidFill>
          <a:schemeClr val="accent4">
            <a:hueOff val="4114210"/>
            <a:satOff val="5584"/>
            <a:lumOff val="9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Составлено 3 административных протокола, направлено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3 материала в прокуратуру Кировской области</a:t>
          </a:r>
          <a:endParaRPr lang="ru-RU" sz="16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6334" y="4024708"/>
        <a:ext cx="2741294" cy="1094369"/>
      </dsp:txXfrm>
    </dsp:sp>
    <dsp:sp modelId="{B286D25C-6222-410E-9C7C-72F11A8CA035}">
      <dsp:nvSpPr>
        <dsp:cNvPr id="0" name=""/>
        <dsp:cNvSpPr/>
      </dsp:nvSpPr>
      <dsp:spPr>
        <a:xfrm>
          <a:off x="1127337" y="1515224"/>
          <a:ext cx="2806387" cy="1212775"/>
        </a:xfrm>
        <a:prstGeom prst="roundRect">
          <a:avLst/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Вынесено 131 предписание по результатам проверок, 100% контроля исполнения предписаний</a:t>
          </a:r>
          <a:endParaRPr lang="ru-RU" sz="16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86540" y="1574427"/>
        <a:ext cx="2687981" cy="1094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4C487-0A6C-4568-B86C-3DDE8F0F7DD9}">
      <dsp:nvSpPr>
        <dsp:cNvPr id="0" name=""/>
        <dsp:cNvSpPr/>
      </dsp:nvSpPr>
      <dsp:spPr>
        <a:xfrm>
          <a:off x="0" y="356655"/>
          <a:ext cx="8488018" cy="630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765" tIns="520700" rIns="6587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>
        <a:off x="0" y="356655"/>
        <a:ext cx="8488018" cy="630000"/>
      </dsp:txXfrm>
    </dsp:sp>
    <dsp:sp modelId="{EEDF6AB4-B354-4476-A0AB-3A2A226DF583}">
      <dsp:nvSpPr>
        <dsp:cNvPr id="0" name=""/>
        <dsp:cNvSpPr/>
      </dsp:nvSpPr>
      <dsp:spPr>
        <a:xfrm>
          <a:off x="424400" y="27412"/>
          <a:ext cx="5941612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9" tIns="0" rIns="2245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зарегистрировано право собственности Кировской области, на 31.12.2021 доля земельных участков, на которые зарегистрировано право собственности – 97,5%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426" y="63438"/>
        <a:ext cx="5869560" cy="665948"/>
      </dsp:txXfrm>
    </dsp:sp>
    <dsp:sp modelId="{A6AF7952-1A72-4B5B-A866-4F33CE2D5186}">
      <dsp:nvSpPr>
        <dsp:cNvPr id="0" name=""/>
        <dsp:cNvSpPr/>
      </dsp:nvSpPr>
      <dsp:spPr>
        <a:xfrm>
          <a:off x="0" y="1530412"/>
          <a:ext cx="8488018" cy="630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BF88F-A24A-43B7-BFE0-D1C3EBAC07D5}">
      <dsp:nvSpPr>
        <dsp:cNvPr id="0" name=""/>
        <dsp:cNvSpPr/>
      </dsp:nvSpPr>
      <dsp:spPr>
        <a:xfrm>
          <a:off x="424400" y="1161412"/>
          <a:ext cx="5941612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9" tIns="0" rIns="2245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проведены кадастровые работы в отношении 28 земельных участков, доля земельных участков, местоположение которых установлено </a:t>
          </a: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88%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426" y="1197438"/>
        <a:ext cx="5869560" cy="665948"/>
      </dsp:txXfrm>
    </dsp:sp>
    <dsp:sp modelId="{EE69AE89-2107-4A9A-94DE-B2EF6CA5C721}">
      <dsp:nvSpPr>
        <dsp:cNvPr id="0" name=""/>
        <dsp:cNvSpPr/>
      </dsp:nvSpPr>
      <dsp:spPr>
        <a:xfrm>
          <a:off x="0" y="2664412"/>
          <a:ext cx="8488018" cy="630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765" tIns="520700" rIns="6587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64412"/>
        <a:ext cx="8488018" cy="630000"/>
      </dsp:txXfrm>
    </dsp:sp>
    <dsp:sp modelId="{B13AA229-AAB1-443C-BAAE-17A22B8D63A0}">
      <dsp:nvSpPr>
        <dsp:cNvPr id="0" name=""/>
        <dsp:cNvSpPr/>
      </dsp:nvSpPr>
      <dsp:spPr>
        <a:xfrm>
          <a:off x="424400" y="2295412"/>
          <a:ext cx="5941612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9" tIns="0" rIns="2245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предоставлено 396 земельных участков в пользование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426" y="2331438"/>
        <a:ext cx="5869560" cy="665948"/>
      </dsp:txXfrm>
    </dsp:sp>
    <dsp:sp modelId="{162EA45F-62E0-4DED-8F67-2D46AFB71BAB}">
      <dsp:nvSpPr>
        <dsp:cNvPr id="0" name=""/>
        <dsp:cNvSpPr/>
      </dsp:nvSpPr>
      <dsp:spPr>
        <a:xfrm>
          <a:off x="0" y="3798412"/>
          <a:ext cx="8488018" cy="630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91CF-FA7F-4ED5-8C3C-934E79B4E444}">
      <dsp:nvSpPr>
        <dsp:cNvPr id="0" name=""/>
        <dsp:cNvSpPr/>
      </dsp:nvSpPr>
      <dsp:spPr>
        <a:xfrm>
          <a:off x="424400" y="3429412"/>
          <a:ext cx="5941612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9" tIns="0" rIns="2245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принято 49 распоряжений о переводе земельных участков, 17 распоряжений об отказе в переводе из одной категории в другую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426" y="3465438"/>
        <a:ext cx="5869560" cy="665948"/>
      </dsp:txXfrm>
    </dsp:sp>
    <dsp:sp modelId="{252D61F5-3112-4DDE-872B-D5AE544A5417}">
      <dsp:nvSpPr>
        <dsp:cNvPr id="0" name=""/>
        <dsp:cNvSpPr/>
      </dsp:nvSpPr>
      <dsp:spPr>
        <a:xfrm>
          <a:off x="0" y="4932412"/>
          <a:ext cx="8488018" cy="630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0C5C0-DD9F-40B7-87B5-8F512EC54A31}">
      <dsp:nvSpPr>
        <dsp:cNvPr id="0" name=""/>
        <dsp:cNvSpPr/>
      </dsp:nvSpPr>
      <dsp:spPr>
        <a:xfrm>
          <a:off x="424400" y="4563411"/>
          <a:ext cx="5941612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9" tIns="0" rIns="2245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Принято 124 решения об отказе в выкупе 213 земельных участка из земель сельскохозяйственного назначения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426" y="4599437"/>
        <a:ext cx="5869560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57D88-76F8-4EDB-A42B-1B50CD8E2F72}">
      <dsp:nvSpPr>
        <dsp:cNvPr id="0" name=""/>
        <dsp:cNvSpPr/>
      </dsp:nvSpPr>
      <dsp:spPr>
        <a:xfrm rot="5400000">
          <a:off x="-291064" y="308250"/>
          <a:ext cx="1940426" cy="135829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2019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696335"/>
        <a:ext cx="1358298" cy="582128"/>
      </dsp:txXfrm>
    </dsp:sp>
    <dsp:sp modelId="{74824F90-53CF-428D-AE36-D6AE80F4DE49}">
      <dsp:nvSpPr>
        <dsp:cNvPr id="0" name=""/>
        <dsp:cNvSpPr/>
      </dsp:nvSpPr>
      <dsp:spPr>
        <a:xfrm rot="5400000">
          <a:off x="3038689" y="-1694355"/>
          <a:ext cx="1261277" cy="4684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ЗПРОМ (</a:t>
          </a:r>
          <a:r>
            <a:rPr lang="ru-RU" sz="32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↑</a:t>
          </a:r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 1,46 %)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ОКС (↑ 15,09 %)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1327147" y="78757"/>
        <a:ext cx="4622791" cy="1138137"/>
      </dsp:txXfrm>
    </dsp:sp>
    <dsp:sp modelId="{A7058841-9518-4DFA-BA30-0B57AEA41DB4}">
      <dsp:nvSpPr>
        <dsp:cNvPr id="0" name=""/>
        <dsp:cNvSpPr/>
      </dsp:nvSpPr>
      <dsp:spPr>
        <a:xfrm rot="5400000">
          <a:off x="-291064" y="2063752"/>
          <a:ext cx="1940426" cy="1358298"/>
        </a:xfrm>
        <a:prstGeom prst="chevron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5875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2020</a:t>
          </a:r>
        </a:p>
      </dsp:txBody>
      <dsp:txXfrm rot="-5400000">
        <a:off x="0" y="2451837"/>
        <a:ext cx="1358298" cy="582128"/>
      </dsp:txXfrm>
    </dsp:sp>
    <dsp:sp modelId="{1F811321-631A-4095-A50A-9716C1BF4D46}">
      <dsp:nvSpPr>
        <dsp:cNvPr id="0" name=""/>
        <dsp:cNvSpPr/>
      </dsp:nvSpPr>
      <dsp:spPr>
        <a:xfrm rot="5400000">
          <a:off x="3082174" y="45456"/>
          <a:ext cx="1197822" cy="4684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ЗНП (↑ 16,64 %)</a:t>
          </a:r>
          <a:endParaRPr lang="ru-RU" sz="28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1338905" y="1847199"/>
        <a:ext cx="4625888" cy="1080876"/>
      </dsp:txXfrm>
    </dsp:sp>
    <dsp:sp modelId="{2A90DEE7-FD58-4826-8562-B6172FEB0FF2}">
      <dsp:nvSpPr>
        <dsp:cNvPr id="0" name=""/>
        <dsp:cNvSpPr/>
      </dsp:nvSpPr>
      <dsp:spPr>
        <a:xfrm rot="5400000">
          <a:off x="-291064" y="3954375"/>
          <a:ext cx="1940426" cy="1358298"/>
        </a:xfrm>
        <a:prstGeom prst="chevron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5875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2021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</a:t>
          </a:r>
          <a:endParaRPr lang="ru-RU" sz="1400" b="1" kern="1200" dirty="0">
            <a:solidFill>
              <a:srgbClr val="17491C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4342460"/>
        <a:ext cx="1358298" cy="582128"/>
      </dsp:txXfrm>
    </dsp:sp>
    <dsp:sp modelId="{710A42CC-2248-469B-9708-CCD184231265}">
      <dsp:nvSpPr>
        <dsp:cNvPr id="0" name=""/>
        <dsp:cNvSpPr/>
      </dsp:nvSpPr>
      <dsp:spPr>
        <a:xfrm rot="5400000">
          <a:off x="2934720" y="1951769"/>
          <a:ext cx="1531518" cy="4684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0" dirty="0" smtClean="0">
              <a:solidFill>
                <a:srgbClr val="1F497D"/>
              </a:solidFill>
              <a:latin typeface="Times New Roman" pitchFamily="18" charset="0"/>
              <a:ea typeface="+mn-ea"/>
              <a:cs typeface="Times New Roman" pitchFamily="18" charset="0"/>
            </a:rPr>
            <a:t>ЗСХН + ЗЛФ + ЗВФ + ЗООТ</a:t>
          </a:r>
          <a:endParaRPr lang="ru-RU" sz="2400" b="1" kern="0" dirty="0">
            <a:solidFill>
              <a:srgbClr val="1F497D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-5400000">
        <a:off x="1358299" y="3602954"/>
        <a:ext cx="4609598" cy="13819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5B5C9-BE33-4D84-9A30-6D2E7A18B50E}">
      <dsp:nvSpPr>
        <dsp:cNvPr id="0" name=""/>
        <dsp:cNvSpPr/>
      </dsp:nvSpPr>
      <dsp:spPr>
        <a:xfrm>
          <a:off x="-34190" y="0"/>
          <a:ext cx="7541376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6">
                <a:tint val="18000"/>
                <a:satMod val="120000"/>
                <a:lumMod val="88000"/>
              </a:schemeClr>
            </a:gs>
            <a:gs pos="100000">
              <a:schemeClr val="accent6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Статья 378.2 Налогового кодекса Российской Федерации</a:t>
          </a:r>
          <a:b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</a:br>
          <a:endParaRPr lang="ru-RU" sz="1800" kern="1200" dirty="0"/>
        </a:p>
      </dsp:txBody>
      <dsp:txXfrm>
        <a:off x="261" y="34451"/>
        <a:ext cx="6148709" cy="1107350"/>
      </dsp:txXfrm>
    </dsp:sp>
    <dsp:sp modelId="{BC03FD5A-431F-4ACD-8702-BA79EBC73831}">
      <dsp:nvSpPr>
        <dsp:cNvPr id="0" name=""/>
        <dsp:cNvSpPr/>
      </dsp:nvSpPr>
      <dsp:spPr>
        <a:xfrm>
          <a:off x="654327" y="1390116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Закон Кировской области от 27.07.2016 № 692-ЗО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«О налоге на имущество организаций в Кировской области»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8778" y="1424567"/>
        <a:ext cx="5951011" cy="1107350"/>
      </dsp:txXfrm>
    </dsp:sp>
    <dsp:sp modelId="{B2DB8BB6-5436-49C5-9C19-9C7AA64F8A27}">
      <dsp:nvSpPr>
        <dsp:cNvPr id="0" name=""/>
        <dsp:cNvSpPr/>
      </dsp:nvSpPr>
      <dsp:spPr>
        <a:xfrm>
          <a:off x="1265207" y="2780232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Сформирован Предварительный перечень объектов  недвижимого имущества, в отношении которых  в 2022 году налоговая база определяется  как кадастровая стоимость (в перечень вошли 17067 объектов)</a:t>
          </a:r>
          <a:endParaRPr lang="ru-RU" sz="18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9658" y="2814683"/>
        <a:ext cx="5960267" cy="1107350"/>
      </dsp:txXfrm>
    </dsp:sp>
    <dsp:sp modelId="{E3E6B9D0-B3ED-4C01-BB3B-B6F218F75D71}">
      <dsp:nvSpPr>
        <dsp:cNvPr id="0" name=""/>
        <dsp:cNvSpPr/>
      </dsp:nvSpPr>
      <dsp:spPr>
        <a:xfrm>
          <a:off x="1885344" y="4170348"/>
          <a:ext cx="7404613" cy="1176252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Сформирован перечень объектов недвижимости, в отношении которых в 2022 году налоговая база определяется  как кадастровая стоимость (в перечень вошли 15078 объектов) </a:t>
          </a:r>
        </a:p>
      </dsp:txBody>
      <dsp:txXfrm>
        <a:off x="1919795" y="4204799"/>
        <a:ext cx="5951011" cy="1107350"/>
      </dsp:txXfrm>
    </dsp:sp>
    <dsp:sp modelId="{8F95E06B-B3B3-4440-A23E-B645DDE94A31}">
      <dsp:nvSpPr>
        <dsp:cNvPr id="0" name=""/>
        <dsp:cNvSpPr/>
      </dsp:nvSpPr>
      <dsp:spPr>
        <a:xfrm>
          <a:off x="6674240" y="900902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46267" y="900902"/>
        <a:ext cx="420509" cy="575334"/>
      </dsp:txXfrm>
    </dsp:sp>
    <dsp:sp modelId="{CFC86B2C-B78C-4429-88AF-858C1349A287}">
      <dsp:nvSpPr>
        <dsp:cNvPr id="0" name=""/>
        <dsp:cNvSpPr/>
      </dsp:nvSpPr>
      <dsp:spPr>
        <a:xfrm>
          <a:off x="7294376" y="2291018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66403" y="2291018"/>
        <a:ext cx="420509" cy="575334"/>
      </dsp:txXfrm>
    </dsp:sp>
    <dsp:sp modelId="{6220BA83-AA94-4642-B045-3A9BBDE7032C}">
      <dsp:nvSpPr>
        <dsp:cNvPr id="0" name=""/>
        <dsp:cNvSpPr/>
      </dsp:nvSpPr>
      <dsp:spPr>
        <a:xfrm>
          <a:off x="7905257" y="3681134"/>
          <a:ext cx="764563" cy="76456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077284" y="3681134"/>
        <a:ext cx="420509" cy="5753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71868-2561-4F77-BB3A-881EB17F3824}">
      <dsp:nvSpPr>
        <dsp:cNvPr id="0" name=""/>
        <dsp:cNvSpPr/>
      </dsp:nvSpPr>
      <dsp:spPr>
        <a:xfrm>
          <a:off x="0" y="0"/>
          <a:ext cx="9102152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Соглашение о предоставлении субсидии из федерального бюджета бюджету субъекта Российской Федерации от 24.12.2020 № 321-09-2021-023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513" y="45513"/>
        <a:ext cx="9011126" cy="1462908"/>
      </dsp:txXfrm>
    </dsp:sp>
    <dsp:sp modelId="{831832FE-3A08-4BC4-B115-2D2D302920C6}">
      <dsp:nvSpPr>
        <dsp:cNvPr id="0" name=""/>
        <dsp:cNvSpPr/>
      </dsp:nvSpPr>
      <dsp:spPr>
        <a:xfrm>
          <a:off x="1044" y="1713218"/>
          <a:ext cx="5945807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17 муниципальных образований проведены комплексные кадастровые работы в отношении 80 кадастровых кварталов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57" y="1758731"/>
        <a:ext cx="5854781" cy="1462908"/>
      </dsp:txXfrm>
    </dsp:sp>
    <dsp:sp modelId="{CF5D2BC9-9233-4EA3-A0EF-EF5DD5CD4A4B}">
      <dsp:nvSpPr>
        <dsp:cNvPr id="0" name=""/>
        <dsp:cNvSpPr/>
      </dsp:nvSpPr>
      <dsp:spPr>
        <a:xfrm>
          <a:off x="1044" y="3426228"/>
          <a:ext cx="2911757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Заключен 41 муниципальный контракт с 12 подрядчиками, в том числе 8 путем прямых закупок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57" y="3471741"/>
        <a:ext cx="2820731" cy="1462908"/>
      </dsp:txXfrm>
    </dsp:sp>
    <dsp:sp modelId="{6927325E-F2BC-43B0-A5B1-44C4C22DF9E9}">
      <dsp:nvSpPr>
        <dsp:cNvPr id="0" name=""/>
        <dsp:cNvSpPr/>
      </dsp:nvSpPr>
      <dsp:spPr>
        <a:xfrm>
          <a:off x="3035095" y="3426228"/>
          <a:ext cx="2911757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100% освоения средств консолидированного бюджета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0608" y="3471741"/>
        <a:ext cx="2820731" cy="1462908"/>
      </dsp:txXfrm>
    </dsp:sp>
    <dsp:sp modelId="{828CBEAF-AC7B-4E57-82F8-63E058D50F31}">
      <dsp:nvSpPr>
        <dsp:cNvPr id="0" name=""/>
        <dsp:cNvSpPr/>
      </dsp:nvSpPr>
      <dsp:spPr>
        <a:xfrm>
          <a:off x="6191440" y="1713218"/>
          <a:ext cx="2911757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8379 объектов недвижимости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36953" y="1758731"/>
        <a:ext cx="2820731" cy="1462908"/>
      </dsp:txXfrm>
    </dsp:sp>
    <dsp:sp modelId="{E4EB5D41-73E4-418A-8489-980B4DD7FDB5}">
      <dsp:nvSpPr>
        <dsp:cNvPr id="0" name=""/>
        <dsp:cNvSpPr/>
      </dsp:nvSpPr>
      <dsp:spPr>
        <a:xfrm>
          <a:off x="6191440" y="3426228"/>
          <a:ext cx="2911757" cy="15539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Информация о 80 кадастровых кварталах внесена в ЕГРН.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36953" y="3471741"/>
        <a:ext cx="2820731" cy="1462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0.16931</cdr:x>
      <cdr:y>0.00874</cdr:y>
    </cdr:from>
    <cdr:to>
      <cdr:x>0.24274</cdr:x>
      <cdr:y>0.10806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17788" y="33086"/>
          <a:ext cx="224541" cy="3761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175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0000"/>
              </a:solidFill>
            </a:rPr>
            <a:t>1*</a:t>
          </a:r>
          <a:endParaRPr lang="ru-RU" sz="1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0.30124</cdr:x>
      <cdr:y>0.30709</cdr:y>
    </cdr:from>
    <cdr:to>
      <cdr:x>0.58043</cdr:x>
      <cdr:y>0.51177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921233" y="1162877"/>
          <a:ext cx="853797" cy="7750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175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+mj-lt"/>
            </a:rPr>
            <a:t>Достигнуты: 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95,2%</a:t>
          </a:r>
          <a:endParaRPr lang="ru-RU" sz="1000" dirty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0.34531</cdr:x>
      <cdr:y>0.39088</cdr:y>
    </cdr:from>
    <cdr:to>
      <cdr:x>0.6203</cdr:x>
      <cdr:y>0.60094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1131991" y="1461051"/>
          <a:ext cx="901458" cy="7851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175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+mj-lt"/>
            </a:rPr>
            <a:t>Степень 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выполнения:</a:t>
          </a:r>
        </a:p>
        <a:p xmlns:a="http://schemas.openxmlformats.org/drawingml/2006/main">
          <a:pPr algn="ctr"/>
          <a:r>
            <a:rPr lang="ru-RU" sz="1000" dirty="0" smtClean="0">
              <a:latin typeface="+mj-lt"/>
            </a:rPr>
            <a:t>96%</a:t>
          </a:r>
          <a:endParaRPr lang="ru-RU" sz="10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0.36562</cdr:x>
      <cdr:y>0.04474</cdr:y>
    </cdr:from>
    <cdr:to>
      <cdr:x>0.46264</cdr:x>
      <cdr:y>0.14046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98562" y="167219"/>
          <a:ext cx="318052" cy="35780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2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0.79128</cdr:x>
      <cdr:y>0.70181</cdr:y>
    </cdr:from>
    <cdr:to>
      <cdr:x>0.92045</cdr:x>
      <cdr:y>0.79754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593974" y="2623289"/>
          <a:ext cx="423447" cy="35780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47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0.73434</cdr:x>
      <cdr:y>0.71051</cdr:y>
    </cdr:from>
    <cdr:to>
      <cdr:x>0.96548</cdr:x>
      <cdr:y>0.79791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0859" y="3635978"/>
          <a:ext cx="2146852" cy="447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99,5 млн. рублей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0.20873</cdr:x>
      <cdr:y>0.24201</cdr:y>
    </cdr:from>
    <cdr:to>
      <cdr:x>0.25447</cdr:x>
      <cdr:y>0.30364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5672" y="1326962"/>
          <a:ext cx="437322" cy="337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65</a:t>
          </a:r>
        </a:p>
      </cdr:txBody>
    </cdr:sp>
  </cdr:relSizeAnchor>
  <cdr:relSizeAnchor xmlns:cdr="http://schemas.openxmlformats.org/drawingml/2006/chartDrawing">
    <cdr:from>
      <cdr:x>0.37933</cdr:x>
      <cdr:y>0.0972</cdr:y>
    </cdr:from>
    <cdr:to>
      <cdr:x>0.48484</cdr:x>
      <cdr:y>0.15883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26808" y="532955"/>
          <a:ext cx="1008807" cy="337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84,8</a:t>
          </a:r>
        </a:p>
      </cdr:txBody>
    </cdr:sp>
  </cdr:relSizeAnchor>
  <cdr:relSizeAnchor xmlns:cdr="http://schemas.openxmlformats.org/drawingml/2006/chartDrawing">
    <cdr:from>
      <cdr:x>0.57903</cdr:x>
      <cdr:y>0.02307</cdr:y>
    </cdr:from>
    <cdr:to>
      <cdr:x>0.66509</cdr:x>
      <cdr:y>0.0847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36160" y="126494"/>
          <a:ext cx="822791" cy="337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99,5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1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2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C99E44-B4CB-48BA-885C-110544A7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667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7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51" tIns="41876" rIns="83751" bIns="41876" anchor="ctr"/>
          <a:lstStyle/>
          <a:p>
            <a:pPr algn="ctr" defTabSz="409484"/>
            <a:fld id="{253F43F4-20C2-4A22-BFF1-B63B21113CD7}" type="slidenum">
              <a:rPr lang="en-GB" sz="1300">
                <a:solidFill>
                  <a:srgbClr val="000000"/>
                </a:solidFill>
              </a:rPr>
              <a:pPr algn="ctr" defTabSz="409484"/>
              <a:t>‹#›</a:t>
            </a:fld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5650"/>
            <a:ext cx="4957762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4881"/>
            <a:ext cx="5435600" cy="446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0" y="6"/>
            <a:ext cx="29495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23" y="6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0" y="9431340"/>
            <a:ext cx="2949575" cy="49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45174" y="284168"/>
            <a:ext cx="7953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AEBAD1-6ED0-474A-9525-AEB248BAF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76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784" indent="-285686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2745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599843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6941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040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137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8235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5333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/>
            <a:fld id="{5138B902-6AE1-42E9-B1FE-842B2B200A29}" type="slidenum">
              <a:rPr lang="en-GB" smtClean="0">
                <a:solidFill>
                  <a:srgbClr val="000000"/>
                </a:solidFill>
              </a:rPr>
              <a:pPr eaLnBrk="1"/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9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7A08868-A2AC-4C24-BA04-CAC870FC8F1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60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0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958322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5"/>
            <a:ext cx="7056438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5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hf hdr="0" dt="0"/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9275763" y="376238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0" tIns="45711" rIns="91420" bIns="45711"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0969" y="1057606"/>
            <a:ext cx="874959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endParaRPr lang="ru-RU" sz="3400" b="1" dirty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Государственная программа</a:t>
            </a:r>
            <a:b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Кировской области</a:t>
            </a:r>
            <a:b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 «Управление государственным имуществом</a:t>
            </a:r>
            <a:r>
              <a:rPr lang="ru-RU" altLang="ru-RU" sz="4400" b="1" dirty="0" smtClean="0">
                <a:solidFill>
                  <a:srgbClr val="000099"/>
                </a:solidFill>
                <a:cs typeface="Times New Roman" pitchFamily="18" charset="0"/>
              </a:rPr>
              <a:t>»</a:t>
            </a: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 smtClean="0">
                <a:solidFill>
                  <a:srgbClr val="000099"/>
                </a:solidFill>
                <a:cs typeface="Times New Roman" pitchFamily="18" charset="0"/>
              </a:rPr>
              <a:t>итоги за 2021 год</a:t>
            </a:r>
            <a:r>
              <a:rPr lang="ru-RU" altLang="ru-RU" sz="4400" dirty="0">
                <a:solidFill>
                  <a:srgbClr val="000099"/>
                </a:solidFill>
                <a:cs typeface="Times New Roman" pitchFamily="18" charset="0"/>
              </a:rPr>
              <a:t/>
            </a:r>
            <a:br>
              <a:rPr lang="ru-RU" altLang="ru-RU" sz="4400" dirty="0">
                <a:solidFill>
                  <a:srgbClr val="000099"/>
                </a:solidFill>
                <a:cs typeface="Times New Roman" pitchFamily="18" charset="0"/>
              </a:rPr>
            </a:br>
            <a:r>
              <a:rPr lang="ru-RU" sz="3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3400" b="1" dirty="0">
                <a:solidFill>
                  <a:srgbClr val="002060"/>
                </a:solidFill>
                <a:latin typeface="+mj-lt"/>
              </a:rPr>
            </a:br>
            <a:endParaRPr lang="ru-RU" sz="3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9716" y="6020042"/>
            <a:ext cx="8600847" cy="842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Министерство имущественных отношений Кировской </a:t>
            </a: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области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219" y="359696"/>
            <a:ext cx="9014791" cy="61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65922" y="867565"/>
            <a:ext cx="8865704" cy="57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cs typeface="Times New Roman" pitchFamily="18" charset="0"/>
              </a:rPr>
              <a:t>Формирование перечня объектов недвижимого имущества </a:t>
            </a:r>
            <a:endParaRPr lang="ru-RU" b="1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99"/>
                </a:solidFill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0099"/>
                </a:solidFill>
                <a:cs typeface="Times New Roman" pitchFamily="18" charset="0"/>
              </a:rPr>
              <a:t>целях налогообложения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543501921"/>
              </p:ext>
            </p:extLst>
          </p:nvPr>
        </p:nvGraphicFramePr>
        <p:xfrm>
          <a:off x="275859" y="1441825"/>
          <a:ext cx="9255767" cy="534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85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6835" y="3596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5922" y="867565"/>
            <a:ext cx="8865704" cy="333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cs typeface="Times New Roman" pitchFamily="18" charset="0"/>
              </a:rPr>
              <a:t>Проведение комплексных кадастровых работ</a:t>
            </a:r>
            <a:endParaRPr lang="ru-RU" b="1" dirty="0">
              <a:solidFill>
                <a:srgbClr val="000099"/>
              </a:solidFill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79161240"/>
              </p:ext>
            </p:extLst>
          </p:nvPr>
        </p:nvGraphicFramePr>
        <p:xfrm>
          <a:off x="516836" y="1539698"/>
          <a:ext cx="9104242" cy="498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647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991" y="481458"/>
            <a:ext cx="9752634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Доходы от использования имущества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2021,</a:t>
            </a:r>
            <a:endParaRPr lang="ru-RU" sz="2000" b="1" dirty="0">
              <a:solidFill>
                <a:srgbClr val="002060"/>
              </a:solidFill>
              <a:latin typeface="Times New Roman"/>
              <a:cs typeface="Arial" panose="020B0604020202020204" pitchFamily="34" charset="0"/>
            </a:endParaRPr>
          </a:p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млн.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E1BF5546-C138-4B72-8A94-9ED20A30A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141062"/>
              </p:ext>
            </p:extLst>
          </p:nvPr>
        </p:nvGraphicFramePr>
        <p:xfrm>
          <a:off x="385011" y="1572126"/>
          <a:ext cx="9288377" cy="511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6065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491397"/>
            <a:ext cx="9852025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Динамика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доходов 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т использования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 имущества, </a:t>
            </a:r>
          </a:p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млн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E1BF5546-C138-4B72-8A94-9ED20A30A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934706"/>
              </p:ext>
            </p:extLst>
          </p:nvPr>
        </p:nvGraphicFramePr>
        <p:xfrm>
          <a:off x="309392" y="1426177"/>
          <a:ext cx="9561093" cy="5483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4876248" y="7046843"/>
            <a:ext cx="427382" cy="268357"/>
          </a:xfrm>
          <a:prstGeom prst="rect">
            <a:avLst/>
          </a:prstGeom>
          <a:solidFill>
            <a:schemeClr val="bg1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7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59" y="2315669"/>
            <a:ext cx="852752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735496" y="1055727"/>
            <a:ext cx="8621204" cy="812830"/>
          </a:xfrm>
          <a:custGeom>
            <a:avLst/>
            <a:gdLst>
              <a:gd name="connsiteX0" fmla="*/ 59533 w 7643866"/>
              <a:gd name="connsiteY0" fmla="*/ 0 h 357190"/>
              <a:gd name="connsiteX1" fmla="*/ 7584333 w 7643866"/>
              <a:gd name="connsiteY1" fmla="*/ 0 h 357190"/>
              <a:gd name="connsiteX2" fmla="*/ 7643866 w 7643866"/>
              <a:gd name="connsiteY2" fmla="*/ 59533 h 357190"/>
              <a:gd name="connsiteX3" fmla="*/ 7643866 w 7643866"/>
              <a:gd name="connsiteY3" fmla="*/ 357190 h 357190"/>
              <a:gd name="connsiteX4" fmla="*/ 0 w 7643866"/>
              <a:gd name="connsiteY4" fmla="*/ 357190 h 357190"/>
              <a:gd name="connsiteX5" fmla="*/ 0 w 7643866"/>
              <a:gd name="connsiteY5" fmla="*/ 59533 h 357190"/>
              <a:gd name="connsiteX6" fmla="*/ 17437 w 7643866"/>
              <a:gd name="connsiteY6" fmla="*/ 17437 h 357190"/>
              <a:gd name="connsiteX7" fmla="*/ 59533 w 7643866"/>
              <a:gd name="connsiteY7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3866" h="357190">
                <a:moveTo>
                  <a:pt x="59533" y="0"/>
                </a:moveTo>
                <a:lnTo>
                  <a:pt x="7584333" y="0"/>
                </a:lnTo>
                <a:lnTo>
                  <a:pt x="7643866" y="59533"/>
                </a:lnTo>
                <a:lnTo>
                  <a:pt x="7643866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1600"/>
              </a:lnSpc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Цель: совершенствование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механизмов управления и распоряжения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государственным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имуществом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9243" y="1948070"/>
            <a:ext cx="4293705" cy="3332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Государственной программы: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13882089"/>
              </p:ext>
            </p:extLst>
          </p:nvPr>
        </p:nvGraphicFramePr>
        <p:xfrm>
          <a:off x="417444" y="2315669"/>
          <a:ext cx="9243392" cy="455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7721" y="433891"/>
            <a:ext cx="9069387" cy="40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ЦЕЛИ И ЗАДАЧИ ГОСУДАРСТВЕННОЙ ПРОГРАММЫ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14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260078" y="806365"/>
            <a:ext cx="8231792" cy="724261"/>
          </a:xfrm>
        </p:spPr>
        <p:txBody>
          <a:bodyPr>
            <a:normAutofit fontScale="85000" lnSpcReduction="10000"/>
          </a:bodyPr>
          <a:lstStyle/>
          <a:p>
            <a:pPr marL="50397" indent="0" algn="ctr"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ИТОГИ ХОДА РЕАЛИЗАЦИИ ГОСУДАРСТВЕННОЙ ПРОГРАММЫ</a:t>
            </a:r>
            <a:b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«Управление государственным имуществом»  за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459201" y="1517582"/>
            <a:ext cx="2955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ПОКАЗАТЕЛЕЙ</a:t>
            </a:r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823330" y="1591967"/>
            <a:ext cx="2132892" cy="46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СРЕДСТВ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1"/>
          <p:cNvSpPr txBox="1">
            <a:spLocks noChangeArrowheads="1"/>
          </p:cNvSpPr>
          <p:nvPr/>
        </p:nvSpPr>
        <p:spPr bwMode="auto">
          <a:xfrm>
            <a:off x="6412810" y="1591967"/>
            <a:ext cx="304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</a:t>
            </a: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314691"/>
              </p:ext>
            </p:extLst>
          </p:nvPr>
        </p:nvGraphicFramePr>
        <p:xfrm>
          <a:off x="459201" y="2216428"/>
          <a:ext cx="3058148" cy="3786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114214"/>
              </p:ext>
            </p:extLst>
          </p:nvPr>
        </p:nvGraphicFramePr>
        <p:xfrm>
          <a:off x="3154605" y="2059146"/>
          <a:ext cx="3887787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282684"/>
              </p:ext>
            </p:extLst>
          </p:nvPr>
        </p:nvGraphicFramePr>
        <p:xfrm>
          <a:off x="6544021" y="2059146"/>
          <a:ext cx="3278187" cy="3737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 bwMode="auto">
          <a:xfrm>
            <a:off x="636104" y="6440557"/>
            <a:ext cx="3657600" cy="616226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</a:pPr>
            <a:r>
              <a:rPr kumimoji="0" lang="ru-RU" sz="1400" i="1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</a:rPr>
              <a:t>* Показатели</a:t>
            </a:r>
            <a:r>
              <a:rPr kumimoji="0" lang="ru-RU" sz="1400" i="1" u="sng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</a:rPr>
              <a:t> не достигнуты из-за </a:t>
            </a:r>
          </a:p>
          <a:p>
            <a:pPr marR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</a:pPr>
            <a:r>
              <a:rPr kumimoji="0" lang="ru-RU" sz="1400" i="1" u="sng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</a:rPr>
              <a:t>отсутствия достаточного финансирования</a:t>
            </a:r>
            <a:r>
              <a:rPr kumimoji="0" lang="ru-RU" sz="1400" i="1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013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72592" y="3468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592" y="832351"/>
            <a:ext cx="8870191" cy="333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Проведение учета государственного имущества области</a:t>
            </a:r>
            <a:endParaRPr lang="ru-RU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43141378"/>
              </p:ext>
            </p:extLst>
          </p:nvPr>
        </p:nvGraphicFramePr>
        <p:xfrm>
          <a:off x="367748" y="1165647"/>
          <a:ext cx="9119635" cy="528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098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8623" y="944219"/>
            <a:ext cx="9114733" cy="6659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2892" tIns="56446" rIns="112892" bIns="56446" rtlCol="0" anchor="ctr"/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 ЗА ИСПОЛЬЗОВАНИЕМ И СОХРАННОСТЬЮ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ГОСУДАРСТВЕННОГО ИМУЩЕСТВА КИРОВСКОЙ ОБЛАСТИ</a:t>
            </a:r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171511" y="-212324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339521" y="11666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AutoShape 6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507531" y="235657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72592" y="346896"/>
            <a:ext cx="9014791" cy="61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84202640"/>
              </p:ext>
            </p:extLst>
          </p:nvPr>
        </p:nvGraphicFramePr>
        <p:xfrm>
          <a:off x="478623" y="1817994"/>
          <a:ext cx="9114733" cy="517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9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78624" y="1441175"/>
            <a:ext cx="9114733" cy="6659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2892" tIns="56446" rIns="112892" bIns="56446"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ПЕРЕРАСПРЕДЕЛЕНИЕ ГОСУДАРСТВЕННОГО ИМУЩЕСТВА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КИРОВСКОЙ ОБЛАСТИ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171511" y="-212324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339521" y="11666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AutoShape 6" descr="&amp;Kcy;&amp;acy;&amp;rcy;&amp;tcy;&amp;icy;&amp;ncy;&amp;kcy;&amp;icy; &amp;pcy;&amp;ocy; &amp;zcy;&amp;acy;&amp;pcy;&amp;rcy;&amp;ocy;&amp;scy;&amp;ucy; &amp;fcy;&amp;icy;&amp;ncy;&amp;acy;&amp;ncy;&amp;scy;&amp;icy;&amp;rcy;&amp;ocy;&amp;vcy;&amp;acy;&amp;ncy;&amp;icy;&amp;iecy;"/>
          <p:cNvSpPr>
            <a:spLocks noChangeAspect="1" noChangeArrowheads="1"/>
          </p:cNvSpPr>
          <p:nvPr/>
        </p:nvSpPr>
        <p:spPr bwMode="auto">
          <a:xfrm>
            <a:off x="507531" y="235657"/>
            <a:ext cx="336021" cy="44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12892" tIns="56446" rIns="112892" bIns="56446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7530" y="2337028"/>
            <a:ext cx="2075629" cy="35855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Собственность Кировской 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627665" y="2397995"/>
            <a:ext cx="2850926" cy="15871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Собственность Российской Федерации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627661" y="4335633"/>
            <a:ext cx="2850926" cy="15871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2892" tIns="56446" rIns="112892" bIns="56446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Собственность муниципальных образований Кировской области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2566496" y="2568844"/>
            <a:ext cx="4027000" cy="7734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2892" tIns="56446" rIns="112892" bIns="56446" anchor="ctr"/>
          <a:lstStyle/>
          <a:p>
            <a:pPr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1 объект недвижимого имущества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2600661" y="4335633"/>
            <a:ext cx="4027000" cy="8792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2892" tIns="56446" rIns="112892" bIns="56446" anchor="ctr"/>
          <a:lstStyle/>
          <a:p>
            <a:pPr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271 объект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недвижимого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0800000">
            <a:off x="2583159" y="5135299"/>
            <a:ext cx="3993675" cy="78751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2892" tIns="56446" rIns="112892" bIns="56446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 недвижимого имущества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71121" y="6161158"/>
            <a:ext cx="7929741" cy="116428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2892" tIns="56446" rIns="112892" bIns="56446" anchor="ctr"/>
          <a:lstStyle/>
          <a:p>
            <a:pPr algn="just"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366 распоряжений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имущественных отношений Кировской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области о перераспределении имущества между областными организациями</a:t>
            </a:r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583157" y="3342310"/>
            <a:ext cx="3993675" cy="78751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2892" tIns="56446" rIns="112892" bIns="56446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объекта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недвижимого имущества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72592" y="346896"/>
            <a:ext cx="9014791" cy="617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80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56592" y="227013"/>
            <a:ext cx="9023972" cy="508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592" y="832351"/>
            <a:ext cx="8870191" cy="333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a typeface="Calibri"/>
                <a:cs typeface="Times New Roman" pitchFamily="18" charset="0"/>
              </a:rPr>
              <a:t>Разграничение государственной собственности на землю</a:t>
            </a:r>
            <a:endParaRPr lang="ru-RU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59744913"/>
              </p:ext>
            </p:extLst>
          </p:nvPr>
        </p:nvGraphicFramePr>
        <p:xfrm>
          <a:off x="854766" y="1165648"/>
          <a:ext cx="8488018" cy="558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764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920676" y="779497"/>
            <a:ext cx="4855639" cy="2387823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Прогнозный план  (программа) приватизации государственного имущества Кировской области на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годов, утвержден постановлением Правительства Кировской области от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29.10.2019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564-П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592" y="3852302"/>
            <a:ext cx="4448084" cy="14136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приватизации государственного имущества Кировской области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году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                                 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17 046,19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6050" y="5497356"/>
            <a:ext cx="4484626" cy="11728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договора купли-продажи на сумму 5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005,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00 тыс. 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Федеральным законом от 22.07.2008 №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159-ФЗ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363071"/>
              </p:ext>
            </p:extLst>
          </p:nvPr>
        </p:nvGraphicFramePr>
        <p:xfrm>
          <a:off x="5112191" y="3701828"/>
          <a:ext cx="4472608" cy="312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73"/>
                <a:gridCol w="1318423"/>
                <a:gridCol w="1713012"/>
              </a:tblGrid>
              <a:tr h="5450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Торги 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Объявлено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Состоявшиеся, ед. </a:t>
                      </a:r>
                      <a:endParaRPr lang="ru-RU" sz="16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44744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Аукцион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5450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Публичное предложение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7708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без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объявления цены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  <a:tr h="6715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 anchor="ctr">
                    <a:solidFill>
                      <a:srgbClr val="9999FF">
                        <a:alpha val="2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482868" y="3338189"/>
            <a:ext cx="3731253" cy="342742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способы приватизации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89" y="801808"/>
            <a:ext cx="4029834" cy="292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72592" y="3468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4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1614791" y="819885"/>
            <a:ext cx="6099243" cy="572866"/>
          </a:xfrm>
          <a:prstGeom prst="rect">
            <a:avLst/>
          </a:prstGeom>
          <a:solidFill>
            <a:schemeClr val="bg1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4189" y="746731"/>
            <a:ext cx="9099886" cy="80466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Итоги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проведения ГКО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Кировской области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9425672"/>
              </p:ext>
            </p:extLst>
          </p:nvPr>
        </p:nvGraphicFramePr>
        <p:xfrm>
          <a:off x="567690" y="1551399"/>
          <a:ext cx="6042660" cy="562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Объект 2"/>
          <p:cNvSpPr txBox="1">
            <a:spLocks/>
          </p:cNvSpPr>
          <p:nvPr/>
        </p:nvSpPr>
        <p:spPr bwMode="auto">
          <a:xfrm>
            <a:off x="6762750" y="2749661"/>
            <a:ext cx="2981324" cy="147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0213" indent="-323850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2013" indent="-285750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tarSymbol" pitchFamily="2" charset="0"/>
              <a:buChar char="–"/>
              <a:defRPr sz="2400">
                <a:solidFill>
                  <a:srgbClr val="000000"/>
                </a:solidFill>
                <a:latin typeface="+mn-lt"/>
              </a:defRPr>
            </a:lvl2pPr>
            <a:lvl3pPr marL="1293813" indent="-215900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2000">
                <a:solidFill>
                  <a:srgbClr val="000000"/>
                </a:solidFill>
                <a:latin typeface="+mn-lt"/>
              </a:defRPr>
            </a:lvl3pPr>
            <a:lvl4pPr marL="1725613" indent="-214313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tarSymbol" pitchFamily="2" charset="0"/>
              <a:buChar char="–"/>
              <a:defRPr sz="1600">
                <a:solidFill>
                  <a:srgbClr val="000000"/>
                </a:solidFill>
                <a:latin typeface="+mn-lt"/>
              </a:defRPr>
            </a:lvl4pPr>
            <a:lvl5pPr marL="2157413" indent="-215900" algn="l" defTabSz="449263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1400">
                <a:solidFill>
                  <a:srgbClr val="000000"/>
                </a:solidFill>
                <a:latin typeface="+mn-lt"/>
              </a:defRPr>
            </a:lvl5pPr>
            <a:lvl6pPr marL="2614613" indent="-215900" algn="l" defTabSz="449263" rtl="0" fontAlgn="base" hangingPunct="0">
              <a:lnSpc>
                <a:spcPct val="8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1400">
                <a:solidFill>
                  <a:srgbClr val="000000"/>
                </a:solidFill>
                <a:latin typeface="+mn-lt"/>
              </a:defRPr>
            </a:lvl6pPr>
            <a:lvl7pPr marL="3071813" indent="-215900" algn="l" defTabSz="449263" rtl="0" fontAlgn="base" hangingPunct="0">
              <a:lnSpc>
                <a:spcPct val="8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1400">
                <a:solidFill>
                  <a:srgbClr val="000000"/>
                </a:solidFill>
                <a:latin typeface="+mn-lt"/>
              </a:defRPr>
            </a:lvl7pPr>
            <a:lvl8pPr marL="3529013" indent="-215900" algn="l" defTabSz="449263" rtl="0" fontAlgn="base" hangingPunct="0">
              <a:lnSpc>
                <a:spcPct val="8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1400">
                <a:solidFill>
                  <a:srgbClr val="000000"/>
                </a:solidFill>
                <a:latin typeface="+mn-lt"/>
              </a:defRPr>
            </a:lvl8pPr>
            <a:lvl9pPr marL="3986213" indent="-215900" algn="l" defTabSz="449263" rtl="0" fontAlgn="base" hangingPunct="0">
              <a:lnSpc>
                <a:spcPct val="8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StarSymbol" pitchFamily="2" charset="0"/>
              <a:buChar char="●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10636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kern="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b="1" kern="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роведена </a:t>
            </a:r>
            <a:r>
              <a:rPr lang="ru-RU" sz="1800" b="1" kern="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переоценка кадастровой стоимости всех </a:t>
            </a:r>
            <a:r>
              <a:rPr lang="ru-RU" sz="1800" b="1" kern="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ОКС и ЗУ всех категорий </a:t>
            </a:r>
          </a:p>
          <a:p>
            <a:pPr marL="10636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kern="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 соответствии с 237-ФЗ 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sz="1800" kern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5219" y="3596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827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27961</TotalTime>
  <Words>723</Words>
  <Application>Microsoft Office PowerPoint</Application>
  <PresentationFormat>Произвольный</PresentationFormat>
  <Paragraphs>143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ЦЕЛИ И ЗАДАЧИ ГОСУДАРСТВЕННОЙ ПРОГРАММЫ</vt:lpstr>
      <vt:lpstr>Презентация PowerPoint</vt:lpstr>
      <vt:lpstr>Презентация PowerPoint</vt:lpstr>
      <vt:lpstr>РЕЗУЛЬТАТЫ РЕАЛИЗАЦИИ ГОСУДАРСТВЕННОЙ ПРОГРАММЫ 2021</vt:lpstr>
      <vt:lpstr>РЕЗУЛЬТАТЫ РЕАЛИЗАЦИИ ГОСУДАРСТВЕННОЙ ПРОГРАММЫ 2021</vt:lpstr>
      <vt:lpstr>РЕЗУЛЬТАТЫ РЕАЛИЗАЦИИ ГОСУДАРСТВЕННОЙ ПРОГРАММЫ 2021</vt:lpstr>
      <vt:lpstr>Презентация PowerPoint</vt:lpstr>
      <vt:lpstr>Итоги проведения ГКО в Кировской области</vt:lpstr>
      <vt:lpstr>РЕЗУЛЬТАТЫ РЕАЛИЗАЦИИ ГОСУДАРСТВЕННОЙ ПРОГРАММЫ 2021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  Кировской области: приглашение к сотрудничеству  Шаров Сергей Иванович  начальник управления  развития народных промыслов и ремесел  23 марта 2006 г. г. Киров</dc:title>
  <dc:creator>Диана Акчурина</dc:creator>
  <cp:lastModifiedBy>Мартемьянова Алеся Михайловна</cp:lastModifiedBy>
  <cp:revision>1354</cp:revision>
  <cp:lastPrinted>2022-04-13T12:00:15Z</cp:lastPrinted>
  <dcterms:modified xsi:type="dcterms:W3CDTF">2022-04-19T09:06:54Z</dcterms:modified>
</cp:coreProperties>
</file>