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03" r:id="rId1"/>
  </p:sldMasterIdLst>
  <p:notesMasterIdLst>
    <p:notesMasterId r:id="rId10"/>
  </p:notesMasterIdLst>
  <p:handoutMasterIdLst>
    <p:handoutMasterId r:id="rId11"/>
  </p:handoutMasterIdLst>
  <p:sldIdLst>
    <p:sldId id="621" r:id="rId2"/>
    <p:sldId id="738" r:id="rId3"/>
    <p:sldId id="771" r:id="rId4"/>
    <p:sldId id="748" r:id="rId5"/>
    <p:sldId id="764" r:id="rId6"/>
    <p:sldId id="767" r:id="rId7"/>
    <p:sldId id="765" r:id="rId8"/>
    <p:sldId id="730" r:id="rId9"/>
  </p:sldIdLst>
  <p:sldSz cx="10080625" cy="7559675"/>
  <p:notesSz cx="6797675" cy="9926638"/>
  <p:defaultTextStyle>
    <a:defPPr>
      <a:defRPr lang="en-GB"/>
    </a:defPPr>
    <a:lvl1pPr algn="l" defTabSz="447675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pitchFamily="2" charset="0"/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28625" indent="-214313" algn="l" defTabSz="447675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pitchFamily="2" charset="0"/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644525" indent="-214313" algn="l" defTabSz="447675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pitchFamily="2" charset="0"/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860425" indent="-212725" algn="l" defTabSz="447675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pitchFamily="2" charset="0"/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076325" indent="-214313" algn="l" defTabSz="447675" rtl="0" fontAlgn="base" hangingPunct="0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pitchFamily="2" charset="0"/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85905B7-2AFA-4E07-885F-74F10B86A06F}">
          <p14:sldIdLst>
            <p14:sldId id="621"/>
          </p14:sldIdLst>
        </p14:section>
        <p14:section name="Раздел без заголовка" id="{8D79E99A-6B79-4F39-B233-C487AE108251}">
          <p14:sldIdLst>
            <p14:sldId id="738"/>
            <p14:sldId id="771"/>
            <p14:sldId id="748"/>
            <p14:sldId id="764"/>
            <p14:sldId id="767"/>
            <p14:sldId id="765"/>
            <p14:sldId id="7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59" userDrawn="1">
          <p15:clr>
            <a:srgbClr val="A4A3A4"/>
          </p15:clr>
        </p15:guide>
        <p15:guide id="2" pos="1943" userDrawn="1">
          <p15:clr>
            <a:srgbClr val="A4A3A4"/>
          </p15:clr>
        </p15:guide>
        <p15:guide id="3" orient="horz" pos="267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FF"/>
    <a:srgbClr val="000099"/>
    <a:srgbClr val="99CCFF"/>
    <a:srgbClr val="0066FF"/>
    <a:srgbClr val="66FFCC"/>
    <a:srgbClr val="9999FF"/>
    <a:srgbClr val="339933"/>
    <a:srgbClr val="3366CC"/>
    <a:srgbClr val="FFFFCC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1" autoAdjust="0"/>
    <p:restoredTop sz="90514" autoAdjust="0"/>
  </p:normalViewPr>
  <p:slideViewPr>
    <p:cSldViewPr snapToGrid="0">
      <p:cViewPr varScale="1">
        <p:scale>
          <a:sx n="94" d="100"/>
          <a:sy n="94" d="100"/>
        </p:scale>
        <p:origin x="2220" y="90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04"/>
    </p:cViewPr>
  </p:sorterViewPr>
  <p:notesViewPr>
    <p:cSldViewPr snapToGrid="0">
      <p:cViewPr varScale="1">
        <p:scale>
          <a:sx n="51" d="100"/>
          <a:sy n="51" d="100"/>
        </p:scale>
        <p:origin x="-1854" y="-114"/>
      </p:cViewPr>
      <p:guideLst>
        <p:guide orient="horz" pos="2659"/>
        <p:guide pos="1943"/>
        <p:guide orient="horz" pos="2674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415939320137531E-2"/>
          <c:y val="3.9369148544411786E-2"/>
          <c:w val="0.84567914960296231"/>
          <c:h val="0.7309133774728127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47-4BC3-ABF9-F210F39C4C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47-4BC3-ABF9-F210F39C4C30}"/>
              </c:ext>
            </c:extLst>
          </c:dPt>
          <c:cat>
            <c:strRef>
              <c:f>Лист1!$A$2:$A$3</c:f>
              <c:strCache>
                <c:ptCount val="2"/>
                <c:pt idx="0">
                  <c:v>достигнуто - 100%</c:v>
                </c:pt>
                <c:pt idx="1">
                  <c:v>всего 21 показатель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47-4BC3-ABF9-F210F39C4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8944315317636693E-2"/>
          <c:y val="0.80934713369563394"/>
          <c:w val="0.54343870865635024"/>
          <c:h val="0.120473727605935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8040435594302195E-2"/>
          <c:y val="0"/>
          <c:w val="0.90316980030541272"/>
          <c:h val="0.7741448705131325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DEA0-49F9-BCF4-E5AE6F387FCB}"/>
              </c:ext>
            </c:extLst>
          </c:dPt>
          <c:dPt>
            <c:idx val="1"/>
            <c:invertIfNegative val="0"/>
            <c:bubble3D val="0"/>
            <c:spPr>
              <a:solidFill>
                <a:srgbClr val="99CCFF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DEA0-49F9-BCF4-E5AE6F387FCB}"/>
              </c:ext>
            </c:extLst>
          </c:dPt>
          <c:dLbls>
            <c:dLbl>
              <c:idx val="0"/>
              <c:layout>
                <c:manualLayout>
                  <c:x val="2.766549904041163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A0-49F9-BCF4-E5AE6F387FCB}"/>
                </c:ext>
              </c:extLst>
            </c:dLbl>
            <c:dLbl>
              <c:idx val="1"/>
              <c:layout>
                <c:manualLayout>
                  <c:x val="3.112399275897510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120,2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A0-49F9-BCF4-E5AE6F387FC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120.4</c:v>
                </c:pt>
                <c:pt idx="1">
                  <c:v>120.2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A0-49F9-BCF4-E5AE6F387F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964480"/>
        <c:axId val="20966016"/>
        <c:axId val="0"/>
      </c:bar3DChart>
      <c:catAx>
        <c:axId val="20964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20966016"/>
        <c:crosses val="autoZero"/>
        <c:auto val="1"/>
        <c:lblAlgn val="ctr"/>
        <c:lblOffset val="100"/>
        <c:noMultiLvlLbl val="0"/>
      </c:catAx>
      <c:valAx>
        <c:axId val="20966016"/>
        <c:scaling>
          <c:orientation val="minMax"/>
          <c:max val="86.6"/>
          <c:min val="80.000000000000099"/>
        </c:scaling>
        <c:delete val="1"/>
        <c:axPos val="l"/>
        <c:numFmt formatCode="#\ ##0.0" sourceLinked="1"/>
        <c:majorTickMark val="out"/>
        <c:minorTickMark val="none"/>
        <c:tickLblPos val="nextTo"/>
        <c:crossAx val="20964480"/>
        <c:crosses val="autoZero"/>
        <c:crossBetween val="between"/>
        <c:majorUnit val="1.5"/>
        <c:minorUnit val="2.0000000000000004E-2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593854029132947E-2"/>
          <c:y val="0.11222419562058757"/>
          <c:w val="0.75882675393441557"/>
          <c:h val="0.6655057568836608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2037-48E0-93CF-525A3CDC6F03}"/>
              </c:ext>
            </c:extLst>
          </c:dPt>
          <c:dPt>
            <c:idx val="1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2037-48E0-93CF-525A3CDC6F03}"/>
              </c:ext>
            </c:extLst>
          </c:dPt>
          <c:cat>
            <c:strRef>
              <c:f>Лист1!$A$2:$A$3</c:f>
              <c:strCache>
                <c:ptCount val="2"/>
                <c:pt idx="0">
                  <c:v>выполнено полностью - 100%</c:v>
                </c:pt>
                <c:pt idx="1">
                  <c:v>всего 50 мероприятий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037-48E0-93CF-525A3CDC6F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8137259165580893"/>
          <c:y val="0.78421909384994948"/>
          <c:w val="0.70910808853417384"/>
          <c:h val="0.10628191831430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718756895803313"/>
          <c:y val="0.24246297097137831"/>
          <c:w val="0.8674963559078841"/>
          <c:h val="0.686637612851568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0.00</c:formatCode>
                <c:ptCount val="2"/>
                <c:pt idx="0">
                  <c:v>4999.3599999999997</c:v>
                </c:pt>
                <c:pt idx="1">
                  <c:v>5842.17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67-4967-8FDF-6626693CAC1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875523296"/>
        <c:axId val="980319808"/>
        <c:axId val="0"/>
      </c:bar3DChart>
      <c:catAx>
        <c:axId val="875523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80319808"/>
        <c:crosses val="autoZero"/>
        <c:auto val="1"/>
        <c:lblAlgn val="ctr"/>
        <c:lblOffset val="100"/>
        <c:noMultiLvlLbl val="0"/>
      </c:catAx>
      <c:valAx>
        <c:axId val="980319808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875523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7843862643201661"/>
          <c:w val="1"/>
          <c:h val="0.6657091714378142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1838.87</c:v>
                </c:pt>
                <c:pt idx="1">
                  <c:v>7208.33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EA-4A4D-A1B6-3EEF83D98B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8175824"/>
        <c:axId val="703285776"/>
        <c:axId val="0"/>
      </c:bar3DChart>
      <c:catAx>
        <c:axId val="1138175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03285776"/>
        <c:crosses val="autoZero"/>
        <c:auto val="1"/>
        <c:lblAlgn val="ctr"/>
        <c:lblOffset val="100"/>
        <c:noMultiLvlLbl val="0"/>
      </c:catAx>
      <c:valAx>
        <c:axId val="7032857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38175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0"/>
      <c:rotY val="18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321239028232595E-2"/>
          <c:y val="8.1368636285805943E-2"/>
          <c:w val="0.22999854031083114"/>
          <c:h val="0.3800998137079609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Оказаны услуги по предоставлению разъяснений, связанных с определением кадастровой стоимости </c:v>
                </c:pt>
              </c:strCache>
            </c:strRef>
          </c:tx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65C-47B9-8A50-B318C27585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597</c:v>
                </c:pt>
                <c:pt idx="1">
                  <c:v>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0A-4463-88B8-11AC5E1953D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Оказаны услуги по рассмотрению обращений об исправлении ошибок, допущенных при определении кадастровой стоимости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126</c:v>
                </c:pt>
                <c:pt idx="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D2-4705-AAD8-FC2E465554C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Оказаны услуги по рассмотрению заявлений об установлении кадастровой стоимости объекта недвижимости в размере его рыночной стоимости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180</c:v>
                </c:pt>
                <c:pt idx="1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D2-4705-AAD8-FC2E465554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6747392"/>
        <c:axId val="126748928"/>
        <c:axId val="0"/>
      </c:bar3DChart>
      <c:catAx>
        <c:axId val="126747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26748928"/>
        <c:crosses val="autoZero"/>
        <c:auto val="1"/>
        <c:lblAlgn val="ctr"/>
        <c:lblOffset val="100"/>
        <c:noMultiLvlLbl val="0"/>
      </c:catAx>
      <c:valAx>
        <c:axId val="126748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26747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6912746272837216"/>
          <c:y val="4.7991336245204103E-2"/>
          <c:w val="0.31606543310477153"/>
          <c:h val="0.56020662161947576"/>
        </c:manualLayout>
      </c:layout>
      <c:overlay val="0"/>
      <c:txPr>
        <a:bodyPr rot="0" vert="horz"/>
        <a:lstStyle/>
        <a:p>
          <a:pPr>
            <a:defRPr sz="1400"/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0"/>
      <c:rotY val="18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76440510321192323"/>
          <c:y val="6.0192267440406053E-2"/>
          <c:w val="0.23559493350151892"/>
          <c:h val="0.4971929520013261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Обеспечена сохранность и учет архивных документов, учетно-технических документов в виде архивных копий</c:v>
                </c:pt>
              </c:strCache>
            </c:strRef>
          </c:tx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C1F-457C-BA87-D3C84E023C9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22028</c:v>
                </c:pt>
                <c:pt idx="1">
                  <c:v>28057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1F-457C-BA87-D3C84E023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6747392"/>
        <c:axId val="126748928"/>
        <c:axId val="0"/>
      </c:bar3DChart>
      <c:catAx>
        <c:axId val="126747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26748928"/>
        <c:crosses val="autoZero"/>
        <c:auto val="1"/>
        <c:lblAlgn val="ctr"/>
        <c:lblOffset val="100"/>
        <c:noMultiLvlLbl val="0"/>
      </c:catAx>
      <c:valAx>
        <c:axId val="126748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26747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631009857033089"/>
          <c:y val="0.67512314100314785"/>
          <c:w val="0.28264955137404385"/>
          <c:h val="0.27105028915480289"/>
        </c:manualLayout>
      </c:layout>
      <c:overlay val="0"/>
      <c:txPr>
        <a:bodyPr rot="0" vert="horz"/>
        <a:lstStyle/>
        <a:p>
          <a:pPr>
            <a:defRPr sz="1400"/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54649747270196"/>
          <c:y val="0.15668686683446337"/>
          <c:w val="0.76072409460063473"/>
          <c:h val="0.474245636462117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09A00FC-957F-4A96-BF3F-33C92E4C6E1B}" type="VALUE">
                      <a:rPr lang="en-US" sz="1200" b="1" baseline="0"/>
                      <a:pPr>
                        <a:defRPr sz="1200" b="1"/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4EE-40B1-8857-6606398E2D45}"/>
                </c:ext>
              </c:extLst>
            </c:dLbl>
            <c:dLbl>
              <c:idx val="1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EE-40B1-8857-6606398E2D4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D4EE-40B1-8857-6606398E2D4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D4EE-40B1-8857-6606398E2D4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685C60F-F39E-4B3E-A9BA-EE2A5CC6CD30}" type="VALUE">
                      <a:rPr lang="en-US" b="1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4EE-40B1-8857-6606398E2D4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77D0D237-9C7A-4632-A7FF-6B3256660828}" type="VALUE">
                      <a:rPr lang="en-US" b="1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4EE-40B1-8857-6606398E2D4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D4EE-40B1-8857-6606398E2D4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4EE-40B1-8857-6606398E2D45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D4EE-40B1-8857-6606398E2D45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3ACEA977-F7B9-4E06-9EB9-04A8E570B0D3}" type="VALUE">
                      <a:rPr lang="en-US" b="1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4EE-40B1-8857-6606398E2D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г. Вятские Поляны </c:v>
                </c:pt>
                <c:pt idx="1">
                  <c:v>г. Слободской </c:v>
                </c:pt>
                <c:pt idx="2">
                  <c:v>г. Кирово-Чепецк</c:v>
                </c:pt>
                <c:pt idx="3">
                  <c:v>Кирово-Чепецкий район</c:v>
                </c:pt>
                <c:pt idx="4">
                  <c:v>Вятскополянский район</c:v>
                </c:pt>
                <c:pt idx="5">
                  <c:v>Оричевский район</c:v>
                </c:pt>
                <c:pt idx="6">
                  <c:v>Орловский район </c:v>
                </c:pt>
                <c:pt idx="7">
                  <c:v>Слободской район</c:v>
                </c:pt>
                <c:pt idx="8">
                  <c:v>Уржумский район</c:v>
                </c:pt>
                <c:pt idx="9">
                  <c:v>Юрьянский район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220</c:v>
                </c:pt>
                <c:pt idx="1">
                  <c:v>149</c:v>
                </c:pt>
                <c:pt idx="2">
                  <c:v>2813</c:v>
                </c:pt>
                <c:pt idx="3">
                  <c:v>1165</c:v>
                </c:pt>
                <c:pt idx="4">
                  <c:v>232</c:v>
                </c:pt>
                <c:pt idx="5">
                  <c:v>298</c:v>
                </c:pt>
                <c:pt idx="6">
                  <c:v>149</c:v>
                </c:pt>
                <c:pt idx="7">
                  <c:v>1101</c:v>
                </c:pt>
                <c:pt idx="8">
                  <c:v>1655</c:v>
                </c:pt>
                <c:pt idx="9">
                  <c:v>1474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4EE-40B1-8857-6606398E2D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110271024"/>
        <c:axId val="1180216512"/>
      </c:barChart>
      <c:catAx>
        <c:axId val="111027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3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0216512"/>
        <c:crosses val="autoZero"/>
        <c:auto val="1"/>
        <c:lblAlgn val="ctr"/>
        <c:lblOffset val="100"/>
        <c:noMultiLvlLbl val="0"/>
      </c:catAx>
      <c:valAx>
        <c:axId val="11802165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10271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9074578000945875E-3"/>
          <c:y val="9.1690818488626355E-2"/>
          <c:w val="0.54306604250174273"/>
          <c:h val="0.8256001533269400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9999FF"/>
            </a:solidFill>
          </c:spPr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65C-47B9-8A50-B318C275857C}"/>
              </c:ext>
            </c:extLst>
          </c:dPt>
          <c:dPt>
            <c:idx val="1"/>
            <c:bubble3D val="0"/>
            <c:spPr>
              <a:solidFill>
                <a:srgbClr val="66FFCC"/>
              </a:solidFill>
            </c:spPr>
            <c:extLst>
              <c:ext xmlns:c16="http://schemas.microsoft.com/office/drawing/2014/chart" uri="{C3380CC4-5D6E-409C-BE32-E72D297353CC}">
                <c16:uniqueId val="{00000001-765C-47B9-8A50-B318C275857C}"/>
              </c:ext>
            </c:extLst>
          </c:dPt>
          <c:dPt>
            <c:idx val="2"/>
            <c:bubble3D val="0"/>
            <c:spPr>
              <a:solidFill>
                <a:srgbClr val="0066FF"/>
              </a:solidFill>
            </c:spPr>
            <c:extLst>
              <c:ext xmlns:c16="http://schemas.microsoft.com/office/drawing/2014/chart" uri="{C3380CC4-5D6E-409C-BE32-E72D297353CC}">
                <c16:uniqueId val="{00000002-765C-47B9-8A50-B318C275857C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4-765C-47B9-8A50-B318C275857C}"/>
              </c:ext>
            </c:extLst>
          </c:dPt>
          <c:dPt>
            <c:idx val="4"/>
            <c:bubble3D val="0"/>
            <c:spPr>
              <a:solidFill>
                <a:srgbClr val="FF00FF"/>
              </a:solidFill>
            </c:spPr>
            <c:extLst>
              <c:ext xmlns:c16="http://schemas.microsoft.com/office/drawing/2014/chart" uri="{C3380CC4-5D6E-409C-BE32-E72D297353CC}">
                <c16:uniqueId val="{00000009-D31E-4058-9731-CF2731F1276F}"/>
              </c:ext>
            </c:extLst>
          </c:dPt>
          <c:dLbls>
            <c:dLbl>
              <c:idx val="3"/>
              <c:layout>
                <c:manualLayout>
                  <c:x val="5.9306139395323601E-2"/>
                  <c:y val="0.1032905884982163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5C-47B9-8A50-B318C27585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Объекты капитального строительства (ОКС)                                                                                                             аренда - 14,6                                                                     продажа - 8,2</c:v>
                </c:pt>
                <c:pt idx="1">
                  <c:v>Земля                                                                                                                    аренда - 10,3                                                                                            продажа - 2,1</c:v>
                </c:pt>
                <c:pt idx="2">
                  <c:v>Предприятия (КОГУП "Дирекция по восстановлению и эксплуатации имущества" - 0,6; КОГУП "Агентство энергосбережения" - 0,7; КОГУП "Аптечный склад" -2,7; Аптеки - 10,6)</c:v>
                </c:pt>
                <c:pt idx="3">
                  <c:v>Акции (доли) (ООО "Газпром межрегионгаз Киров" - 36,95; АО "Кирово-Чепецкий кирпичный завод" - 34,84; ООО "Вятское поле" - 1,32; АО "Вятские автомобильные дороги" - 13,34)</c:v>
                </c:pt>
                <c:pt idx="4">
                  <c:v>Пени,штрафы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22.8</c:v>
                </c:pt>
                <c:pt idx="1">
                  <c:v>12.4</c:v>
                </c:pt>
                <c:pt idx="2">
                  <c:v>14.6</c:v>
                </c:pt>
                <c:pt idx="3">
                  <c:v>86.45</c:v>
                </c:pt>
                <c:pt idx="4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0A-4463-88B8-11AC5E1953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 rot="0" vert="horz"/>
          <a:lstStyle/>
          <a:p>
            <a:pPr>
              <a:defRPr sz="1100" baseline="0"/>
            </a:pPr>
            <a:endParaRPr lang="ru-RU"/>
          </a:p>
        </c:txPr>
      </c:legendEntry>
      <c:layout>
        <c:manualLayout>
          <c:xMode val="edge"/>
          <c:yMode val="edge"/>
          <c:x val="0.62182296119756797"/>
          <c:y val="2.2454475760481821E-3"/>
          <c:w val="0.37311521522991842"/>
          <c:h val="0.94192335491791912"/>
        </c:manualLayout>
      </c:layout>
      <c:overlay val="0"/>
      <c:txPr>
        <a:bodyPr rot="0" vert="horz"/>
        <a:lstStyle/>
        <a:p>
          <a:pPr>
            <a:defRPr sz="1100" baseline="0"/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2"/>
    </a:solidFill>
  </c:spPr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hyperlink" Target="https://kirovreg.ru/" TargetMode="External"/><Relationship Id="rId4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kirovreg.ru/" TargetMode="External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A8FCFD-9563-41E3-A2BD-4B77E34484C6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116159-3C80-43EF-92B7-2D2828729202}">
      <dgm:prSet phldrT="[Текст]" custT="1"/>
      <dgm:spPr/>
      <dgm:t>
        <a:bodyPr/>
        <a:lstStyle/>
        <a:p>
          <a:pPr algn="ctr"/>
          <a:r>
            <a: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Оптимизация структуры и состава государственного имущества</a:t>
          </a:r>
          <a:endParaRPr lang="ru-RU" sz="1800" dirty="0"/>
        </a:p>
      </dgm:t>
    </dgm:pt>
    <dgm:pt modelId="{AE9E0EC0-D431-42CC-A440-EDAD7E3D6C4F}" type="parTrans" cxnId="{7FB28F5A-C55B-4F10-9D89-C48754712772}">
      <dgm:prSet/>
      <dgm:spPr/>
      <dgm:t>
        <a:bodyPr/>
        <a:lstStyle/>
        <a:p>
          <a:endParaRPr lang="ru-RU"/>
        </a:p>
      </dgm:t>
    </dgm:pt>
    <dgm:pt modelId="{B18FC925-1AF2-4EBB-A0C2-9263B2B1730C}" type="sibTrans" cxnId="{7FB28F5A-C55B-4F10-9D89-C48754712772}">
      <dgm:prSet/>
      <dgm:spPr/>
      <dgm:t>
        <a:bodyPr/>
        <a:lstStyle/>
        <a:p>
          <a:endParaRPr lang="ru-RU"/>
        </a:p>
      </dgm:t>
    </dgm:pt>
    <dgm:pt modelId="{60933754-AD57-42A0-B6FF-F6E28BA2B7E1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Создание условий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для управления и распоряжения государственны</a:t>
          </a:r>
          <a:r>
            <a: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м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имуществом</a:t>
          </a:r>
          <a:endParaRPr lang="ru-RU" sz="1800" b="1" dirty="0"/>
        </a:p>
      </dgm:t>
    </dgm:pt>
    <dgm:pt modelId="{F2D1068A-4831-4868-B51B-25C4448D5276}" type="parTrans" cxnId="{F13AFF1F-E1E9-4CCA-AB7F-3782D5851FA8}">
      <dgm:prSet/>
      <dgm:spPr/>
      <dgm:t>
        <a:bodyPr/>
        <a:lstStyle/>
        <a:p>
          <a:endParaRPr lang="ru-RU"/>
        </a:p>
      </dgm:t>
    </dgm:pt>
    <dgm:pt modelId="{AD43D47B-2DC6-4A38-9CFE-74353936E71D}" type="sibTrans" cxnId="{F13AFF1F-E1E9-4CCA-AB7F-3782D5851FA8}">
      <dgm:prSet/>
      <dgm:spPr/>
      <dgm:t>
        <a:bodyPr/>
        <a:lstStyle/>
        <a:p>
          <a:endParaRPr lang="ru-RU"/>
        </a:p>
      </dgm:t>
    </dgm:pt>
    <dgm:pt modelId="{6A41A9E9-2B16-4177-ACFA-64DB45B03CDA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Повышение эффективности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управления и распоряжения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государственным имуществом</a:t>
          </a:r>
          <a:endParaRPr lang="ru-RU" sz="1800" b="1" dirty="0"/>
        </a:p>
      </dgm:t>
    </dgm:pt>
    <dgm:pt modelId="{E4E1FA78-9965-48DC-B83B-65F3A4DDE1B1}" type="parTrans" cxnId="{EDB8175E-61A3-4D0D-BD2A-7AA7EB80114B}">
      <dgm:prSet/>
      <dgm:spPr/>
      <dgm:t>
        <a:bodyPr/>
        <a:lstStyle/>
        <a:p>
          <a:endParaRPr lang="ru-RU"/>
        </a:p>
      </dgm:t>
    </dgm:pt>
    <dgm:pt modelId="{9F48AD36-4188-493C-83A6-7EB8170EF68C}" type="sibTrans" cxnId="{EDB8175E-61A3-4D0D-BD2A-7AA7EB80114B}">
      <dgm:prSet/>
      <dgm:spPr/>
      <dgm:t>
        <a:bodyPr/>
        <a:lstStyle/>
        <a:p>
          <a:endParaRPr lang="ru-RU"/>
        </a:p>
      </dgm:t>
    </dgm:pt>
    <dgm:pt modelId="{C104970C-1F83-48AC-B645-0F25E6255C50}" type="pres">
      <dgm:prSet presAssocID="{81A8FCFD-9563-41E3-A2BD-4B77E34484C6}" presName="Name0" presStyleCnt="0">
        <dgm:presLayoutVars>
          <dgm:dir/>
          <dgm:resizeHandles val="exact"/>
        </dgm:presLayoutVars>
      </dgm:prSet>
      <dgm:spPr/>
    </dgm:pt>
    <dgm:pt modelId="{2A3E543E-73EB-4100-B40D-F170C626BB12}" type="pres">
      <dgm:prSet presAssocID="{3C116159-3C80-43EF-92B7-2D2828729202}" presName="composite" presStyleCnt="0"/>
      <dgm:spPr/>
    </dgm:pt>
    <dgm:pt modelId="{A0A8E35B-173C-4FB2-AA2A-852D599107FE}" type="pres">
      <dgm:prSet presAssocID="{3C116159-3C80-43EF-92B7-2D2828729202}" presName="rect1" presStyleLbl="trAlignAcc1" presStyleIdx="0" presStyleCnt="3" custScaleX="76259" custScaleY="141904">
        <dgm:presLayoutVars>
          <dgm:bulletEnabled val="1"/>
        </dgm:presLayoutVars>
      </dgm:prSet>
      <dgm:spPr/>
    </dgm:pt>
    <dgm:pt modelId="{1D03168F-40A5-46AE-8569-088D12A4A363}" type="pres">
      <dgm:prSet presAssocID="{3C116159-3C80-43EF-92B7-2D2828729202}" presName="rect2" presStyleLbl="fgImgPlace1" presStyleIdx="0" presStyleCnt="3" custScaleX="201989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</dgm:pt>
    <dgm:pt modelId="{124B37A2-2BB3-4BB9-9EA0-793B896464EC}" type="pres">
      <dgm:prSet presAssocID="{B18FC925-1AF2-4EBB-A0C2-9263B2B1730C}" presName="sibTrans" presStyleCnt="0"/>
      <dgm:spPr/>
    </dgm:pt>
    <dgm:pt modelId="{F0DCFFD0-5E6E-492F-B8E9-2F380597F817}" type="pres">
      <dgm:prSet presAssocID="{60933754-AD57-42A0-B6FF-F6E28BA2B7E1}" presName="composite" presStyleCnt="0"/>
      <dgm:spPr/>
    </dgm:pt>
    <dgm:pt modelId="{A19C0F74-0796-4DAC-BDE0-9DA0FD610C7F}" type="pres">
      <dgm:prSet presAssocID="{60933754-AD57-42A0-B6FF-F6E28BA2B7E1}" presName="rect1" presStyleLbl="trAlignAcc1" presStyleIdx="1" presStyleCnt="3" custScaleY="133905">
        <dgm:presLayoutVars>
          <dgm:bulletEnabled val="1"/>
        </dgm:presLayoutVars>
      </dgm:prSet>
      <dgm:spPr/>
    </dgm:pt>
    <dgm:pt modelId="{FADDE4EB-6BD1-4745-811B-1F44D6F81F6B}" type="pres">
      <dgm:prSet presAssocID="{60933754-AD57-42A0-B6FF-F6E28BA2B7E1}" presName="rect2" presStyleLbl="fgImgPlace1" presStyleIdx="1" presStyleCnt="3" custScaleX="193270" custLinFactNeighborX="-26092" custLinFactNeighborY="2230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</dgm:pt>
    <dgm:pt modelId="{AC025463-9A5F-47D3-9C86-0FA911AB39C1}" type="pres">
      <dgm:prSet presAssocID="{AD43D47B-2DC6-4A38-9CFE-74353936E71D}" presName="sibTrans" presStyleCnt="0"/>
      <dgm:spPr/>
    </dgm:pt>
    <dgm:pt modelId="{14C0C91D-A809-4D06-9DF9-E3945CB268B2}" type="pres">
      <dgm:prSet presAssocID="{6A41A9E9-2B16-4177-ACFA-64DB45B03CDA}" presName="composite" presStyleCnt="0"/>
      <dgm:spPr/>
    </dgm:pt>
    <dgm:pt modelId="{DC7A0A6B-0BF1-4B52-A30F-D396D2E80BBC}" type="pres">
      <dgm:prSet presAssocID="{6A41A9E9-2B16-4177-ACFA-64DB45B03CDA}" presName="rect1" presStyleLbl="trAlignAcc1" presStyleIdx="2" presStyleCnt="3" custScaleX="150891" custScaleY="102072" custLinFactNeighborX="-836" custLinFactNeighborY="22802">
        <dgm:presLayoutVars>
          <dgm:bulletEnabled val="1"/>
        </dgm:presLayoutVars>
      </dgm:prSet>
      <dgm:spPr/>
    </dgm:pt>
    <dgm:pt modelId="{802D2A38-C47D-4AB9-B874-DE1377C36693}" type="pres">
      <dgm:prSet presAssocID="{6A41A9E9-2B16-4177-ACFA-64DB45B03CDA}" presName="rect2" presStyleLbl="fgImgPlace1" presStyleIdx="2" presStyleCnt="3" custScaleX="240783" custLinFactX="-14440" custLinFactNeighborX="-100000" custLinFactNeighborY="39337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</dgm:ptLst>
  <dgm:cxnLst>
    <dgm:cxn modelId="{F13AFF1F-E1E9-4CCA-AB7F-3782D5851FA8}" srcId="{81A8FCFD-9563-41E3-A2BD-4B77E34484C6}" destId="{60933754-AD57-42A0-B6FF-F6E28BA2B7E1}" srcOrd="1" destOrd="0" parTransId="{F2D1068A-4831-4868-B51B-25C4448D5276}" sibTransId="{AD43D47B-2DC6-4A38-9CFE-74353936E71D}"/>
    <dgm:cxn modelId="{BDECEE3F-711B-4F7B-8F6B-4B0E9452377C}" type="presOf" srcId="{60933754-AD57-42A0-B6FF-F6E28BA2B7E1}" destId="{A19C0F74-0796-4DAC-BDE0-9DA0FD610C7F}" srcOrd="0" destOrd="0" presId="urn:microsoft.com/office/officeart/2008/layout/PictureStrips"/>
    <dgm:cxn modelId="{EDB8175E-61A3-4D0D-BD2A-7AA7EB80114B}" srcId="{81A8FCFD-9563-41E3-A2BD-4B77E34484C6}" destId="{6A41A9E9-2B16-4177-ACFA-64DB45B03CDA}" srcOrd="2" destOrd="0" parTransId="{E4E1FA78-9965-48DC-B83B-65F3A4DDE1B1}" sibTransId="{9F48AD36-4188-493C-83A6-7EB8170EF68C}"/>
    <dgm:cxn modelId="{7FB28F5A-C55B-4F10-9D89-C48754712772}" srcId="{81A8FCFD-9563-41E3-A2BD-4B77E34484C6}" destId="{3C116159-3C80-43EF-92B7-2D2828729202}" srcOrd="0" destOrd="0" parTransId="{AE9E0EC0-D431-42CC-A440-EDAD7E3D6C4F}" sibTransId="{B18FC925-1AF2-4EBB-A0C2-9263B2B1730C}"/>
    <dgm:cxn modelId="{14276798-A744-4109-B30B-7B5C194D8F05}" type="presOf" srcId="{81A8FCFD-9563-41E3-A2BD-4B77E34484C6}" destId="{C104970C-1F83-48AC-B645-0F25E6255C50}" srcOrd="0" destOrd="0" presId="urn:microsoft.com/office/officeart/2008/layout/PictureStrips"/>
    <dgm:cxn modelId="{391E20FD-19BD-47AA-A079-8CC575F37654}" type="presOf" srcId="{6A41A9E9-2B16-4177-ACFA-64DB45B03CDA}" destId="{DC7A0A6B-0BF1-4B52-A30F-D396D2E80BBC}" srcOrd="0" destOrd="0" presId="urn:microsoft.com/office/officeart/2008/layout/PictureStrips"/>
    <dgm:cxn modelId="{AE4F29FD-14EC-40A2-A0D1-676913A54397}" type="presOf" srcId="{3C116159-3C80-43EF-92B7-2D2828729202}" destId="{A0A8E35B-173C-4FB2-AA2A-852D599107FE}" srcOrd="0" destOrd="0" presId="urn:microsoft.com/office/officeart/2008/layout/PictureStrips"/>
    <dgm:cxn modelId="{6FF7B3BE-E83D-47A2-878A-3FF6E74E443D}" type="presParOf" srcId="{C104970C-1F83-48AC-B645-0F25E6255C50}" destId="{2A3E543E-73EB-4100-B40D-F170C626BB12}" srcOrd="0" destOrd="0" presId="urn:microsoft.com/office/officeart/2008/layout/PictureStrips"/>
    <dgm:cxn modelId="{E81C059C-D7F0-41C6-A58A-3ED52435AD7A}" type="presParOf" srcId="{2A3E543E-73EB-4100-B40D-F170C626BB12}" destId="{A0A8E35B-173C-4FB2-AA2A-852D599107FE}" srcOrd="0" destOrd="0" presId="urn:microsoft.com/office/officeart/2008/layout/PictureStrips"/>
    <dgm:cxn modelId="{4910F8E7-12B4-41F3-BE4E-4C42885B9ADD}" type="presParOf" srcId="{2A3E543E-73EB-4100-B40D-F170C626BB12}" destId="{1D03168F-40A5-46AE-8569-088D12A4A363}" srcOrd="1" destOrd="0" presId="urn:microsoft.com/office/officeart/2008/layout/PictureStrips"/>
    <dgm:cxn modelId="{A953CB3E-75B8-4D01-8650-E51F444B513D}" type="presParOf" srcId="{C104970C-1F83-48AC-B645-0F25E6255C50}" destId="{124B37A2-2BB3-4BB9-9EA0-793B896464EC}" srcOrd="1" destOrd="0" presId="urn:microsoft.com/office/officeart/2008/layout/PictureStrips"/>
    <dgm:cxn modelId="{AE9468A7-165A-4BCE-9502-2C7A5A77C6D1}" type="presParOf" srcId="{C104970C-1F83-48AC-B645-0F25E6255C50}" destId="{F0DCFFD0-5E6E-492F-B8E9-2F380597F817}" srcOrd="2" destOrd="0" presId="urn:microsoft.com/office/officeart/2008/layout/PictureStrips"/>
    <dgm:cxn modelId="{A5D21D62-EA36-446D-9D96-6575F0873566}" type="presParOf" srcId="{F0DCFFD0-5E6E-492F-B8E9-2F380597F817}" destId="{A19C0F74-0796-4DAC-BDE0-9DA0FD610C7F}" srcOrd="0" destOrd="0" presId="urn:microsoft.com/office/officeart/2008/layout/PictureStrips"/>
    <dgm:cxn modelId="{A8EA5A10-3C1F-445A-878A-2DDF339D7A12}" type="presParOf" srcId="{F0DCFFD0-5E6E-492F-B8E9-2F380597F817}" destId="{FADDE4EB-6BD1-4745-811B-1F44D6F81F6B}" srcOrd="1" destOrd="0" presId="urn:microsoft.com/office/officeart/2008/layout/PictureStrips"/>
    <dgm:cxn modelId="{D63B1084-76A7-48FA-890D-E020F41E884B}" type="presParOf" srcId="{C104970C-1F83-48AC-B645-0F25E6255C50}" destId="{AC025463-9A5F-47D3-9C86-0FA911AB39C1}" srcOrd="3" destOrd="0" presId="urn:microsoft.com/office/officeart/2008/layout/PictureStrips"/>
    <dgm:cxn modelId="{CF52A11D-3F15-4BD1-9FD1-EB783022B53E}" type="presParOf" srcId="{C104970C-1F83-48AC-B645-0F25E6255C50}" destId="{14C0C91D-A809-4D06-9DF9-E3945CB268B2}" srcOrd="4" destOrd="0" presId="urn:microsoft.com/office/officeart/2008/layout/PictureStrips"/>
    <dgm:cxn modelId="{F19B7C30-F44A-4CA3-BCC7-74E66273B43B}" type="presParOf" srcId="{14C0C91D-A809-4D06-9DF9-E3945CB268B2}" destId="{DC7A0A6B-0BF1-4B52-A30F-D396D2E80BBC}" srcOrd="0" destOrd="0" presId="urn:microsoft.com/office/officeart/2008/layout/PictureStrips"/>
    <dgm:cxn modelId="{45A32AFE-1285-4C41-9DC8-DCB99250822B}" type="presParOf" srcId="{14C0C91D-A809-4D06-9DF9-E3945CB268B2}" destId="{802D2A38-C47D-4AB9-B874-DE1377C36693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1FD8C2-D8F5-4FB9-A22E-D54212C6EDCA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5D7705-002E-49C5-830B-782473EB32F3}">
      <dgm:prSet phldrT="[Текст]"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99,8% –  доля объектов, по которым проведена </a:t>
          </a:r>
          <a:r>
            <a:rPr lang="ru-RU" sz="1800" dirty="0" err="1">
              <a:latin typeface="Times New Roman" pitchFamily="18" charset="0"/>
              <a:cs typeface="Times New Roman" pitchFamily="18" charset="0"/>
            </a:rPr>
            <a:t>техинвентаризация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(4568 объектов недвижимости из 4577)</a:t>
          </a:r>
        </a:p>
      </dgm:t>
    </dgm:pt>
    <dgm:pt modelId="{D81A753E-9FC6-4FA4-9613-662942AA992B}" type="parTrans" cxnId="{F886732F-34B0-474F-B990-3E51DEA4D04E}">
      <dgm:prSet/>
      <dgm:spPr/>
      <dgm:t>
        <a:bodyPr/>
        <a:lstStyle/>
        <a:p>
          <a:endParaRPr lang="ru-RU"/>
        </a:p>
      </dgm:t>
    </dgm:pt>
    <dgm:pt modelId="{933384CC-00EC-449B-8D5D-D8A3434D1D43}" type="sibTrans" cxnId="{F886732F-34B0-474F-B990-3E51DEA4D04E}">
      <dgm:prSet/>
      <dgm:spPr/>
      <dgm:t>
        <a:bodyPr/>
        <a:lstStyle/>
        <a:p>
          <a:endParaRPr lang="ru-RU"/>
        </a:p>
      </dgm:t>
    </dgm:pt>
    <dgm:pt modelId="{DEE9E702-B4C3-4986-89EA-54B3F452F1F0}">
      <dgm:prSet phldrT="[Текст]" custT="1"/>
      <dgm:spPr/>
      <dgm:t>
        <a:bodyPr/>
        <a:lstStyle/>
        <a:p>
          <a:r>
            <a:rPr lang="ru-RU" sz="1800" dirty="0">
              <a:latin typeface="Times New Roman" pitchFamily="18" charset="0"/>
              <a:cs typeface="Times New Roman" pitchFamily="18" charset="0"/>
            </a:rPr>
            <a:t>99,6% – доля объектов, по которым проведена государственная регистрация права собственности Кировской области (4561 объекта недвижимости из 4577)</a:t>
          </a:r>
        </a:p>
      </dgm:t>
    </dgm:pt>
    <dgm:pt modelId="{9400F423-D5CC-4B80-AE1C-AD629142F2FB}" type="parTrans" cxnId="{3994DD00-D069-4C21-A221-43E516A3AD96}">
      <dgm:prSet/>
      <dgm:spPr/>
      <dgm:t>
        <a:bodyPr/>
        <a:lstStyle/>
        <a:p>
          <a:endParaRPr lang="ru-RU"/>
        </a:p>
      </dgm:t>
    </dgm:pt>
    <dgm:pt modelId="{A7ECA036-24D6-4FBB-BEB6-7EE8C36A3B54}" type="sibTrans" cxnId="{3994DD00-D069-4C21-A221-43E516A3AD96}">
      <dgm:prSet/>
      <dgm:spPr/>
      <dgm:t>
        <a:bodyPr/>
        <a:lstStyle/>
        <a:p>
          <a:endParaRPr lang="ru-RU"/>
        </a:p>
      </dgm:t>
    </dgm:pt>
    <dgm:pt modelId="{AEC1EF98-F4B5-47BF-B5BA-4AB19A3F80B0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800" dirty="0">
              <a:latin typeface="Times New Roman" pitchFamily="18" charset="0"/>
              <a:cs typeface="Times New Roman" pitchFamily="18" charset="0"/>
            </a:rPr>
            <a:t>обеспечена информационная прозрачность ведения реестра государственного имущества: на официальном сайте Правительства Кировской области </a:t>
          </a:r>
          <a:r>
            <a:rPr lang="en-US" sz="1800" dirty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https://</a:t>
          </a:r>
          <a:r>
            <a:rPr lang="en-US" sz="1800" dirty="0" err="1"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kirovreg.ru</a:t>
          </a:r>
          <a:r>
            <a:rPr lang="en-US" sz="1800" dirty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/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 и на сайте министерства имущественных отношений Кировской области </a:t>
          </a:r>
          <a:r>
            <a:rPr lang="en-US" sz="1800" dirty="0">
              <a:latin typeface="Times New Roman" pitchFamily="18" charset="0"/>
              <a:cs typeface="Times New Roman" pitchFamily="18" charset="0"/>
            </a:rPr>
            <a:t>https://</a:t>
          </a:r>
          <a:r>
            <a:rPr lang="en-US" sz="1800" dirty="0" err="1">
              <a:latin typeface="Times New Roman" pitchFamily="18" charset="0"/>
              <a:cs typeface="Times New Roman" pitchFamily="18" charset="0"/>
            </a:rPr>
            <a:t>dgs.kirovreg.ru</a:t>
          </a:r>
          <a:r>
            <a:rPr lang="en-US" sz="1800" dirty="0">
              <a:latin typeface="Times New Roman" pitchFamily="18" charset="0"/>
              <a:cs typeface="Times New Roman" pitchFamily="18" charset="0"/>
            </a:rPr>
            <a:t>/</a:t>
          </a:r>
          <a:r>
            <a:rPr lang="ru-RU" sz="1800" dirty="0">
              <a:latin typeface="Times New Roman" pitchFamily="18" charset="0"/>
              <a:cs typeface="Times New Roman" pitchFamily="18" charset="0"/>
            </a:rPr>
            <a:t>. </a:t>
          </a:r>
        </a:p>
        <a:p>
          <a:pPr>
            <a:spcAft>
              <a:spcPts val="0"/>
            </a:spcAft>
          </a:pPr>
          <a:r>
            <a:rPr lang="ru-RU" sz="1800" dirty="0">
              <a:latin typeface="Times New Roman" pitchFamily="18" charset="0"/>
              <a:cs typeface="Times New Roman" pitchFamily="18" charset="0"/>
            </a:rPr>
            <a:t>Актуализация информации в оперативном режиме.</a:t>
          </a:r>
        </a:p>
      </dgm:t>
    </dgm:pt>
    <dgm:pt modelId="{F88AD12F-BA2D-4920-959C-669D2D85BE93}" type="parTrans" cxnId="{21116C17-C34F-4635-8413-7A976925519B}">
      <dgm:prSet/>
      <dgm:spPr/>
      <dgm:t>
        <a:bodyPr/>
        <a:lstStyle/>
        <a:p>
          <a:endParaRPr lang="ru-RU"/>
        </a:p>
      </dgm:t>
    </dgm:pt>
    <dgm:pt modelId="{A19A05DE-4A60-4DB2-B6D2-4F8B0C317501}" type="sibTrans" cxnId="{21116C17-C34F-4635-8413-7A976925519B}">
      <dgm:prSet/>
      <dgm:spPr/>
      <dgm:t>
        <a:bodyPr/>
        <a:lstStyle/>
        <a:p>
          <a:endParaRPr lang="ru-RU"/>
        </a:p>
      </dgm:t>
    </dgm:pt>
    <dgm:pt modelId="{E39ADB1B-2B98-4D19-B862-39697121EA2F}" type="pres">
      <dgm:prSet presAssocID="{151FD8C2-D8F5-4FB9-A22E-D54212C6EDCA}" presName="Name0" presStyleCnt="0">
        <dgm:presLayoutVars>
          <dgm:dir/>
          <dgm:resizeHandles val="exact"/>
        </dgm:presLayoutVars>
      </dgm:prSet>
      <dgm:spPr/>
    </dgm:pt>
    <dgm:pt modelId="{91D5B4B9-F8FC-4F17-8FC9-2FE93029219C}" type="pres">
      <dgm:prSet presAssocID="{5E5D7705-002E-49C5-830B-782473EB32F3}" presName="composite" presStyleCnt="0"/>
      <dgm:spPr/>
    </dgm:pt>
    <dgm:pt modelId="{381F31AC-A936-4F35-9341-1319C0E2A5FC}" type="pres">
      <dgm:prSet presAssocID="{5E5D7705-002E-49C5-830B-782473EB32F3}" presName="rect1" presStyleLbl="trAlignAcc1" presStyleIdx="0" presStyleCnt="3" custScaleX="163336" custScaleY="79618" custLinFactNeighborX="15884" custLinFactNeighborY="-11">
        <dgm:presLayoutVars>
          <dgm:bulletEnabled val="1"/>
        </dgm:presLayoutVars>
      </dgm:prSet>
      <dgm:spPr/>
    </dgm:pt>
    <dgm:pt modelId="{470CFD2B-6BE5-492E-ABF4-38E9A843AC3C}" type="pres">
      <dgm:prSet presAssocID="{5E5D7705-002E-49C5-830B-782473EB32F3}" presName="rect2" presStyleLbl="fgImgPlace1" presStyleIdx="0" presStyleCnt="3" custScaleX="218223" custLinFactX="-100000" custLinFactNeighborX="-111349" custLinFactNeighborY="2569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40FBF03D-92BF-4F8F-BDD0-F8B6CDFB97BE}" type="pres">
      <dgm:prSet presAssocID="{933384CC-00EC-449B-8D5D-D8A3434D1D43}" presName="sibTrans" presStyleCnt="0"/>
      <dgm:spPr/>
    </dgm:pt>
    <dgm:pt modelId="{33F97B2C-9EA3-435C-A52C-BD72DB5B1E21}" type="pres">
      <dgm:prSet presAssocID="{DEE9E702-B4C3-4986-89EA-54B3F452F1F0}" presName="composite" presStyleCnt="0"/>
      <dgm:spPr/>
    </dgm:pt>
    <dgm:pt modelId="{2D108D68-C8C7-41E0-8E44-FD8201A5806A}" type="pres">
      <dgm:prSet presAssocID="{DEE9E702-B4C3-4986-89EA-54B3F452F1F0}" presName="rect1" presStyleLbl="trAlignAcc1" presStyleIdx="1" presStyleCnt="3" custScaleX="166785" custScaleY="75557" custLinFactNeighborX="14970">
        <dgm:presLayoutVars>
          <dgm:bulletEnabled val="1"/>
        </dgm:presLayoutVars>
      </dgm:prSet>
      <dgm:spPr/>
    </dgm:pt>
    <dgm:pt modelId="{B316EC05-705D-4172-9C11-FF9ED1F1C96F}" type="pres">
      <dgm:prSet presAssocID="{DEE9E702-B4C3-4986-89EA-54B3F452F1F0}" presName="rect2" presStyleLbl="fgImgPlace1" presStyleIdx="1" presStyleCnt="3" custScaleX="217598" custLinFactX="-82320" custLinFactNeighborX="-100000" custLinFactNeighborY="-108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96181D9E-AFE9-40AF-92BA-A8C2A64BBF44}" type="pres">
      <dgm:prSet presAssocID="{A7ECA036-24D6-4FBB-BEB6-7EE8C36A3B54}" presName="sibTrans" presStyleCnt="0"/>
      <dgm:spPr/>
    </dgm:pt>
    <dgm:pt modelId="{7DFC6493-FE65-4E51-B537-DFAE0E9C1157}" type="pres">
      <dgm:prSet presAssocID="{AEC1EF98-F4B5-47BF-B5BA-4AB19A3F80B0}" presName="composite" presStyleCnt="0"/>
      <dgm:spPr/>
    </dgm:pt>
    <dgm:pt modelId="{51F77BF3-9BB0-43B6-9DC0-01CEA39252DC}" type="pres">
      <dgm:prSet presAssocID="{AEC1EF98-F4B5-47BF-B5BA-4AB19A3F80B0}" presName="rect1" presStyleLbl="trAlignAcc1" presStyleIdx="2" presStyleCnt="3" custScaleX="164437" custLinFactNeighborX="15781" custLinFactNeighborY="1457">
        <dgm:presLayoutVars>
          <dgm:bulletEnabled val="1"/>
        </dgm:presLayoutVars>
      </dgm:prSet>
      <dgm:spPr/>
    </dgm:pt>
    <dgm:pt modelId="{CEAC1703-B71A-445E-B641-35A04270173B}" type="pres">
      <dgm:prSet presAssocID="{AEC1EF98-F4B5-47BF-B5BA-4AB19A3F80B0}" presName="rect2" presStyleLbl="fgImgPlace1" presStyleIdx="2" presStyleCnt="3" custScaleX="225986" custLinFactX="-100000" custLinFactNeighborX="-104146" custLinFactNeighborY="-1479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3994DD00-D069-4C21-A221-43E516A3AD96}" srcId="{151FD8C2-D8F5-4FB9-A22E-D54212C6EDCA}" destId="{DEE9E702-B4C3-4986-89EA-54B3F452F1F0}" srcOrd="1" destOrd="0" parTransId="{9400F423-D5CC-4B80-AE1C-AD629142F2FB}" sibTransId="{A7ECA036-24D6-4FBB-BEB6-7EE8C36A3B54}"/>
    <dgm:cxn modelId="{21116C17-C34F-4635-8413-7A976925519B}" srcId="{151FD8C2-D8F5-4FB9-A22E-D54212C6EDCA}" destId="{AEC1EF98-F4B5-47BF-B5BA-4AB19A3F80B0}" srcOrd="2" destOrd="0" parTransId="{F88AD12F-BA2D-4920-959C-669D2D85BE93}" sibTransId="{A19A05DE-4A60-4DB2-B6D2-4F8B0C317501}"/>
    <dgm:cxn modelId="{F886732F-34B0-474F-B990-3E51DEA4D04E}" srcId="{151FD8C2-D8F5-4FB9-A22E-D54212C6EDCA}" destId="{5E5D7705-002E-49C5-830B-782473EB32F3}" srcOrd="0" destOrd="0" parTransId="{D81A753E-9FC6-4FA4-9613-662942AA992B}" sibTransId="{933384CC-00EC-449B-8D5D-D8A3434D1D43}"/>
    <dgm:cxn modelId="{5F526F5C-65E4-431C-BE86-1F71BA8FB02F}" type="presOf" srcId="{AEC1EF98-F4B5-47BF-B5BA-4AB19A3F80B0}" destId="{51F77BF3-9BB0-43B6-9DC0-01CEA39252DC}" srcOrd="0" destOrd="0" presId="urn:microsoft.com/office/officeart/2008/layout/PictureStrips"/>
    <dgm:cxn modelId="{347E37AA-96B4-46DA-B0B2-1F5610975165}" type="presOf" srcId="{DEE9E702-B4C3-4986-89EA-54B3F452F1F0}" destId="{2D108D68-C8C7-41E0-8E44-FD8201A5806A}" srcOrd="0" destOrd="0" presId="urn:microsoft.com/office/officeart/2008/layout/PictureStrips"/>
    <dgm:cxn modelId="{28AFB8E0-5250-42B9-BFF1-3EF60E6359C7}" type="presOf" srcId="{151FD8C2-D8F5-4FB9-A22E-D54212C6EDCA}" destId="{E39ADB1B-2B98-4D19-B862-39697121EA2F}" srcOrd="0" destOrd="0" presId="urn:microsoft.com/office/officeart/2008/layout/PictureStrips"/>
    <dgm:cxn modelId="{23D096FF-66B9-48D3-88D4-C26078A191B0}" type="presOf" srcId="{5E5D7705-002E-49C5-830B-782473EB32F3}" destId="{381F31AC-A936-4F35-9341-1319C0E2A5FC}" srcOrd="0" destOrd="0" presId="urn:microsoft.com/office/officeart/2008/layout/PictureStrips"/>
    <dgm:cxn modelId="{7D6C3737-EADB-4D7B-9AE1-E61A67D28AB0}" type="presParOf" srcId="{E39ADB1B-2B98-4D19-B862-39697121EA2F}" destId="{91D5B4B9-F8FC-4F17-8FC9-2FE93029219C}" srcOrd="0" destOrd="0" presId="urn:microsoft.com/office/officeart/2008/layout/PictureStrips"/>
    <dgm:cxn modelId="{4F9E7AD4-D7B4-432F-B66D-770A9B09BD7D}" type="presParOf" srcId="{91D5B4B9-F8FC-4F17-8FC9-2FE93029219C}" destId="{381F31AC-A936-4F35-9341-1319C0E2A5FC}" srcOrd="0" destOrd="0" presId="urn:microsoft.com/office/officeart/2008/layout/PictureStrips"/>
    <dgm:cxn modelId="{81DC216B-DE6D-45D7-87BD-90C1D6C211B1}" type="presParOf" srcId="{91D5B4B9-F8FC-4F17-8FC9-2FE93029219C}" destId="{470CFD2B-6BE5-492E-ABF4-38E9A843AC3C}" srcOrd="1" destOrd="0" presId="urn:microsoft.com/office/officeart/2008/layout/PictureStrips"/>
    <dgm:cxn modelId="{69A255CE-FEAD-44CD-9B07-DD7051E4A67F}" type="presParOf" srcId="{E39ADB1B-2B98-4D19-B862-39697121EA2F}" destId="{40FBF03D-92BF-4F8F-BDD0-F8B6CDFB97BE}" srcOrd="1" destOrd="0" presId="urn:microsoft.com/office/officeart/2008/layout/PictureStrips"/>
    <dgm:cxn modelId="{3824B66D-8617-4852-B4A1-D3FCEB2B0841}" type="presParOf" srcId="{E39ADB1B-2B98-4D19-B862-39697121EA2F}" destId="{33F97B2C-9EA3-435C-A52C-BD72DB5B1E21}" srcOrd="2" destOrd="0" presId="urn:microsoft.com/office/officeart/2008/layout/PictureStrips"/>
    <dgm:cxn modelId="{A9ABC010-C0C8-45D3-A7D6-2B54575D0EC4}" type="presParOf" srcId="{33F97B2C-9EA3-435C-A52C-BD72DB5B1E21}" destId="{2D108D68-C8C7-41E0-8E44-FD8201A5806A}" srcOrd="0" destOrd="0" presId="urn:microsoft.com/office/officeart/2008/layout/PictureStrips"/>
    <dgm:cxn modelId="{916ED329-3F8B-4856-8CA3-5D0B9F8F71DF}" type="presParOf" srcId="{33F97B2C-9EA3-435C-A52C-BD72DB5B1E21}" destId="{B316EC05-705D-4172-9C11-FF9ED1F1C96F}" srcOrd="1" destOrd="0" presId="urn:microsoft.com/office/officeart/2008/layout/PictureStrips"/>
    <dgm:cxn modelId="{9AA5EC32-C14B-4F11-9A1A-FC08ECD162BB}" type="presParOf" srcId="{E39ADB1B-2B98-4D19-B862-39697121EA2F}" destId="{96181D9E-AFE9-40AF-92BA-A8C2A64BBF44}" srcOrd="3" destOrd="0" presId="urn:microsoft.com/office/officeart/2008/layout/PictureStrips"/>
    <dgm:cxn modelId="{FE6DF509-349C-4C8D-8CCC-077C7547FD92}" type="presParOf" srcId="{E39ADB1B-2B98-4D19-B862-39697121EA2F}" destId="{7DFC6493-FE65-4E51-B537-DFAE0E9C1157}" srcOrd="4" destOrd="0" presId="urn:microsoft.com/office/officeart/2008/layout/PictureStrips"/>
    <dgm:cxn modelId="{BBE8C35F-D892-46F0-B330-BC0CBE099146}" type="presParOf" srcId="{7DFC6493-FE65-4E51-B537-DFAE0E9C1157}" destId="{51F77BF3-9BB0-43B6-9DC0-01CEA39252DC}" srcOrd="0" destOrd="0" presId="urn:microsoft.com/office/officeart/2008/layout/PictureStrips"/>
    <dgm:cxn modelId="{0C248C77-2222-4E78-B188-5A5F172C9A51}" type="presParOf" srcId="{7DFC6493-FE65-4E51-B537-DFAE0E9C1157}" destId="{CEAC1703-B71A-445E-B641-35A04270173B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A8E35B-173C-4FB2-AA2A-852D599107FE}">
      <dsp:nvSpPr>
        <dsp:cNvPr id="0" name=""/>
        <dsp:cNvSpPr/>
      </dsp:nvSpPr>
      <dsp:spPr>
        <a:xfrm>
          <a:off x="1131043" y="365937"/>
          <a:ext cx="3165404" cy="184069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8599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Оптимизация структуры и состава государственного имущества</a:t>
          </a:r>
          <a:endParaRPr lang="ru-RU" sz="1800" kern="1200" dirty="0"/>
        </a:p>
      </dsp:txBody>
      <dsp:txXfrm>
        <a:off x="1131043" y="365937"/>
        <a:ext cx="3165404" cy="1840699"/>
      </dsp:txXfrm>
    </dsp:sp>
    <dsp:sp modelId="{1D03168F-40A5-46AE-8569-088D12A4A363}">
      <dsp:nvSpPr>
        <dsp:cNvPr id="0" name=""/>
        <dsp:cNvSpPr/>
      </dsp:nvSpPr>
      <dsp:spPr>
        <a:xfrm>
          <a:off x="2332" y="450349"/>
          <a:ext cx="1834061" cy="1362001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9C0F74-0796-4DAC-BDE0-9DA0FD610C7F}">
      <dsp:nvSpPr>
        <dsp:cNvPr id="0" name=""/>
        <dsp:cNvSpPr/>
      </dsp:nvSpPr>
      <dsp:spPr>
        <a:xfrm>
          <a:off x="5090199" y="417816"/>
          <a:ext cx="4150860" cy="173694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8599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Создание условий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для управления и распоряжения государственны</a:t>
          </a:r>
          <a:r>
            <a:rPr lang="ru-RU" sz="20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м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имуществом</a:t>
          </a:r>
          <a:endParaRPr lang="ru-RU" sz="1800" b="1" kern="1200" dirty="0"/>
        </a:p>
      </dsp:txBody>
      <dsp:txXfrm>
        <a:off x="5090199" y="417816"/>
        <a:ext cx="4150860" cy="1736940"/>
      </dsp:txXfrm>
    </dsp:sp>
    <dsp:sp modelId="{FADDE4EB-6BD1-4745-811B-1F44D6F81F6B}">
      <dsp:nvSpPr>
        <dsp:cNvPr id="0" name=""/>
        <dsp:cNvSpPr/>
      </dsp:nvSpPr>
      <dsp:spPr>
        <a:xfrm>
          <a:off x="4256884" y="480722"/>
          <a:ext cx="1754893" cy="1362001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7A0A6B-0BF1-4B52-A30F-D396D2E80BBC}">
      <dsp:nvSpPr>
        <dsp:cNvPr id="0" name=""/>
        <dsp:cNvSpPr/>
      </dsp:nvSpPr>
      <dsp:spPr>
        <a:xfrm>
          <a:off x="1455357" y="2824789"/>
          <a:ext cx="6263275" cy="132402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8599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Повышение эффективности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управления и распоряжения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kern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государственным имуществом</a:t>
          </a:r>
          <a:endParaRPr lang="ru-RU" sz="1800" b="1" kern="1200" dirty="0"/>
        </a:p>
      </dsp:txBody>
      <dsp:txXfrm>
        <a:off x="1455357" y="2824789"/>
        <a:ext cx="6263275" cy="1324020"/>
      </dsp:txXfrm>
    </dsp:sp>
    <dsp:sp modelId="{802D2A38-C47D-4AB9-B874-DE1377C36693}">
      <dsp:nvSpPr>
        <dsp:cNvPr id="0" name=""/>
        <dsp:cNvSpPr/>
      </dsp:nvSpPr>
      <dsp:spPr>
        <a:xfrm>
          <a:off x="695041" y="2856971"/>
          <a:ext cx="2186311" cy="1362001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1F31AC-A936-4F35-9341-1319C0E2A5FC}">
      <dsp:nvSpPr>
        <dsp:cNvPr id="0" name=""/>
        <dsp:cNvSpPr/>
      </dsp:nvSpPr>
      <dsp:spPr>
        <a:xfrm>
          <a:off x="1500194" y="476182"/>
          <a:ext cx="7596779" cy="115720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4465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99,8% –  доля объектов, по которым проведена </a:t>
          </a:r>
          <a:r>
            <a:rPr lang="ru-RU" sz="1800" kern="1200" dirty="0" err="1">
              <a:latin typeface="Times New Roman" pitchFamily="18" charset="0"/>
              <a:cs typeface="Times New Roman" pitchFamily="18" charset="0"/>
            </a:rPr>
            <a:t>техинвентаризация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(4568 объектов недвижимости из 4577)</a:t>
          </a:r>
        </a:p>
      </dsp:txBody>
      <dsp:txXfrm>
        <a:off x="1500194" y="476182"/>
        <a:ext cx="7596779" cy="1157201"/>
      </dsp:txXfrm>
    </dsp:sp>
    <dsp:sp modelId="{470CFD2B-6BE5-492E-ABF4-38E9A843AC3C}">
      <dsp:nvSpPr>
        <dsp:cNvPr id="0" name=""/>
        <dsp:cNvSpPr/>
      </dsp:nvSpPr>
      <dsp:spPr>
        <a:xfrm>
          <a:off x="0" y="157486"/>
          <a:ext cx="2220221" cy="1526113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108D68-C8C7-41E0-8E44-FD8201A5806A}">
      <dsp:nvSpPr>
        <dsp:cNvPr id="0" name=""/>
        <dsp:cNvSpPr/>
      </dsp:nvSpPr>
      <dsp:spPr>
        <a:xfrm>
          <a:off x="1362441" y="2198306"/>
          <a:ext cx="7757193" cy="109817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4465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99,6% – доля объектов, по которым проведена государственная регистрация права собственности Кировской области (4561 объекта недвижимости из 4577)</a:t>
          </a:r>
        </a:p>
      </dsp:txBody>
      <dsp:txXfrm>
        <a:off x="1362441" y="2198306"/>
        <a:ext cx="7757193" cy="1098177"/>
      </dsp:txXfrm>
    </dsp:sp>
    <dsp:sp modelId="{B316EC05-705D-4172-9C11-FF9ED1F1C96F}">
      <dsp:nvSpPr>
        <dsp:cNvPr id="0" name=""/>
        <dsp:cNvSpPr/>
      </dsp:nvSpPr>
      <dsp:spPr>
        <a:xfrm>
          <a:off x="0" y="1809084"/>
          <a:ext cx="2213862" cy="1526113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F77BF3-9BB0-43B6-9DC0-01CEA39252DC}">
      <dsp:nvSpPr>
        <dsp:cNvPr id="0" name=""/>
        <dsp:cNvSpPr/>
      </dsp:nvSpPr>
      <dsp:spPr>
        <a:xfrm>
          <a:off x="1469800" y="3734303"/>
          <a:ext cx="7647987" cy="145344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4465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обеспечена информационная прозрачность ведения реестра государственного имущества: на официальном сайте Правительства Кировской области </a:t>
          </a:r>
          <a:r>
            <a:rPr lang="en-US" sz="1800" kern="1200" dirty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3"/>
            </a:rPr>
            <a:t>https://</a:t>
          </a:r>
          <a:r>
            <a:rPr lang="en-US" sz="1800" kern="1200" dirty="0" err="1">
              <a:latin typeface="Times New Roman" pitchFamily="18" charset="0"/>
              <a:cs typeface="Times New Roman" pitchFamily="18" charset="0"/>
              <a:hlinkClick xmlns:r="http://schemas.openxmlformats.org/officeDocument/2006/relationships" r:id="rId3"/>
            </a:rPr>
            <a:t>kirovreg.ru</a:t>
          </a:r>
          <a:r>
            <a:rPr lang="en-US" sz="1800" kern="1200" dirty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3"/>
            </a:rPr>
            <a:t>/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 и на сайте министерства имущественных отношений Кировской области </a:t>
          </a:r>
          <a:r>
            <a:rPr lang="en-US" sz="1800" kern="1200" dirty="0">
              <a:latin typeface="Times New Roman" pitchFamily="18" charset="0"/>
              <a:cs typeface="Times New Roman" pitchFamily="18" charset="0"/>
            </a:rPr>
            <a:t>https://</a:t>
          </a:r>
          <a:r>
            <a:rPr lang="en-US" sz="1800" kern="1200" dirty="0" err="1">
              <a:latin typeface="Times New Roman" pitchFamily="18" charset="0"/>
              <a:cs typeface="Times New Roman" pitchFamily="18" charset="0"/>
            </a:rPr>
            <a:t>dgs.kirovreg.ru</a:t>
          </a:r>
          <a:r>
            <a:rPr lang="en-US" sz="1800" kern="1200" dirty="0">
              <a:latin typeface="Times New Roman" pitchFamily="18" charset="0"/>
              <a:cs typeface="Times New Roman" pitchFamily="18" charset="0"/>
            </a:rPr>
            <a:t>/</a:t>
          </a: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.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kern="1200" dirty="0">
              <a:latin typeface="Times New Roman" pitchFamily="18" charset="0"/>
              <a:cs typeface="Times New Roman" pitchFamily="18" charset="0"/>
            </a:rPr>
            <a:t>Актуализация информации в оперативном режиме.</a:t>
          </a:r>
        </a:p>
      </dsp:txBody>
      <dsp:txXfrm>
        <a:off x="1469800" y="3734303"/>
        <a:ext cx="7647987" cy="1453441"/>
      </dsp:txXfrm>
    </dsp:sp>
    <dsp:sp modelId="{CEAC1703-B71A-445E-B641-35A04270173B}">
      <dsp:nvSpPr>
        <dsp:cNvPr id="0" name=""/>
        <dsp:cNvSpPr/>
      </dsp:nvSpPr>
      <dsp:spPr>
        <a:xfrm>
          <a:off x="0" y="3480613"/>
          <a:ext cx="2299202" cy="1526113"/>
        </a:xfrm>
        <a:prstGeom prst="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0.04209</cdr:x>
      <cdr:y>0</cdr:y>
    </cdr:from>
    <cdr:to>
      <cdr:x>0.88666</cdr:x>
      <cdr:y>0.26735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id="{EA4B72FD-AA62-4A43-B9CB-3D26B48A82CF}"/>
            </a:ext>
          </a:extLst>
        </cdr:cNvPr>
        <cdr:cNvSpPr/>
      </cdr:nvSpPr>
      <cdr:spPr>
        <a:xfrm xmlns:a="http://schemas.openxmlformats.org/drawingml/2006/main">
          <a:off x="203150" y="0"/>
          <a:ext cx="4076153" cy="1411386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chemeClr val="bg1">
                <a:shade val="30000"/>
                <a:satMod val="115000"/>
              </a:schemeClr>
            </a:gs>
            <a:gs pos="50000">
              <a:schemeClr val="bg1">
                <a:shade val="67500"/>
                <a:satMod val="115000"/>
              </a:schemeClr>
            </a:gs>
            <a:gs pos="100000">
              <a:schemeClr val="bg1">
                <a:shade val="100000"/>
                <a:satMod val="115000"/>
              </a:schemeClr>
            </a:gs>
          </a:gsLst>
          <a:lin ang="2700000" scaled="1"/>
          <a:tileRect/>
        </a:gra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 от приватизации государственного имущества Кировской области, </a:t>
          </a:r>
        </a:p>
        <a:p xmlns:a="http://schemas.openxmlformats.org/drawingml/2006/main">
          <a:pPr algn="ctr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рублей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0.03526</cdr:x>
      <cdr:y>0.02886</cdr:y>
    </cdr:from>
    <cdr:to>
      <cdr:x>0.96943</cdr:x>
      <cdr:y>0.29216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id="{B294ED99-9D47-4DE3-8A98-EFCF45CDBE48}"/>
            </a:ext>
          </a:extLst>
        </cdr:cNvPr>
        <cdr:cNvSpPr/>
      </cdr:nvSpPr>
      <cdr:spPr>
        <a:xfrm xmlns:a="http://schemas.openxmlformats.org/drawingml/2006/main">
          <a:off x="175843" y="154679"/>
          <a:ext cx="4658295" cy="1411362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0">
              <a:schemeClr val="bg1">
                <a:shade val="30000"/>
                <a:satMod val="115000"/>
              </a:schemeClr>
            </a:gs>
            <a:gs pos="50000">
              <a:schemeClr val="bg1">
                <a:shade val="67500"/>
                <a:satMod val="115000"/>
              </a:schemeClr>
            </a:gs>
            <a:gs pos="100000">
              <a:schemeClr val="bg1">
                <a:shade val="100000"/>
                <a:satMod val="115000"/>
              </a:schemeClr>
            </a:gs>
          </a:gsLst>
          <a:lin ang="2700000" scaled="1"/>
          <a:tileRect/>
        </a:gra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з</a:t>
          </a:r>
          <a:r>
            <a:rPr lang="ru-RU" sz="14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аключенных договоров купли-продажи </a:t>
          </a:r>
        </a:p>
        <a:p xmlns:a="http://schemas.openxmlformats.org/drawingml/2006/main">
          <a:pPr algn="ctr"/>
          <a:r>
            <a:rPr lang="ru-RU" sz="14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соответствии с ФЗ от 22.07.2008 №159-ФЗ, </a:t>
          </a:r>
        </a:p>
        <a:p xmlns:a="http://schemas.openxmlformats.org/drawingml/2006/main">
          <a:pPr algn="ctr"/>
          <a:r>
            <a:rPr lang="ru-RU" sz="14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тыс. рублей</a:t>
          </a:r>
          <a:endParaRPr lang="ru-RU" sz="1400" dirty="0">
            <a:solidFill>
              <a:schemeClr val="tx1"/>
            </a:solidFill>
            <a:effectLst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0.45178</cdr:x>
      <cdr:y>0.0185</cdr:y>
    </cdr:from>
    <cdr:to>
      <cdr:x>0.53784</cdr:x>
      <cdr:y>0.08013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319506" y="101451"/>
          <a:ext cx="822827" cy="3379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8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0.45178</cdr:x>
      <cdr:y>0.0185</cdr:y>
    </cdr:from>
    <cdr:to>
      <cdr:x>0.53784</cdr:x>
      <cdr:y>0.08013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319506" y="101451"/>
          <a:ext cx="822827" cy="3379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8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0.45117</cdr:x>
      <cdr:y>0.92884</cdr:y>
    </cdr:from>
    <cdr:to>
      <cdr:x>0.66514</cdr:x>
      <cdr:y>1</cdr:y>
    </cdr:to>
    <cdr:sp macro="" textlink="">
      <cdr:nvSpPr>
        <cdr:cNvPr id="2" name="Номер слайда 7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4251060" y="6854508"/>
          <a:ext cx="2016125" cy="4024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100794" tIns="50397" rIns="100794" bIns="50397" rtlCol="0" anchor="ctr"/>
        <a:lstStyle xmlns:a="http://schemas.openxmlformats.org/drawingml/2006/main">
          <a:defPPr>
            <a:defRPr lang="en-GB"/>
          </a:defPPr>
          <a:lvl1pPr algn="ctr" defTabSz="447675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 sz="1300" b="1" kern="120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ea typeface="+mn-ea"/>
              <a:cs typeface="+mn-cs"/>
            </a:defRPr>
          </a:lvl1pPr>
          <a:lvl2pPr marL="428625" indent="-214313" algn="l" defTabSz="447675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 kern="1200">
              <a:solidFill>
                <a:schemeClr val="bg1"/>
              </a:solidFill>
              <a:latin typeface="Times New Roman" pitchFamily="18" charset="0"/>
              <a:ea typeface="+mn-ea"/>
              <a:cs typeface="+mn-cs"/>
            </a:defRPr>
          </a:lvl2pPr>
          <a:lvl3pPr marL="644525" indent="-214313" algn="l" defTabSz="447675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 kern="1200">
              <a:solidFill>
                <a:schemeClr val="bg1"/>
              </a:solidFill>
              <a:latin typeface="Times New Roman" pitchFamily="18" charset="0"/>
              <a:ea typeface="+mn-ea"/>
              <a:cs typeface="+mn-cs"/>
            </a:defRPr>
          </a:lvl3pPr>
          <a:lvl4pPr marL="860425" indent="-212725" algn="l" defTabSz="447675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 kern="1200">
              <a:solidFill>
                <a:schemeClr val="bg1"/>
              </a:solidFill>
              <a:latin typeface="Times New Roman" pitchFamily="18" charset="0"/>
              <a:ea typeface="+mn-ea"/>
              <a:cs typeface="+mn-cs"/>
            </a:defRPr>
          </a:lvl4pPr>
          <a:lvl5pPr marL="1076325" indent="-214313" algn="l" defTabSz="447675" rtl="0" fontAlgn="base" hangingPunct="0">
            <a:lnSpc>
              <a:spcPct val="87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45000"/>
            <a:buFont typeface="StarSymbol" pitchFamily="2" charset="0"/>
            <a:defRPr kern="1200">
              <a:solidFill>
                <a:schemeClr val="bg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bg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bg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bg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bg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pPr eaLnBrk="1" latinLnBrk="0" hangingPunct="1"/>
          <a:fld id="{69E29E33-B620-47F9-BB04-8846C2A5AFCC}" type="slidenum">
            <a:rPr kumimoji="0" lang="en-US" smtClean="0"/>
            <a:pPr eaLnBrk="1" latinLnBrk="0" hangingPunct="1"/>
            <a:t>8</a:t>
          </a:fld>
          <a:endParaRPr kumimoji="0"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7988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3751" tIns="41876" rIns="83751" bIns="41876" numCol="1" anchor="t" anchorCtr="0" compatLnSpc="1">
            <a:prstTxWarp prst="textNoShape">
              <a:avLst/>
            </a:prstTxWarp>
          </a:bodyPr>
          <a:lstStyle>
            <a:lvl1pPr defTabSz="411389">
              <a:defRPr sz="11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1"/>
            <a:ext cx="2947988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3751" tIns="41876" rIns="83751" bIns="41876" numCol="1" anchor="t" anchorCtr="0" compatLnSpc="1">
            <a:prstTxWarp prst="textNoShape">
              <a:avLst/>
            </a:prstTxWarp>
          </a:bodyPr>
          <a:lstStyle>
            <a:lvl1pPr algn="r" defTabSz="411389">
              <a:defRPr sz="11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245"/>
            <a:ext cx="2947988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3751" tIns="41876" rIns="83751" bIns="41876" numCol="1" anchor="b" anchorCtr="0" compatLnSpc="1">
            <a:prstTxWarp prst="textNoShape">
              <a:avLst/>
            </a:prstTxWarp>
          </a:bodyPr>
          <a:lstStyle>
            <a:lvl1pPr defTabSz="411389">
              <a:defRPr sz="11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8245"/>
            <a:ext cx="2947988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3751" tIns="41876" rIns="83751" bIns="41876" numCol="1" anchor="b" anchorCtr="0" compatLnSpc="1">
            <a:prstTxWarp prst="textNoShape">
              <a:avLst/>
            </a:prstTxWarp>
          </a:bodyPr>
          <a:lstStyle>
            <a:lvl1pPr algn="r" defTabSz="411389">
              <a:defRPr sz="11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4C99E44-B4CB-48BA-885C-110544A725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46670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1"/>
          <p:cNvSpPr>
            <a:spLocks noChangeArrowheads="1"/>
          </p:cNvSpPr>
          <p:nvPr/>
        </p:nvSpPr>
        <p:spPr bwMode="auto">
          <a:xfrm>
            <a:off x="7" y="1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51" tIns="41876" rIns="83751" bIns="41876" anchor="ctr"/>
          <a:lstStyle/>
          <a:p>
            <a:pPr algn="ctr" defTabSz="409484"/>
            <a:fld id="{253F43F4-20C2-4A22-BFF1-B63B21113CD7}" type="slidenum">
              <a:rPr lang="en-GB" sz="1300">
                <a:solidFill>
                  <a:srgbClr val="000000"/>
                </a:solidFill>
              </a:rPr>
              <a:pPr algn="ctr" defTabSz="409484"/>
              <a:t>‹#›</a:t>
            </a:fld>
            <a:endParaRPr lang="ru-RU" sz="1300">
              <a:solidFill>
                <a:srgbClr val="000000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9163" y="755650"/>
            <a:ext cx="4957762" cy="371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79451" y="4714128"/>
            <a:ext cx="5435600" cy="446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10" y="7"/>
            <a:ext cx="2949575" cy="49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11389">
              <a:lnSpc>
                <a:spcPct val="90000"/>
              </a:lnSpc>
              <a:tabLst>
                <a:tab pos="0" algn="l"/>
                <a:tab pos="409800" algn="l"/>
                <a:tab pos="821187" algn="l"/>
                <a:tab pos="1232576" algn="l"/>
                <a:tab pos="1643964" algn="l"/>
                <a:tab pos="2055352" algn="l"/>
                <a:tab pos="2466741" algn="l"/>
                <a:tab pos="2878129" algn="l"/>
                <a:tab pos="3291106" algn="l"/>
                <a:tab pos="3702494" algn="l"/>
                <a:tab pos="4113882" algn="l"/>
                <a:tab pos="4525271" algn="l"/>
                <a:tab pos="4936658" algn="l"/>
                <a:tab pos="5348047" algn="l"/>
                <a:tab pos="5759434" algn="l"/>
                <a:tab pos="6170822" algn="l"/>
                <a:tab pos="6582210" algn="l"/>
                <a:tab pos="6993600" algn="l"/>
                <a:tab pos="7404987" algn="l"/>
                <a:tab pos="7816376" algn="l"/>
                <a:tab pos="8227763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46524" y="7"/>
            <a:ext cx="2947987" cy="49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11389">
              <a:lnSpc>
                <a:spcPct val="90000"/>
              </a:lnSpc>
              <a:tabLst>
                <a:tab pos="0" algn="l"/>
                <a:tab pos="409800" algn="l"/>
                <a:tab pos="821187" algn="l"/>
                <a:tab pos="1232576" algn="l"/>
                <a:tab pos="1643964" algn="l"/>
                <a:tab pos="2055352" algn="l"/>
                <a:tab pos="2466741" algn="l"/>
                <a:tab pos="2878129" algn="l"/>
                <a:tab pos="3291106" algn="l"/>
                <a:tab pos="3702494" algn="l"/>
                <a:tab pos="4113882" algn="l"/>
                <a:tab pos="4525271" algn="l"/>
                <a:tab pos="4936658" algn="l"/>
                <a:tab pos="5348047" algn="l"/>
                <a:tab pos="5759434" algn="l"/>
                <a:tab pos="6170822" algn="l"/>
                <a:tab pos="6582210" algn="l"/>
                <a:tab pos="6993600" algn="l"/>
                <a:tab pos="7404987" algn="l"/>
                <a:tab pos="7816376" algn="l"/>
                <a:tab pos="8227763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10" y="9429833"/>
            <a:ext cx="2949575" cy="495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11389">
              <a:lnSpc>
                <a:spcPct val="90000"/>
              </a:lnSpc>
              <a:tabLst>
                <a:tab pos="0" algn="l"/>
                <a:tab pos="409800" algn="l"/>
                <a:tab pos="821187" algn="l"/>
                <a:tab pos="1232576" algn="l"/>
                <a:tab pos="1643964" algn="l"/>
                <a:tab pos="2055352" algn="l"/>
                <a:tab pos="2466741" algn="l"/>
                <a:tab pos="2878129" algn="l"/>
                <a:tab pos="3291106" algn="l"/>
                <a:tab pos="3702494" algn="l"/>
                <a:tab pos="4113882" algn="l"/>
                <a:tab pos="4525271" algn="l"/>
                <a:tab pos="4936658" algn="l"/>
                <a:tab pos="5348047" algn="l"/>
                <a:tab pos="5759434" algn="l"/>
                <a:tab pos="6170822" algn="l"/>
                <a:tab pos="6582210" algn="l"/>
                <a:tab pos="6993600" algn="l"/>
                <a:tab pos="7404987" algn="l"/>
                <a:tab pos="7816376" algn="l"/>
                <a:tab pos="8227763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GB"/>
              <a:t>1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5745175" y="284123"/>
            <a:ext cx="795337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11389">
              <a:lnSpc>
                <a:spcPct val="90000"/>
              </a:lnSpc>
              <a:tabLst>
                <a:tab pos="0" algn="l"/>
                <a:tab pos="409800" algn="l"/>
                <a:tab pos="821187" algn="l"/>
                <a:tab pos="1232576" algn="l"/>
                <a:tab pos="1643964" algn="l"/>
                <a:tab pos="2055352" algn="l"/>
                <a:tab pos="2466741" algn="l"/>
                <a:tab pos="2878129" algn="l"/>
                <a:tab pos="3291106" algn="l"/>
                <a:tab pos="3702494" algn="l"/>
                <a:tab pos="4113882" algn="l"/>
                <a:tab pos="4525271" algn="l"/>
                <a:tab pos="4936658" algn="l"/>
                <a:tab pos="5348047" algn="l"/>
                <a:tab pos="5759434" algn="l"/>
                <a:tab pos="6170822" algn="l"/>
                <a:tab pos="6582210" algn="l"/>
                <a:tab pos="6993600" algn="l"/>
                <a:tab pos="7404987" algn="l"/>
                <a:tab pos="7816376" algn="l"/>
                <a:tab pos="8227763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CAEBAD1-6ED0-474A-9525-AEB248BAF3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8376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5526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3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37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4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9484" eaLnBrk="0"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1pPr>
            <a:lvl2pPr marL="742784" indent="-285686" defTabSz="409484" eaLnBrk="0"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2pPr>
            <a:lvl3pPr marL="1142745" indent="-228549" defTabSz="409484" eaLnBrk="0"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3pPr>
            <a:lvl4pPr marL="1599843" indent="-228549" defTabSz="409484" eaLnBrk="0"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4pPr>
            <a:lvl5pPr marL="2056941" indent="-228549" defTabSz="409484" eaLnBrk="0"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5pPr>
            <a:lvl6pPr marL="2514040" indent="-228549" defTabSz="409484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6pPr>
            <a:lvl7pPr marL="2971137" indent="-228549" defTabSz="409484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7pPr>
            <a:lvl8pPr marL="3428235" indent="-228549" defTabSz="409484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8pPr>
            <a:lvl9pPr marL="3885333" indent="-228549" defTabSz="409484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tabLst>
                <a:tab pos="0" algn="l"/>
                <a:tab pos="407897" algn="l"/>
                <a:tab pos="818967" algn="l"/>
                <a:tab pos="1231625" algn="l"/>
                <a:tab pos="1641109" algn="l"/>
                <a:tab pos="2053767" algn="l"/>
                <a:tab pos="2464838" algn="l"/>
                <a:tab pos="2877496" algn="l"/>
                <a:tab pos="3288567" algn="l"/>
                <a:tab pos="3701225" algn="l"/>
                <a:tab pos="4112296" algn="l"/>
                <a:tab pos="4523366" algn="l"/>
                <a:tab pos="4934437" algn="l"/>
                <a:tab pos="5347095" algn="l"/>
                <a:tab pos="5758165" algn="l"/>
                <a:tab pos="6169237" algn="l"/>
                <a:tab pos="6580307" algn="l"/>
                <a:tab pos="6992965" algn="l"/>
                <a:tab pos="7404037" algn="l"/>
                <a:tab pos="7815106" algn="l"/>
                <a:tab pos="8226178" algn="l"/>
              </a:tabLst>
              <a:defRPr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/>
            <a:fld id="{5138B902-6AE1-42E9-B1FE-842B2B200A29}" type="slidenum">
              <a:rPr lang="en-GB" smtClean="0">
                <a:solidFill>
                  <a:srgbClr val="000000"/>
                </a:solidFill>
              </a:rPr>
              <a:pPr eaLnBrk="1"/>
              <a:t>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7354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1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CAEBAD1-6ED0-474A-9525-AEB248BAF33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293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1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CAEBAD1-6ED0-474A-9525-AEB248BAF33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280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1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7CAEBAD1-6ED0-474A-9525-AEB248BAF33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102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4262563"/>
            <a:ext cx="10080625" cy="3297112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0080625" cy="42625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923682"/>
            <a:ext cx="10080625" cy="25198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757" y="5569496"/>
            <a:ext cx="6214412" cy="972373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327" y="3452770"/>
            <a:ext cx="7910326" cy="1976635"/>
          </a:xfrm>
          <a:effectLst/>
        </p:spPr>
        <p:txBody>
          <a:bodyPr>
            <a:noAutofit/>
          </a:bodyPr>
          <a:lstStyle>
            <a:lvl1pPr marL="705560" indent="-503972" algn="l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0130" y="806364"/>
            <a:ext cx="7056438" cy="383023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71938" y="415041"/>
            <a:ext cx="2268141" cy="577429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4604" y="806365"/>
            <a:ext cx="5323954" cy="539553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363" y="1612900"/>
            <a:ext cx="9069387" cy="3825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39583221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260078" y="806365"/>
            <a:ext cx="7056438" cy="383023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62563"/>
            <a:ext cx="10080625" cy="3297112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080625" cy="42625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923682"/>
            <a:ext cx="10080625" cy="25198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1456" y="2394942"/>
            <a:ext cx="6577835" cy="2671290"/>
          </a:xfrm>
          <a:effectLst/>
        </p:spPr>
        <p:txBody>
          <a:bodyPr anchor="b"/>
          <a:lstStyle>
            <a:lvl1pPr algn="r">
              <a:defRPr sz="51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9597" y="5078928"/>
            <a:ext cx="6582055" cy="920940"/>
          </a:xfrm>
        </p:spPr>
        <p:txBody>
          <a:bodyPr anchor="t"/>
          <a:lstStyle>
            <a:lvl1pPr marL="0" indent="0" algn="r">
              <a:buNone/>
              <a:defRPr sz="2200">
                <a:solidFill>
                  <a:schemeClr val="tx2"/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60077" y="806364"/>
            <a:ext cx="3689509" cy="383023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20957" y="806365"/>
            <a:ext cx="3689509" cy="383023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8" y="806365"/>
            <a:ext cx="3689509" cy="705219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6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4902" y="1543601"/>
            <a:ext cx="3689509" cy="302387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3328" y="806365"/>
            <a:ext cx="3689509" cy="705219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6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marL="0" lvl="0" indent="0" algn="ctr" defTabSz="1007943" rtl="0" eaLnBrk="1" latinLnBrk="0" hangingPunct="1">
              <a:spcBef>
                <a:spcPct val="20000"/>
              </a:spcBef>
              <a:spcAft>
                <a:spcPts val="331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7" y="1542174"/>
            <a:ext cx="3689509" cy="302387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045" y="2435896"/>
            <a:ext cx="4008531" cy="1387255"/>
          </a:xfrm>
          <a:effectLst/>
        </p:spPr>
        <p:txBody>
          <a:bodyPr anchor="b">
            <a:noAutofit/>
          </a:bodyPr>
          <a:lstStyle>
            <a:lvl1pPr marL="251986" indent="-251986" algn="l">
              <a:defRPr sz="31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032" y="806366"/>
            <a:ext cx="4428557" cy="5395533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5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5956" y="3855679"/>
            <a:ext cx="3735762" cy="2358422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262563"/>
            <a:ext cx="10080625" cy="3297112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0080625" cy="42625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923682"/>
            <a:ext cx="10080625" cy="25198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3570" y="1259946"/>
            <a:ext cx="4536281" cy="3447827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2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7810" y="1113874"/>
            <a:ext cx="4072504" cy="2384329"/>
          </a:xfrm>
        </p:spPr>
        <p:txBody>
          <a:bodyPr anchor="b"/>
          <a:lstStyle>
            <a:lvl1pPr marL="201589" indent="-201589">
              <a:buFont typeface="Georgia" pitchFamily="18" charset="0"/>
              <a:buChar char="*"/>
              <a:defRPr sz="18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763" y="4921197"/>
            <a:ext cx="7037407" cy="1259946"/>
          </a:xfrm>
        </p:spPr>
        <p:txBody>
          <a:bodyPr anchor="b">
            <a:noAutofit/>
          </a:bodyPr>
          <a:lstStyle>
            <a:lvl1pPr algn="l">
              <a:defRPr sz="51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627758"/>
            <a:ext cx="10080625" cy="193191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080625" cy="562775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4153857"/>
            <a:ext cx="10080625" cy="25198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6977" y="4819505"/>
            <a:ext cx="7179591" cy="1259946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8" y="807181"/>
            <a:ext cx="7056438" cy="3830235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04422" y="6803708"/>
            <a:ext cx="2772172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eaLnBrk="1" latinLnBrk="0" hangingPunct="1"/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031" y="6803708"/>
            <a:ext cx="3696230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00260" y="6803708"/>
            <a:ext cx="2016125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hf hdr="0" dt="0"/>
  <p:txStyles>
    <p:titleStyle>
      <a:lvl1pPr marL="352780" indent="-352780" algn="r" defTabSz="1007943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51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1986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04766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7149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9532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32074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34456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167078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19858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852479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9275763" y="376238"/>
            <a:ext cx="3048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0" tIns="45711" rIns="91420" bIns="45711">
            <a:spAutoFit/>
          </a:bodyPr>
          <a:lstStyle>
            <a:lvl1pPr eaLnBrk="0">
              <a:defRPr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7675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7675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7675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7675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>
              <a:spcBef>
                <a:spcPct val="50000"/>
              </a:spcBef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30969" y="1057606"/>
            <a:ext cx="874959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altLang="ru-RU" sz="2800" b="1" dirty="0">
                <a:solidFill>
                  <a:srgbClr val="000099"/>
                </a:solidFill>
                <a:cs typeface="Times New Roman" pitchFamily="18" charset="0"/>
              </a:rPr>
              <a:t>Государственная программа Кировской области</a:t>
            </a:r>
            <a:endParaRPr lang="ru-RU" altLang="ru-RU" sz="2000" b="1" dirty="0">
              <a:solidFill>
                <a:srgbClr val="000099"/>
              </a:solidFill>
              <a:cs typeface="Times New Roman" pitchFamily="18" charset="0"/>
            </a:endParaRPr>
          </a:p>
          <a:p>
            <a:pPr algn="ctr">
              <a:lnSpc>
                <a:spcPct val="100000"/>
              </a:lnSpc>
              <a:defRPr/>
            </a:pPr>
            <a:endParaRPr lang="ru-RU" altLang="ru-RU" sz="2000" b="1" dirty="0">
              <a:solidFill>
                <a:srgbClr val="000099"/>
              </a:solidFill>
              <a:cs typeface="Times New Roman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altLang="ru-RU" sz="2000" b="1" dirty="0">
                <a:solidFill>
                  <a:srgbClr val="000099"/>
                </a:solidFill>
                <a:cs typeface="Times New Roman" pitchFamily="18" charset="0"/>
              </a:rPr>
              <a:t> </a:t>
            </a:r>
          </a:p>
          <a:p>
            <a:pPr algn="ctr">
              <a:lnSpc>
                <a:spcPct val="100000"/>
              </a:lnSpc>
              <a:defRPr/>
            </a:pPr>
            <a:r>
              <a:rPr lang="ru-RU" altLang="ru-RU" sz="4400" b="1" dirty="0">
                <a:solidFill>
                  <a:srgbClr val="000099"/>
                </a:solidFill>
                <a:cs typeface="Times New Roman" pitchFamily="18" charset="0"/>
              </a:rPr>
              <a:t>«</a:t>
            </a:r>
            <a:r>
              <a:rPr lang="ru-RU" altLang="ru-RU" sz="4800" b="1" dirty="0">
                <a:solidFill>
                  <a:srgbClr val="000099"/>
                </a:solidFill>
                <a:cs typeface="Times New Roman" pitchFamily="18" charset="0"/>
              </a:rPr>
              <a:t>Управление государственным имуществом</a:t>
            </a:r>
            <a:r>
              <a:rPr lang="ru-RU" altLang="ru-RU" sz="4400" b="1" dirty="0">
                <a:solidFill>
                  <a:srgbClr val="000099"/>
                </a:solidFill>
                <a:cs typeface="Times New Roman" pitchFamily="18" charset="0"/>
              </a:rPr>
              <a:t>» </a:t>
            </a:r>
            <a:endParaRPr lang="ru-RU" altLang="ru-RU" sz="2000" b="1" dirty="0">
              <a:solidFill>
                <a:srgbClr val="000099"/>
              </a:solidFill>
              <a:cs typeface="Times New Roman" pitchFamily="18" charset="0"/>
            </a:endParaRPr>
          </a:p>
          <a:p>
            <a:pPr algn="ctr">
              <a:lnSpc>
                <a:spcPct val="100000"/>
              </a:lnSpc>
              <a:defRPr/>
            </a:pPr>
            <a:endParaRPr lang="ru-RU" altLang="ru-RU" sz="2000" b="1" dirty="0">
              <a:solidFill>
                <a:srgbClr val="000099"/>
              </a:solidFill>
              <a:cs typeface="Times New Roman" pitchFamily="18" charset="0"/>
            </a:endParaRPr>
          </a:p>
          <a:p>
            <a:pPr algn="ctr">
              <a:lnSpc>
                <a:spcPct val="100000"/>
              </a:lnSpc>
              <a:defRPr/>
            </a:pPr>
            <a:endParaRPr lang="ru-RU" altLang="ru-RU" sz="2000" b="1" dirty="0">
              <a:solidFill>
                <a:srgbClr val="000099"/>
              </a:solidFill>
              <a:cs typeface="Times New Roman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ru-RU" altLang="ru-RU" sz="4400" b="1" dirty="0">
                <a:solidFill>
                  <a:srgbClr val="000099"/>
                </a:solidFill>
                <a:cs typeface="Times New Roman" pitchFamily="18" charset="0"/>
              </a:rPr>
              <a:t>ИТОГИ ЗА 2023 ГОД</a:t>
            </a:r>
            <a:endParaRPr lang="ru-RU" sz="3400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9716" y="6020042"/>
            <a:ext cx="8600847" cy="842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  <a:cs typeface="Times New Roman" pitchFamily="18" charset="0"/>
              </a:rPr>
              <a:t>Министерство имущественных отношений Кировской области</a:t>
            </a:r>
            <a:endParaRPr lang="ru-RU" sz="28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259" y="2315669"/>
            <a:ext cx="852752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олилиния 4"/>
          <p:cNvSpPr/>
          <p:nvPr/>
        </p:nvSpPr>
        <p:spPr>
          <a:xfrm>
            <a:off x="397565" y="1580321"/>
            <a:ext cx="9392478" cy="657073"/>
          </a:xfrm>
          <a:custGeom>
            <a:avLst/>
            <a:gdLst>
              <a:gd name="connsiteX0" fmla="*/ 59533 w 7643866"/>
              <a:gd name="connsiteY0" fmla="*/ 0 h 357190"/>
              <a:gd name="connsiteX1" fmla="*/ 7584333 w 7643866"/>
              <a:gd name="connsiteY1" fmla="*/ 0 h 357190"/>
              <a:gd name="connsiteX2" fmla="*/ 7643866 w 7643866"/>
              <a:gd name="connsiteY2" fmla="*/ 59533 h 357190"/>
              <a:gd name="connsiteX3" fmla="*/ 7643866 w 7643866"/>
              <a:gd name="connsiteY3" fmla="*/ 357190 h 357190"/>
              <a:gd name="connsiteX4" fmla="*/ 0 w 7643866"/>
              <a:gd name="connsiteY4" fmla="*/ 357190 h 357190"/>
              <a:gd name="connsiteX5" fmla="*/ 0 w 7643866"/>
              <a:gd name="connsiteY5" fmla="*/ 59533 h 357190"/>
              <a:gd name="connsiteX6" fmla="*/ 17437 w 7643866"/>
              <a:gd name="connsiteY6" fmla="*/ 17437 h 357190"/>
              <a:gd name="connsiteX7" fmla="*/ 59533 w 7643866"/>
              <a:gd name="connsiteY7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43866" h="357190">
                <a:moveTo>
                  <a:pt x="59533" y="0"/>
                </a:moveTo>
                <a:lnTo>
                  <a:pt x="7584333" y="0"/>
                </a:lnTo>
                <a:lnTo>
                  <a:pt x="7643866" y="59533"/>
                </a:lnTo>
                <a:lnTo>
                  <a:pt x="7643866" y="357190"/>
                </a:lnTo>
                <a:lnTo>
                  <a:pt x="0" y="357190"/>
                </a:lnTo>
                <a:lnTo>
                  <a:pt x="0" y="59533"/>
                </a:lnTo>
                <a:cubicBezTo>
                  <a:pt x="0" y="43744"/>
                  <a:pt x="6272" y="28601"/>
                  <a:pt x="17437" y="17437"/>
                </a:cubicBezTo>
                <a:cubicBezTo>
                  <a:pt x="28602" y="6272"/>
                  <a:pt x="43744" y="0"/>
                  <a:pt x="59533" y="0"/>
                </a:cubicBezTo>
                <a:close/>
              </a:path>
            </a:pathLst>
          </a:cu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lnSpc>
                <a:spcPts val="1600"/>
              </a:lnSpc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совершенствование механизмов управления и распоряжения                              государственным имуществом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7565" y="2482317"/>
            <a:ext cx="4721087" cy="3332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Задачи Государственной программы: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09046677"/>
              </p:ext>
            </p:extLst>
          </p:nvPr>
        </p:nvGraphicFramePr>
        <p:xfrm>
          <a:off x="417444" y="2648965"/>
          <a:ext cx="9243392" cy="4218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ext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757721" y="433891"/>
            <a:ext cx="9069387" cy="409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ctr" eaLnBrk="1" hangingPunct="1">
              <a:buNone/>
            </a:pPr>
            <a:r>
              <a:rPr lang="ru-RU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ЦЕЛИ И ЗАДАЧИ ГОСУДАРСТВЕННОЙ ПРОГРАММЫ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  <p:sp>
        <p:nvSpPr>
          <p:cNvPr id="9" name="Полилиния 8"/>
          <p:cNvSpPr/>
          <p:nvPr/>
        </p:nvSpPr>
        <p:spPr>
          <a:xfrm>
            <a:off x="397565" y="954157"/>
            <a:ext cx="9392478" cy="470408"/>
          </a:xfrm>
          <a:custGeom>
            <a:avLst/>
            <a:gdLst>
              <a:gd name="connsiteX0" fmla="*/ 59533 w 7643866"/>
              <a:gd name="connsiteY0" fmla="*/ 0 h 357190"/>
              <a:gd name="connsiteX1" fmla="*/ 7584333 w 7643866"/>
              <a:gd name="connsiteY1" fmla="*/ 0 h 357190"/>
              <a:gd name="connsiteX2" fmla="*/ 7643866 w 7643866"/>
              <a:gd name="connsiteY2" fmla="*/ 59533 h 357190"/>
              <a:gd name="connsiteX3" fmla="*/ 7643866 w 7643866"/>
              <a:gd name="connsiteY3" fmla="*/ 357190 h 357190"/>
              <a:gd name="connsiteX4" fmla="*/ 0 w 7643866"/>
              <a:gd name="connsiteY4" fmla="*/ 357190 h 357190"/>
              <a:gd name="connsiteX5" fmla="*/ 0 w 7643866"/>
              <a:gd name="connsiteY5" fmla="*/ 59533 h 357190"/>
              <a:gd name="connsiteX6" fmla="*/ 17437 w 7643866"/>
              <a:gd name="connsiteY6" fmla="*/ 17437 h 357190"/>
              <a:gd name="connsiteX7" fmla="*/ 59533 w 7643866"/>
              <a:gd name="connsiteY7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43866" h="357190">
                <a:moveTo>
                  <a:pt x="59533" y="0"/>
                </a:moveTo>
                <a:lnTo>
                  <a:pt x="7584333" y="0"/>
                </a:lnTo>
                <a:lnTo>
                  <a:pt x="7643866" y="59533"/>
                </a:lnTo>
                <a:lnTo>
                  <a:pt x="7643866" y="357190"/>
                </a:lnTo>
                <a:lnTo>
                  <a:pt x="0" y="357190"/>
                </a:lnTo>
                <a:lnTo>
                  <a:pt x="0" y="59533"/>
                </a:lnTo>
                <a:cubicBezTo>
                  <a:pt x="0" y="43744"/>
                  <a:pt x="6272" y="28601"/>
                  <a:pt x="17437" y="17437"/>
                </a:cubicBezTo>
                <a:cubicBezTo>
                  <a:pt x="28602" y="6272"/>
                  <a:pt x="43744" y="0"/>
                  <a:pt x="59533" y="0"/>
                </a:cubicBez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 eaLnBrk="1" hangingPunct="1">
              <a:lnSpc>
                <a:spcPts val="1600"/>
              </a:lnSpc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Утверждена постановлением Правительства Кировской области от 20.12.2019 № 687-П</a:t>
            </a:r>
          </a:p>
        </p:txBody>
      </p:sp>
    </p:spTree>
    <p:extLst>
      <p:ext uri="{BB962C8B-B14F-4D97-AF65-F5344CB8AC3E}">
        <p14:creationId xmlns:p14="http://schemas.microsoft.com/office/powerpoint/2010/main" val="3361473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72672" y="857503"/>
            <a:ext cx="8935279" cy="724261"/>
          </a:xfrm>
        </p:spPr>
        <p:txBody>
          <a:bodyPr>
            <a:normAutofit fontScale="92500"/>
          </a:bodyPr>
          <a:lstStyle/>
          <a:p>
            <a:pPr marL="50397" indent="0" algn="ctr">
              <a:buNone/>
            </a:pP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ИТОГИ ХОДА РЕАЛИЗАЦИИ ГОСУДАРСТВЕННОЙ ПРОГРАММЫ</a:t>
            </a:r>
            <a:endParaRPr lang="ru-RU" dirty="0"/>
          </a:p>
        </p:txBody>
      </p:sp>
      <p:sp>
        <p:nvSpPr>
          <p:cNvPr id="5" name="TextBox 13"/>
          <p:cNvSpPr txBox="1">
            <a:spLocks noChangeArrowheads="1"/>
          </p:cNvSpPr>
          <p:nvPr/>
        </p:nvSpPr>
        <p:spPr bwMode="auto">
          <a:xfrm>
            <a:off x="667108" y="1517582"/>
            <a:ext cx="2540119" cy="467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ДОСТИЖЕНИЕ 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ЦЕЛЕВЫХ ПОКАЗАТЕЛЕЙ</a:t>
            </a:r>
          </a:p>
        </p:txBody>
      </p:sp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823330" y="1591967"/>
            <a:ext cx="2132892" cy="467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ОСВОЕНИЕ СРЕДСТВ</a:t>
            </a: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(млн. рублей)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TextBox 21"/>
          <p:cNvSpPr txBox="1">
            <a:spLocks noChangeArrowheads="1"/>
          </p:cNvSpPr>
          <p:nvPr/>
        </p:nvSpPr>
        <p:spPr bwMode="auto">
          <a:xfrm>
            <a:off x="6412810" y="1591967"/>
            <a:ext cx="304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ВЫПОЛНЕНИЕ МЕРОПРИЯТИЙ</a:t>
            </a:r>
          </a:p>
        </p:txBody>
      </p:sp>
      <p:graphicFrame>
        <p:nvGraphicFramePr>
          <p:cNvPr id="8" name="Объект 5"/>
          <p:cNvGraphicFramePr>
            <a:graphicFrameLocks/>
          </p:cNvGraphicFramePr>
          <p:nvPr>
            <p:extLst/>
          </p:nvPr>
        </p:nvGraphicFramePr>
        <p:xfrm>
          <a:off x="335033" y="2218351"/>
          <a:ext cx="3058148" cy="4343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6"/>
          <p:cNvGraphicFramePr>
            <a:graphicFrameLocks noChangeAspect="1"/>
          </p:cNvGraphicFramePr>
          <p:nvPr>
            <p:extLst/>
          </p:nvPr>
        </p:nvGraphicFramePr>
        <p:xfrm>
          <a:off x="3154605" y="2059146"/>
          <a:ext cx="3887787" cy="3671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Объект 7"/>
          <p:cNvGraphicFramePr>
            <a:graphicFrameLocks/>
          </p:cNvGraphicFramePr>
          <p:nvPr>
            <p:extLst/>
          </p:nvPr>
        </p:nvGraphicFramePr>
        <p:xfrm>
          <a:off x="6329469" y="1828642"/>
          <a:ext cx="3449154" cy="4923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4245480" y="7041861"/>
            <a:ext cx="2016125" cy="402483"/>
          </a:xfrm>
        </p:spPr>
        <p:txBody>
          <a:bodyPr/>
          <a:lstStyle/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B6586066-BA95-4C06-87AA-3502B3585B48}"/>
              </a:ext>
            </a:extLst>
          </p:cNvPr>
          <p:cNvSpPr txBox="1">
            <a:spLocks/>
          </p:cNvSpPr>
          <p:nvPr/>
        </p:nvSpPr>
        <p:spPr>
          <a:xfrm>
            <a:off x="493160" y="209214"/>
            <a:ext cx="9014791" cy="617200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35278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РЕАЛИЗАЦИИ ГОСУДАРСТВЕННОЙ ПРОГРАММЫ 2023</a:t>
            </a:r>
          </a:p>
          <a:p>
            <a:pPr marL="0" indent="0" algn="ctr">
              <a:buFont typeface="Georgia" pitchFamily="18" charset="0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21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72592" y="346896"/>
            <a:ext cx="9014791" cy="617200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35278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РЕАЛИЗАЦИИ ГОСУДАРСТВЕННОЙ ПРОГРАММЫ 2023</a:t>
            </a:r>
          </a:p>
          <a:p>
            <a:pPr marL="0" indent="0" algn="ctr">
              <a:buFont typeface="Georgia" pitchFamily="18" charset="0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2592" y="832351"/>
            <a:ext cx="8870191" cy="333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>
                <a:solidFill>
                  <a:srgbClr val="7030A0"/>
                </a:solidFill>
                <a:ea typeface="Calibri"/>
                <a:cs typeface="Times New Roman" pitchFamily="18" charset="0"/>
              </a:rPr>
              <a:t>Учет государственного имущества области</a:t>
            </a:r>
            <a:endParaRPr lang="ru-RU" b="1" dirty="0">
              <a:solidFill>
                <a:srgbClr val="7030A0"/>
              </a:solidFill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65284376"/>
              </p:ext>
            </p:extLst>
          </p:nvPr>
        </p:nvGraphicFramePr>
        <p:xfrm>
          <a:off x="367748" y="1165647"/>
          <a:ext cx="9119635" cy="5284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00984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7656" y="346896"/>
            <a:ext cx="9693388" cy="617200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705560" indent="-503972" algn="l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60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ПРИВАТИЗАЦИИ ГОСУДАРСТВЕННОГО ИМУЩЕСТВА 2023</a:t>
            </a:r>
          </a:p>
          <a:p>
            <a:pPr marL="0" indent="0" algn="ctr">
              <a:buFont typeface="Georgia" pitchFamily="18" charset="0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id="{B28CD82C-A28F-4F62-BAE0-4228C07604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4985143"/>
              </p:ext>
            </p:extLst>
          </p:nvPr>
        </p:nvGraphicFramePr>
        <p:xfrm>
          <a:off x="382017" y="2183176"/>
          <a:ext cx="4826305" cy="5279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3" name="Диаграмма 32">
            <a:extLst>
              <a:ext uri="{FF2B5EF4-FFF2-40B4-BE49-F238E27FC236}">
                <a16:creationId xmlns:a16="http://schemas.microsoft.com/office/drawing/2014/main" id="{8932BAAC-0B89-4073-85F9-0C009A7500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7214123"/>
              </p:ext>
            </p:extLst>
          </p:nvPr>
        </p:nvGraphicFramePr>
        <p:xfrm>
          <a:off x="4864470" y="2028497"/>
          <a:ext cx="4986573" cy="536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70879ACC-82F9-4C3D-8009-C7AC835A9146}"/>
              </a:ext>
            </a:extLst>
          </p:cNvPr>
          <p:cNvGrpSpPr/>
          <p:nvPr/>
        </p:nvGrpSpPr>
        <p:grpSpPr>
          <a:xfrm>
            <a:off x="650825" y="921808"/>
            <a:ext cx="9170508" cy="1010911"/>
            <a:chOff x="-2092068" y="-1245833"/>
            <a:chExt cx="8765246" cy="1010911"/>
          </a:xfrm>
        </p:grpSpPr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924B0247-A6D1-442C-B015-A7AFC7228B62}"/>
                </a:ext>
              </a:extLst>
            </p:cNvPr>
            <p:cNvSpPr/>
            <p:nvPr/>
          </p:nvSpPr>
          <p:spPr>
            <a:xfrm>
              <a:off x="-2092068" y="-1245833"/>
              <a:ext cx="8765246" cy="101091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Прямоугольник: скругленные углы 4">
              <a:extLst>
                <a:ext uri="{FF2B5EF4-FFF2-40B4-BE49-F238E27FC236}">
                  <a16:creationId xmlns:a16="http://schemas.microsoft.com/office/drawing/2014/main" id="{CD031DBF-1401-46BA-A1CA-08E74C396DEA}"/>
                </a:ext>
              </a:extLst>
            </p:cNvPr>
            <p:cNvSpPr txBox="1"/>
            <p:nvPr/>
          </p:nvSpPr>
          <p:spPr>
            <a:xfrm>
              <a:off x="-1794626" y="-953088"/>
              <a:ext cx="8229600" cy="4110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036" tIns="0" rIns="158036" bIns="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600" kern="1200" dirty="0">
                  <a:latin typeface="Times New Roman" pitchFamily="18" charset="0"/>
                  <a:cs typeface="Times New Roman" pitchFamily="18" charset="0"/>
                </a:rPr>
                <a:t>В прогнозный план (программа) приватизации государственного имущества Кировской области на 2023 год и на плановый период 2024-2025 годов (утвержден постановлением Правительства Кировской области от 22.07.2022 № 367-П)  включено 47 объектов. </a:t>
              </a:r>
            </a:p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sz="1600" kern="1200" dirty="0">
                  <a:latin typeface="Times New Roman" pitchFamily="18" charset="0"/>
                  <a:cs typeface="Times New Roman" pitchFamily="18" charset="0"/>
                </a:rPr>
                <a:t>Проведены торги по 47 объектам, что составляет 100 % от плана приватизации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5939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E1BF5546-C138-4B72-8A94-9ED20A30A31E}"/>
              </a:ext>
            </a:extLst>
          </p:cNvPr>
          <p:cNvGraphicFramePr/>
          <p:nvPr>
            <p:extLst/>
          </p:nvPr>
        </p:nvGraphicFramePr>
        <p:xfrm>
          <a:off x="228600" y="3575802"/>
          <a:ext cx="9077275" cy="5604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7"/>
          <p:cNvSpPr txBox="1">
            <a:spLocks/>
          </p:cNvSpPr>
          <p:nvPr/>
        </p:nvSpPr>
        <p:spPr>
          <a:xfrm>
            <a:off x="4295567" y="6803708"/>
            <a:ext cx="2016125" cy="402483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7675" rtl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28625" indent="-214313" algn="l" defTabSz="447675" rtl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644525" indent="-214313" algn="l" defTabSz="447675" rtl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860425" indent="-212725" algn="l" defTabSz="447675" rtl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076325" indent="-214313" algn="l" defTabSz="447675" rtl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hangingPunct="1"/>
            <a:fld id="{69E29E33-B620-47F9-BB04-8846C2A5AFCC}" type="slidenum">
              <a:rPr lang="en-US" smtClean="0"/>
              <a:pPr hangingPunct="1"/>
              <a:t>6</a:t>
            </a:fld>
            <a:endParaRPr lang="en-US"/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2855150A-BD93-4DD6-BAAE-E845E6E8EBF7}"/>
              </a:ext>
            </a:extLst>
          </p:cNvPr>
          <p:cNvGraphicFramePr/>
          <p:nvPr>
            <p:extLst/>
          </p:nvPr>
        </p:nvGraphicFramePr>
        <p:xfrm>
          <a:off x="210954" y="3826215"/>
          <a:ext cx="9408506" cy="3157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6B3938A3-6369-4B69-B8CE-506B79DE0DCB}"/>
              </a:ext>
            </a:extLst>
          </p:cNvPr>
          <p:cNvSpPr/>
          <p:nvPr/>
        </p:nvSpPr>
        <p:spPr>
          <a:xfrm>
            <a:off x="1442830" y="1505261"/>
            <a:ext cx="7721600" cy="67204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Количество объектов недвижимости с актуальной кадастровой стоимостью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1 773 541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0D3E6284-CE11-4B47-BECB-A8753C25E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121" y="935793"/>
            <a:ext cx="9099886" cy="465843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000" dirty="0">
                <a:solidFill>
                  <a:srgbClr val="006666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Итоги проведения государственной кадастровой оценки в Кировской области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937D006B-2D93-4D81-A90A-5FAB76BFABD7}"/>
              </a:ext>
            </a:extLst>
          </p:cNvPr>
          <p:cNvSpPr txBox="1">
            <a:spLocks/>
          </p:cNvSpPr>
          <p:nvPr/>
        </p:nvSpPr>
        <p:spPr>
          <a:xfrm>
            <a:off x="604669" y="347480"/>
            <a:ext cx="9014791" cy="617200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35278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РЕАЛИЗАЦИИ ГОСУДАРСТВЕННОЙ ПРОГРАММЫ 2023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A761D392-8B69-46EF-ACA9-2B2441027953}"/>
              </a:ext>
            </a:extLst>
          </p:cNvPr>
          <p:cNvSpPr/>
          <p:nvPr/>
        </p:nvSpPr>
        <p:spPr>
          <a:xfrm>
            <a:off x="774750" y="2602404"/>
            <a:ext cx="3241040" cy="10318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2022 год </a:t>
            </a:r>
          </a:p>
          <a:p>
            <a:pPr algn="ctr"/>
            <a:endParaRPr lang="ru-RU" dirty="0"/>
          </a:p>
          <a:p>
            <a:pPr algn="ctr"/>
            <a:r>
              <a:rPr lang="ru-RU" sz="2000" b="1" dirty="0"/>
              <a:t>758 408 </a:t>
            </a:r>
          </a:p>
          <a:p>
            <a:pPr algn="ctr"/>
            <a:r>
              <a:rPr lang="ru-RU" dirty="0"/>
              <a:t>земельных участков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22408ADD-9818-4EFA-A27F-9F365E7A99F4}"/>
              </a:ext>
            </a:extLst>
          </p:cNvPr>
          <p:cNvSpPr/>
          <p:nvPr/>
        </p:nvSpPr>
        <p:spPr>
          <a:xfrm>
            <a:off x="5089939" y="2601350"/>
            <a:ext cx="4732544" cy="10318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2023 год </a:t>
            </a:r>
          </a:p>
          <a:p>
            <a:pPr algn="ctr"/>
            <a:endParaRPr lang="ru-RU" dirty="0"/>
          </a:p>
          <a:p>
            <a:pPr algn="ctr"/>
            <a:r>
              <a:rPr lang="ru-RU" sz="2000" b="1" dirty="0"/>
              <a:t>1 015 133</a:t>
            </a:r>
          </a:p>
          <a:p>
            <a:pPr algn="ctr"/>
            <a:r>
              <a:rPr lang="ru-RU" dirty="0"/>
              <a:t>объектов капитального строительства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7F1E3444-3AF8-4BB0-9B32-CE699774039D}"/>
              </a:ext>
            </a:extLst>
          </p:cNvPr>
          <p:cNvSpPr/>
          <p:nvPr/>
        </p:nvSpPr>
        <p:spPr>
          <a:xfrm>
            <a:off x="345129" y="2362996"/>
            <a:ext cx="1469879" cy="59944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оценено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D96EF17F-75A6-473E-A952-4A8FA723F84E}"/>
              </a:ext>
            </a:extLst>
          </p:cNvPr>
          <p:cNvSpPr/>
          <p:nvPr/>
        </p:nvSpPr>
        <p:spPr>
          <a:xfrm>
            <a:off x="4656299" y="2359846"/>
            <a:ext cx="1469879" cy="59944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оценено</a:t>
            </a:r>
          </a:p>
        </p:txBody>
      </p:sp>
      <p:sp>
        <p:nvSpPr>
          <p:cNvPr id="19" name="Стрелка: шеврон 18">
            <a:extLst>
              <a:ext uri="{FF2B5EF4-FFF2-40B4-BE49-F238E27FC236}">
                <a16:creationId xmlns:a16="http://schemas.microsoft.com/office/drawing/2014/main" id="{08CB712A-1AFD-4B36-8557-F00B7306CBD2}"/>
              </a:ext>
            </a:extLst>
          </p:cNvPr>
          <p:cNvSpPr/>
          <p:nvPr/>
        </p:nvSpPr>
        <p:spPr>
          <a:xfrm rot="5400000">
            <a:off x="7796580" y="2191042"/>
            <a:ext cx="350292" cy="416163"/>
          </a:xfrm>
          <a:prstGeom prst="chevron">
            <a:avLst>
              <a:gd name="adj" fmla="val 46154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трелка: шеврон 19">
            <a:extLst>
              <a:ext uri="{FF2B5EF4-FFF2-40B4-BE49-F238E27FC236}">
                <a16:creationId xmlns:a16="http://schemas.microsoft.com/office/drawing/2014/main" id="{D188703F-3DDE-4090-8900-C2B46444FBC0}"/>
              </a:ext>
            </a:extLst>
          </p:cNvPr>
          <p:cNvSpPr/>
          <p:nvPr/>
        </p:nvSpPr>
        <p:spPr>
          <a:xfrm rot="5400000">
            <a:off x="2461198" y="2191043"/>
            <a:ext cx="350292" cy="416163"/>
          </a:xfrm>
          <a:prstGeom prst="chevron">
            <a:avLst>
              <a:gd name="adj" fmla="val 46154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25120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16835" y="359696"/>
            <a:ext cx="9014791" cy="617200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35278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РЕАЛИЗАЦИИ ГОСУДАРСТВЕННОЙ ПРОГРАММЫ 2023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65922" y="867565"/>
            <a:ext cx="8865704" cy="36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Проведение комплексных кадастровых работ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7</a:t>
            </a:fld>
            <a:endParaRPr kumimoji="0" lang="en-US"/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F7F2998E-8794-4085-95AD-B87E2939D6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4610525"/>
              </p:ext>
            </p:extLst>
          </p:nvPr>
        </p:nvGraphicFramePr>
        <p:xfrm>
          <a:off x="4544588" y="3591664"/>
          <a:ext cx="5352231" cy="3212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88189983-96E7-4E0C-AE70-331885EC7436}"/>
              </a:ext>
            </a:extLst>
          </p:cNvPr>
          <p:cNvGrpSpPr/>
          <p:nvPr/>
        </p:nvGrpSpPr>
        <p:grpSpPr>
          <a:xfrm>
            <a:off x="325304" y="2911191"/>
            <a:ext cx="3962400" cy="605058"/>
            <a:chOff x="6834" y="2069756"/>
            <a:chExt cx="1371071" cy="2764705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C66F2BB9-8012-4A98-88E2-DC1C8D56A243}"/>
                </a:ext>
              </a:extLst>
            </p:cNvPr>
            <p:cNvSpPr/>
            <p:nvPr/>
          </p:nvSpPr>
          <p:spPr>
            <a:xfrm>
              <a:off x="6834" y="2069756"/>
              <a:ext cx="1371071" cy="2764705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рямоугольник: скругленные углы 4">
              <a:extLst>
                <a:ext uri="{FF2B5EF4-FFF2-40B4-BE49-F238E27FC236}">
                  <a16:creationId xmlns:a16="http://schemas.microsoft.com/office/drawing/2014/main" id="{DC05F950-653F-46A4-B6AE-A2F7D510E57C}"/>
                </a:ext>
              </a:extLst>
            </p:cNvPr>
            <p:cNvSpPr txBox="1"/>
            <p:nvPr/>
          </p:nvSpPr>
          <p:spPr>
            <a:xfrm>
              <a:off x="39757" y="2109911"/>
              <a:ext cx="1290757" cy="26843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b="1" kern="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заключено 22 муниципальных контракта с 6 подрядчиками</a:t>
              </a: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E3F36764-AD84-4106-BCC9-D37E8F55D375}"/>
              </a:ext>
            </a:extLst>
          </p:cNvPr>
          <p:cNvGrpSpPr/>
          <p:nvPr/>
        </p:nvGrpSpPr>
        <p:grpSpPr>
          <a:xfrm>
            <a:off x="333803" y="3826195"/>
            <a:ext cx="3962400" cy="570066"/>
            <a:chOff x="1461580" y="2071663"/>
            <a:chExt cx="1371071" cy="2823208"/>
          </a:xfrm>
        </p:grpSpPr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id="{5423F29D-5606-495C-81D4-347C2DC16D32}"/>
                </a:ext>
              </a:extLst>
            </p:cNvPr>
            <p:cNvSpPr/>
            <p:nvPr/>
          </p:nvSpPr>
          <p:spPr>
            <a:xfrm>
              <a:off x="1461580" y="2071663"/>
              <a:ext cx="1371071" cy="2764705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рямоугольник: скругленные углы 4">
              <a:extLst>
                <a:ext uri="{FF2B5EF4-FFF2-40B4-BE49-F238E27FC236}">
                  <a16:creationId xmlns:a16="http://schemas.microsoft.com/office/drawing/2014/main" id="{A0939F0E-29BC-40A9-AC68-D4EEDA801B78}"/>
                </a:ext>
              </a:extLst>
            </p:cNvPr>
            <p:cNvSpPr txBox="1"/>
            <p:nvPr/>
          </p:nvSpPr>
          <p:spPr>
            <a:xfrm>
              <a:off x="1525998" y="2210479"/>
              <a:ext cx="1290757" cy="26843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b="1" kern="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100% освоения средств консолидированного бюджета </a:t>
              </a:r>
            </a:p>
          </p:txBody>
        </p:sp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DC9FFAFB-C026-4F92-A243-079481DCAFED}"/>
              </a:ext>
            </a:extLst>
          </p:cNvPr>
          <p:cNvGrpSpPr/>
          <p:nvPr/>
        </p:nvGrpSpPr>
        <p:grpSpPr>
          <a:xfrm>
            <a:off x="336740" y="4703962"/>
            <a:ext cx="3939527" cy="558253"/>
            <a:chOff x="2979316" y="2069756"/>
            <a:chExt cx="1596009" cy="2764705"/>
          </a:xfrm>
        </p:grpSpPr>
        <p:sp>
          <p:nvSpPr>
            <p:cNvPr id="18" name="Прямоугольник: скругленные углы 17">
              <a:extLst>
                <a:ext uri="{FF2B5EF4-FFF2-40B4-BE49-F238E27FC236}">
                  <a16:creationId xmlns:a16="http://schemas.microsoft.com/office/drawing/2014/main" id="{68FD7062-F1F3-435E-93EF-851BD0BBE746}"/>
                </a:ext>
              </a:extLst>
            </p:cNvPr>
            <p:cNvSpPr/>
            <p:nvPr/>
          </p:nvSpPr>
          <p:spPr>
            <a:xfrm>
              <a:off x="2979316" y="2069756"/>
              <a:ext cx="1596009" cy="2764705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Прямоугольник: скругленные углы 4">
              <a:extLst>
                <a:ext uri="{FF2B5EF4-FFF2-40B4-BE49-F238E27FC236}">
                  <a16:creationId xmlns:a16="http://schemas.microsoft.com/office/drawing/2014/main" id="{A33D7A0C-EEA0-4060-8AB7-22257407908D}"/>
                </a:ext>
              </a:extLst>
            </p:cNvPr>
            <p:cNvSpPr txBox="1"/>
            <p:nvPr/>
          </p:nvSpPr>
          <p:spPr>
            <a:xfrm>
              <a:off x="3026062" y="2116502"/>
              <a:ext cx="1502517" cy="26712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b="1" kern="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проведены в отношении </a:t>
              </a:r>
              <a:r>
                <a:rPr lang="en-US" b="1" kern="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9 256</a:t>
              </a:r>
              <a:r>
                <a:rPr lang="ru-RU" b="1" kern="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объектов недвижимости</a:t>
              </a:r>
            </a:p>
          </p:txBody>
        </p:sp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C326EB9D-C10A-4851-A743-75A14B98961D}"/>
              </a:ext>
            </a:extLst>
          </p:cNvPr>
          <p:cNvGrpSpPr/>
          <p:nvPr/>
        </p:nvGrpSpPr>
        <p:grpSpPr>
          <a:xfrm>
            <a:off x="325304" y="5596386"/>
            <a:ext cx="3941130" cy="773825"/>
            <a:chOff x="1471727" y="4840567"/>
            <a:chExt cx="1596009" cy="2184255"/>
          </a:xfrm>
        </p:grpSpPr>
        <p:sp>
          <p:nvSpPr>
            <p:cNvPr id="21" name="Прямоугольник: скругленные углы 20">
              <a:extLst>
                <a:ext uri="{FF2B5EF4-FFF2-40B4-BE49-F238E27FC236}">
                  <a16:creationId xmlns:a16="http://schemas.microsoft.com/office/drawing/2014/main" id="{575B1EA2-0877-4461-99F6-22A705EBA1A3}"/>
                </a:ext>
              </a:extLst>
            </p:cNvPr>
            <p:cNvSpPr/>
            <p:nvPr/>
          </p:nvSpPr>
          <p:spPr>
            <a:xfrm>
              <a:off x="1471727" y="4840567"/>
              <a:ext cx="1596009" cy="2184255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Прямоугольник: скругленные углы 4">
              <a:extLst>
                <a:ext uri="{FF2B5EF4-FFF2-40B4-BE49-F238E27FC236}">
                  <a16:creationId xmlns:a16="http://schemas.microsoft.com/office/drawing/2014/main" id="{1650B31C-2B43-42F6-B248-4CDF534D693E}"/>
                </a:ext>
              </a:extLst>
            </p:cNvPr>
            <p:cNvSpPr txBox="1"/>
            <p:nvPr/>
          </p:nvSpPr>
          <p:spPr>
            <a:xfrm>
              <a:off x="1518473" y="4887313"/>
              <a:ext cx="1502517" cy="20907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b="1" kern="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на 31.12.2023 сведения о 8 611 объектах недвижимости </a:t>
              </a: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ru-RU" b="1" kern="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внесены в ЕГРН</a:t>
              </a:r>
            </a:p>
          </p:txBody>
        </p:sp>
      </p:grp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582B5CDF-7E70-4A10-94DC-9E7EC3B1CD24}"/>
              </a:ext>
            </a:extLst>
          </p:cNvPr>
          <p:cNvSpPr/>
          <p:nvPr/>
        </p:nvSpPr>
        <p:spPr>
          <a:xfrm>
            <a:off x="146918" y="1506096"/>
            <a:ext cx="4277360" cy="110816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rPr>
              <a:t>в 10 муниципальных образованиях Кировской области проведены комплексные кадастровые работы </a:t>
            </a:r>
          </a:p>
          <a:p>
            <a:pPr algn="ctr"/>
            <a:r>
              <a:rPr lang="ru-RU" b="1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rPr>
              <a:t>(63 кадастровых квартала)</a:t>
            </a:r>
            <a:endParaRPr lang="ru-RU" dirty="0"/>
          </a:p>
        </p:txBody>
      </p:sp>
      <p:graphicFrame>
        <p:nvGraphicFramePr>
          <p:cNvPr id="33" name="Таблица 32">
            <a:extLst>
              <a:ext uri="{FF2B5EF4-FFF2-40B4-BE49-F238E27FC236}">
                <a16:creationId xmlns:a16="http://schemas.microsoft.com/office/drawing/2014/main" id="{C59977C1-230A-4D06-A4B4-5989DFD198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99203" y="1541330"/>
          <a:ext cx="4913514" cy="14859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73713">
                  <a:extLst>
                    <a:ext uri="{9D8B030D-6E8A-4147-A177-3AD203B41FA5}">
                      <a16:colId xmlns:a16="http://schemas.microsoft.com/office/drawing/2014/main" val="2287604908"/>
                    </a:ext>
                  </a:extLst>
                </a:gridCol>
                <a:gridCol w="1483043">
                  <a:extLst>
                    <a:ext uri="{9D8B030D-6E8A-4147-A177-3AD203B41FA5}">
                      <a16:colId xmlns:a16="http://schemas.microsoft.com/office/drawing/2014/main" val="358860075"/>
                    </a:ext>
                  </a:extLst>
                </a:gridCol>
                <a:gridCol w="1228379">
                  <a:extLst>
                    <a:ext uri="{9D8B030D-6E8A-4147-A177-3AD203B41FA5}">
                      <a16:colId xmlns:a16="http://schemas.microsoft.com/office/drawing/2014/main" val="3916597144"/>
                    </a:ext>
                  </a:extLst>
                </a:gridCol>
                <a:gridCol w="1228379">
                  <a:extLst>
                    <a:ext uri="{9D8B030D-6E8A-4147-A177-3AD203B41FA5}">
                      <a16:colId xmlns:a16="http://schemas.microsoft.com/office/drawing/2014/main" val="3234736559"/>
                    </a:ext>
                  </a:extLst>
                </a:gridCol>
              </a:tblGrid>
              <a:tr h="573146">
                <a:tc gridSpan="4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ru-RU" sz="1600" b="1" kern="0" dirty="0">
                          <a:solidFill>
                            <a:prstClr val="black">
                              <a:hueOff val="0"/>
                              <a:satOff val="0"/>
                              <a:lumOff val="0"/>
                              <a:alphaOff val="0"/>
                            </a:prst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Финансирование проведения комплексных кадастровых работ за счет средств бюджета Кировской области и местных бюджетов</a:t>
                      </a:r>
                    </a:p>
                  </a:txBody>
                  <a:tcPr>
                    <a:gradFill>
                      <a:gsLst>
                        <a:gs pos="0">
                          <a:srgbClr val="E6D5CE"/>
                        </a:gs>
                        <a:gs pos="0">
                          <a:srgbClr val="EDE1DC"/>
                        </a:gs>
                        <a:gs pos="10000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370741"/>
                  </a:ext>
                </a:extLst>
              </a:tr>
              <a:tr h="468631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0" dirty="0">
                          <a:solidFill>
                            <a:prstClr val="black">
                              <a:hueOff val="0"/>
                              <a:satOff val="0"/>
                              <a:lumOff val="0"/>
                              <a:alphaOff val="0"/>
                            </a:prst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>
                    <a:gradFill>
                      <a:gsLst>
                        <a:gs pos="100000">
                          <a:srgbClr val="E6D5CE"/>
                        </a:gs>
                        <a:gs pos="0">
                          <a:srgbClr val="EDE1DC"/>
                        </a:gs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0" dirty="0">
                          <a:solidFill>
                            <a:prstClr val="black">
                              <a:hueOff val="0"/>
                              <a:satOff val="0"/>
                              <a:lumOff val="0"/>
                              <a:alphaOff val="0"/>
                            </a:prst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Всего, тыс. руб.</a:t>
                      </a:r>
                    </a:p>
                  </a:txBody>
                  <a:tcPr>
                    <a:gradFill>
                      <a:gsLst>
                        <a:gs pos="100000">
                          <a:srgbClr val="E6D5CE"/>
                        </a:gs>
                        <a:gs pos="0">
                          <a:srgbClr val="EDE1DC"/>
                        </a:gs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0" dirty="0">
                          <a:solidFill>
                            <a:prstClr val="black">
                              <a:hueOff val="0"/>
                              <a:satOff val="0"/>
                              <a:lumOff val="0"/>
                              <a:alphaOff val="0"/>
                            </a:prst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Областной бюджет</a:t>
                      </a:r>
                    </a:p>
                  </a:txBody>
                  <a:tcPr>
                    <a:gradFill>
                      <a:gsLst>
                        <a:gs pos="100000">
                          <a:srgbClr val="E6D5CE"/>
                        </a:gs>
                        <a:gs pos="0">
                          <a:srgbClr val="EDE1DC"/>
                        </a:gs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0" dirty="0">
                          <a:solidFill>
                            <a:prstClr val="black">
                              <a:hueOff val="0"/>
                              <a:satOff val="0"/>
                              <a:lumOff val="0"/>
                              <a:alphaOff val="0"/>
                            </a:prst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Местные бюджеты</a:t>
                      </a:r>
                    </a:p>
                  </a:txBody>
                  <a:tcPr>
                    <a:gradFill>
                      <a:gsLst>
                        <a:gs pos="100000">
                          <a:srgbClr val="E6D5CE"/>
                        </a:gs>
                        <a:gs pos="0">
                          <a:srgbClr val="EDE1DC"/>
                        </a:gs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46645064"/>
                  </a:ext>
                </a:extLst>
              </a:tr>
              <a:tr h="275665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0" dirty="0">
                          <a:solidFill>
                            <a:prstClr val="black">
                              <a:hueOff val="0"/>
                              <a:satOff val="0"/>
                              <a:lumOff val="0"/>
                              <a:alphaOff val="0"/>
                            </a:prst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</a:t>
                      </a:r>
                    </a:p>
                  </a:txBody>
                  <a:tcPr>
                    <a:gradFill>
                      <a:gsLst>
                        <a:gs pos="100000">
                          <a:srgbClr val="E6D5CE"/>
                        </a:gs>
                        <a:gs pos="0">
                          <a:srgbClr val="EDE1DC"/>
                        </a:gs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5 585,60</a:t>
                      </a:r>
                    </a:p>
                  </a:txBody>
                  <a:tcPr>
                    <a:gradFill>
                      <a:gsLst>
                        <a:gs pos="100000">
                          <a:srgbClr val="E6D5CE"/>
                        </a:gs>
                        <a:gs pos="0">
                          <a:srgbClr val="EDE1DC"/>
                        </a:gs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4 468,20</a:t>
                      </a:r>
                    </a:p>
                  </a:txBody>
                  <a:tcPr>
                    <a:gradFill>
                      <a:gsLst>
                        <a:gs pos="100000">
                          <a:srgbClr val="E6D5CE"/>
                        </a:gs>
                        <a:gs pos="0">
                          <a:srgbClr val="EDE1DC"/>
                        </a:gs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1 117,40</a:t>
                      </a:r>
                    </a:p>
                  </a:txBody>
                  <a:tcPr>
                    <a:gradFill>
                      <a:gsLst>
                        <a:gs pos="0">
                          <a:srgbClr val="EDE1DC"/>
                        </a:gs>
                        <a:gs pos="100000">
                          <a:schemeClr val="accent5">
                            <a:lumMod val="5000"/>
                            <a:lumOff val="95000"/>
                          </a:schemeClr>
                        </a:gs>
                        <a:gs pos="100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tx2">
                            <a:lumMod val="40000"/>
                            <a:lumOff val="60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81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36635520"/>
                  </a:ext>
                </a:extLst>
              </a:tr>
            </a:tbl>
          </a:graphicData>
        </a:graphic>
      </p:graphicFrame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9C14EAD3-D6CE-4E6F-892E-8E81AE43B03B}"/>
              </a:ext>
            </a:extLst>
          </p:cNvPr>
          <p:cNvSpPr/>
          <p:nvPr/>
        </p:nvSpPr>
        <p:spPr>
          <a:xfrm>
            <a:off x="4686803" y="3304502"/>
            <a:ext cx="5068518" cy="574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ru-RU" sz="1800" b="1" i="0" u="none" strike="noStrike" kern="1200" baseline="0" dirty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>
                <a:solidFill>
                  <a:schemeClr val="tx1"/>
                </a:solidFill>
              </a:rPr>
              <a:t>Количество объектов недвижимости в отношении которых проведены комплексные кадастровые работы в 2023 году – </a:t>
            </a:r>
            <a:r>
              <a:rPr lang="en-US" sz="1400" b="1" dirty="0">
                <a:solidFill>
                  <a:schemeClr val="tx1"/>
                </a:solidFill>
              </a:rPr>
              <a:t>9 256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>
              <a:defRPr lang="ru-RU" sz="1800" b="1" i="0" u="none" strike="noStrike" kern="1200" baseline="0" dirty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11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0795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7991" y="481458"/>
            <a:ext cx="9752634" cy="62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47675" rtl="0" eaLnBrk="1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buNone/>
              <a:tabLst/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/>
                <a:cs typeface="Arial" panose="020B0604020202020204" pitchFamily="34" charset="0"/>
              </a:rPr>
              <a:t>Доходы от использования имущества в 2023 году,</a:t>
            </a:r>
          </a:p>
          <a:p>
            <a:pPr marL="0" marR="0" lvl="0" indent="0" algn="ctr" defTabSz="447675" rtl="0" eaLnBrk="1" fontAlgn="base" latinLnBrk="0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pitchFamily="2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cs typeface="Arial" panose="020B0604020202020204" pitchFamily="34" charset="0"/>
              </a:rPr>
              <a:t>млн. рублей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/>
              <a:cs typeface="Arial" panose="020B0604020202020204" pitchFamily="34" charset="0"/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E1BF5546-C138-4B72-8A94-9ED20A30A3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9131287"/>
              </p:ext>
            </p:extLst>
          </p:nvPr>
        </p:nvGraphicFramePr>
        <p:xfrm>
          <a:off x="327991" y="1520687"/>
          <a:ext cx="9422296" cy="5655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629400" y="1000812"/>
            <a:ext cx="2951921" cy="6819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  <a:t>Всего: 136,6 млн. рублей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EB912599-6F52-4030-9085-2D4BC4C459A7}"/>
              </a:ext>
            </a:extLst>
          </p:cNvPr>
          <p:cNvSpPr txBox="1">
            <a:spLocks/>
          </p:cNvSpPr>
          <p:nvPr/>
        </p:nvSpPr>
        <p:spPr>
          <a:xfrm>
            <a:off x="531743" y="123935"/>
            <a:ext cx="9014791" cy="617200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35278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РЕАЛИЗАЦИИ ГОСУДАРСТВЕННОЙ ПРОГРАММЫ 2023</a:t>
            </a:r>
          </a:p>
        </p:txBody>
      </p:sp>
    </p:spTree>
    <p:extLst>
      <p:ext uri="{BB962C8B-B14F-4D97-AF65-F5344CB8AC3E}">
        <p14:creationId xmlns:p14="http://schemas.microsoft.com/office/powerpoint/2010/main" val="175606517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Воздушный поток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28877</TotalTime>
  <Words>451</Words>
  <Application>Microsoft Office PowerPoint</Application>
  <PresentationFormat>Произвольный</PresentationFormat>
  <Paragraphs>104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Georgia</vt:lpstr>
      <vt:lpstr>StarSymbol</vt:lpstr>
      <vt:lpstr>Times New Roman</vt:lpstr>
      <vt:lpstr>Trebuchet MS</vt:lpstr>
      <vt:lpstr>Verdana</vt:lpstr>
      <vt:lpstr>Воздушный поток</vt:lpstr>
      <vt:lpstr>Презентация PowerPoint</vt:lpstr>
      <vt:lpstr>ЦЕЛИ И ЗАДАЧИ ГОСУДАРСТВЕННОЙ ПРОГРАММЫ</vt:lpstr>
      <vt:lpstr>Презентация PowerPoint</vt:lpstr>
      <vt:lpstr>Презентация PowerPoint</vt:lpstr>
      <vt:lpstr>Презентация PowerPoint</vt:lpstr>
      <vt:lpstr>Итоги проведения государственной кадастровой оценки в Кировской области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Малый бизнес  Кировской области: приглашение к сотрудничеству  Шаров Сергей Иванович  начальник управления  развития народных промыслов и ремесел  23 марта 2006 г. г. Киров</dc:title>
  <dc:creator>Диана Акчурина</dc:creator>
  <cp:lastModifiedBy>Антонина Владимировна Думнова</cp:lastModifiedBy>
  <cp:revision>1464</cp:revision>
  <cp:lastPrinted>2024-02-14T10:14:41Z</cp:lastPrinted>
  <dcterms:modified xsi:type="dcterms:W3CDTF">2024-03-01T08:39:46Z</dcterms:modified>
</cp:coreProperties>
</file>