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99" r:id="rId2"/>
    <p:sldId id="760" r:id="rId3"/>
    <p:sldId id="761" r:id="rId4"/>
  </p:sldIdLst>
  <p:sldSz cx="10080625" cy="7559675"/>
  <p:notesSz cx="9926638" cy="6797675"/>
  <p:defaultTextStyle>
    <a:defPPr>
      <a:defRPr lang="en-GB"/>
    </a:defPPr>
    <a:lvl1pPr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302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6461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862013" indent="-214313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0779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831" userDrawn="1">
          <p15:clr>
            <a:srgbClr val="A4A3A4"/>
          </p15:clr>
        </p15:guide>
        <p15:guide id="2" pos="2822" userDrawn="1">
          <p15:clr>
            <a:srgbClr val="A4A3A4"/>
          </p15:clr>
        </p15:guide>
        <p15:guide id="3" pos="28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FF99"/>
    <a:srgbClr val="CCFFFF"/>
    <a:srgbClr val="66FFCC"/>
    <a:srgbClr val="00CC00"/>
    <a:srgbClr val="009999"/>
    <a:srgbClr val="00FFFF"/>
    <a:srgbClr val="CCFF33"/>
    <a:srgbClr val="FFFFFF"/>
    <a:srgbClr val="FFCCFF"/>
    <a:srgbClr val="6700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7931" autoAdjust="0"/>
  </p:normalViewPr>
  <p:slideViewPr>
    <p:cSldViewPr snapToGrid="0">
      <p:cViewPr varScale="1">
        <p:scale>
          <a:sx n="97" d="100"/>
          <a:sy n="97" d="100"/>
        </p:scale>
        <p:origin x="1128" y="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102" y="98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04"/>
    </p:cViewPr>
  </p:sorterViewPr>
  <p:notesViewPr>
    <p:cSldViewPr snapToGrid="0">
      <p:cViewPr varScale="1">
        <p:scale>
          <a:sx n="51" d="100"/>
          <a:sy n="51" d="100"/>
        </p:scale>
        <p:origin x="-1854" y="-114"/>
      </p:cViewPr>
      <p:guideLst>
        <p:guide orient="horz" pos="1831"/>
        <p:guide pos="2822"/>
        <p:guide pos="2837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8040435594302195E-2"/>
          <c:y val="0"/>
          <c:w val="0.90316980030541272"/>
          <c:h val="0.77414487051313252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A64-4AE9-95EB-3B9BCD621F2A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4A64-4AE9-95EB-3B9BCD621F2A}"/>
              </c:ext>
            </c:extLst>
          </c:dPt>
          <c:dLbls>
            <c:dLbl>
              <c:idx val="0"/>
              <c:layout>
                <c:manualLayout>
                  <c:x val="5.7928498975718693E-3"/>
                  <c:y val="-0.1151221093100776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181,5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64-4AE9-95EB-3B9BCD621F2A}"/>
                </c:ext>
              </c:extLst>
            </c:dLbl>
            <c:dLbl>
              <c:idx val="1"/>
              <c:layout>
                <c:manualLayout>
                  <c:x val="0"/>
                  <c:y val="-0.12748325258676999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177,9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A64-4AE9-95EB-3B9BCD621F2A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181.5</c:v>
                </c:pt>
                <c:pt idx="1">
                  <c:v>177.9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64-4AE9-95EB-3B9BCD621F2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федеральный бюджет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5.4899709677372101E-2"/>
                  <c:y val="-0.121412143508762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A64-4AE9-95EB-3B9BCD621F2A}"/>
                </c:ext>
              </c:extLst>
            </c:dLbl>
            <c:dLbl>
              <c:idx val="1"/>
              <c:layout>
                <c:manualLayout>
                  <c:x val="7.9732517285318171E-3"/>
                  <c:y val="-0.151765776889011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A64-4AE9-95EB-3B9BCD621F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2.9</c:v>
                </c:pt>
                <c:pt idx="1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A64-4AE9-95EB-3B9BCD621F2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4.3881345457977415E-2"/>
                  <c:y val="-0.124918052455510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A64-4AE9-95EB-3B9BCD621F2A}"/>
                </c:ext>
              </c:extLst>
            </c:dLbl>
            <c:dLbl>
              <c:idx val="1"/>
              <c:layout>
                <c:manualLayout>
                  <c:x val="8.2291700891309091E-2"/>
                  <c:y val="-0.152075522474599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A64-4AE9-95EB-3B9BCD621F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 formatCode="#\ ##0.0">
                  <c:v>1.5</c:v>
                </c:pt>
                <c:pt idx="1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A64-4AE9-95EB-3B9BCD621F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0964480"/>
        <c:axId val="20966016"/>
        <c:axId val="0"/>
      </c:bar3DChart>
      <c:catAx>
        <c:axId val="209644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  <c:crossAx val="20966016"/>
        <c:crosses val="autoZero"/>
        <c:auto val="1"/>
        <c:lblAlgn val="ctr"/>
        <c:lblOffset val="100"/>
        <c:tickMarkSkip val="5"/>
        <c:noMultiLvlLbl val="0"/>
      </c:catAx>
      <c:valAx>
        <c:axId val="20966016"/>
        <c:scaling>
          <c:orientation val="minMax"/>
          <c:max val="188"/>
          <c:min val="15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  <c:crossAx val="20964480"/>
        <c:crosses val="autoZero"/>
        <c:crossBetween val="between"/>
        <c:majorUnit val="30"/>
        <c:minorUnit val="3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j-lt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ru-RU"/>
              <a:t>Количество объектов недвижимого имущества (ед.)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объектов недвижимого имущества (ед.)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brightRoom" dir="t"/>
            </a:scene3d>
            <a:sp3d prstMaterial="flat">
              <a:bevelT w="50800" h="101600" prst="angle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812-4BC5-B5C0-2884AE9F26F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tint val="77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812-4BC5-B5C0-2884AE9F26F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7582</c:v>
                </c:pt>
                <c:pt idx="1">
                  <c:v>7628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DB-4584-86D5-C723182973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38919343"/>
        <c:axId val="240783503"/>
      </c:barChart>
      <c:catAx>
        <c:axId val="23891934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  <c:crossAx val="240783503"/>
        <c:crosses val="autoZero"/>
        <c:auto val="1"/>
        <c:lblAlgn val="ctr"/>
        <c:lblOffset val="100"/>
        <c:noMultiLvlLbl val="0"/>
      </c:catAx>
      <c:valAx>
        <c:axId val="24078350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238919343"/>
        <c:crosses val="autoZero"/>
        <c:crossBetween val="between"/>
        <c:majorUnit val="90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latin typeface="+mj-lt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4303713" cy="3405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3704" tIns="41852" rIns="83704" bIns="41852" numCol="1" anchor="t" anchorCtr="0" compatLnSpc="1">
            <a:prstTxWarp prst="textNoShape">
              <a:avLst/>
            </a:prstTxWarp>
          </a:bodyPr>
          <a:lstStyle>
            <a:lvl1pPr defTabSz="411163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338" y="1"/>
            <a:ext cx="4303712" cy="3405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3704" tIns="41852" rIns="83704" bIns="41852" numCol="1" anchor="t" anchorCtr="0" compatLnSpc="1">
            <a:prstTxWarp prst="textNoShape">
              <a:avLst/>
            </a:prstTxWarp>
          </a:bodyPr>
          <a:lstStyle>
            <a:lvl1pPr algn="r" defTabSz="411163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6455565"/>
            <a:ext cx="4303713" cy="3405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3704" tIns="41852" rIns="83704" bIns="41852" numCol="1" anchor="b" anchorCtr="0" compatLnSpc="1">
            <a:prstTxWarp prst="textNoShape">
              <a:avLst/>
            </a:prstTxWarp>
          </a:bodyPr>
          <a:lstStyle>
            <a:lvl1pPr defTabSz="411163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338" y="6455565"/>
            <a:ext cx="4303712" cy="3405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3704" tIns="41852" rIns="83704" bIns="41852" numCol="1" anchor="b" anchorCtr="0" compatLnSpc="1">
            <a:prstTxWarp prst="textNoShape">
              <a:avLst/>
            </a:prstTxWarp>
          </a:bodyPr>
          <a:lstStyle>
            <a:lvl1pPr algn="r" defTabSz="411163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62368671-65F0-4653-B8B8-D329EA197B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6288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/>
          <p:cNvSpPr>
            <a:spLocks noChangeArrowheads="1"/>
          </p:cNvSpPr>
          <p:nvPr/>
        </p:nvSpPr>
        <p:spPr bwMode="auto">
          <a:xfrm>
            <a:off x="0" y="0"/>
            <a:ext cx="9926638" cy="679767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lIns="83704" tIns="41852" rIns="83704" bIns="41852" anchor="ctr"/>
          <a:lstStyle/>
          <a:p>
            <a:pPr algn="ctr" defTabSz="411163">
              <a:defRPr/>
            </a:pPr>
            <a:fld id="{39E3115F-A3A2-4F8B-92FD-45B10E00E89B}" type="slidenum">
              <a:rPr lang="en-GB" sz="1300">
                <a:solidFill>
                  <a:srgbClr val="000000"/>
                </a:solidFill>
              </a:rPr>
              <a:pPr algn="ctr" defTabSz="411163">
                <a:defRPr/>
              </a:pPr>
              <a:t>‹#›</a:t>
            </a:fld>
            <a:endParaRPr lang="ru-RU" sz="130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262313" y="517525"/>
            <a:ext cx="3398837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992188" y="3228578"/>
            <a:ext cx="7937500" cy="30567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1" y="0"/>
            <a:ext cx="4305300" cy="3389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411163">
              <a:lnSpc>
                <a:spcPct val="90000"/>
              </a:lnSpc>
              <a:tabLst>
                <a:tab pos="0" algn="l"/>
                <a:tab pos="409575" algn="l"/>
                <a:tab pos="820738" algn="l"/>
                <a:tab pos="1231900" algn="l"/>
                <a:tab pos="1643063" algn="l"/>
                <a:tab pos="2054225" algn="l"/>
                <a:tab pos="2465388" algn="l"/>
                <a:tab pos="2876550" algn="l"/>
                <a:tab pos="3289300" algn="l"/>
                <a:tab pos="3700463" algn="l"/>
                <a:tab pos="4111625" algn="l"/>
                <a:tab pos="4522788" algn="l"/>
                <a:tab pos="4933950" algn="l"/>
                <a:tab pos="5345113" algn="l"/>
                <a:tab pos="5756275" algn="l"/>
                <a:tab pos="6167438" algn="l"/>
                <a:tab pos="6578600" algn="l"/>
                <a:tab pos="6989763" algn="l"/>
                <a:tab pos="7400925" algn="l"/>
                <a:tab pos="7812088" algn="l"/>
                <a:tab pos="8223250" algn="l"/>
              </a:tabLst>
              <a:defRPr sz="1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5618163" y="0"/>
            <a:ext cx="4303712" cy="3389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11163">
              <a:lnSpc>
                <a:spcPct val="90000"/>
              </a:lnSpc>
              <a:tabLst>
                <a:tab pos="0" algn="l"/>
                <a:tab pos="409575" algn="l"/>
                <a:tab pos="820738" algn="l"/>
                <a:tab pos="1231900" algn="l"/>
                <a:tab pos="1643063" algn="l"/>
                <a:tab pos="2054225" algn="l"/>
                <a:tab pos="2465388" algn="l"/>
                <a:tab pos="2876550" algn="l"/>
                <a:tab pos="3289300" algn="l"/>
                <a:tab pos="3700463" algn="l"/>
                <a:tab pos="4111625" algn="l"/>
                <a:tab pos="4522788" algn="l"/>
                <a:tab pos="4933950" algn="l"/>
                <a:tab pos="5345113" algn="l"/>
                <a:tab pos="5756275" algn="l"/>
                <a:tab pos="6167438" algn="l"/>
                <a:tab pos="6578600" algn="l"/>
                <a:tab pos="6989763" algn="l"/>
                <a:tab pos="7400925" algn="l"/>
                <a:tab pos="7812088" algn="l"/>
                <a:tab pos="8223250" algn="l"/>
              </a:tabLst>
              <a:defRPr sz="1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1" y="6457155"/>
            <a:ext cx="4305300" cy="3389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411163">
              <a:lnSpc>
                <a:spcPct val="90000"/>
              </a:lnSpc>
              <a:tabLst>
                <a:tab pos="0" algn="l"/>
                <a:tab pos="409575" algn="l"/>
                <a:tab pos="820738" algn="l"/>
                <a:tab pos="1231900" algn="l"/>
                <a:tab pos="1643063" algn="l"/>
                <a:tab pos="2054225" algn="l"/>
                <a:tab pos="2465388" algn="l"/>
                <a:tab pos="2876550" algn="l"/>
                <a:tab pos="3289300" algn="l"/>
                <a:tab pos="3700463" algn="l"/>
                <a:tab pos="4111625" algn="l"/>
                <a:tab pos="4522788" algn="l"/>
                <a:tab pos="4933950" algn="l"/>
                <a:tab pos="5345113" algn="l"/>
                <a:tab pos="5756275" algn="l"/>
                <a:tab pos="6167438" algn="l"/>
                <a:tab pos="6578600" algn="l"/>
                <a:tab pos="6989763" algn="l"/>
                <a:tab pos="7400925" algn="l"/>
                <a:tab pos="7812088" algn="l"/>
                <a:tab pos="8223250" algn="l"/>
              </a:tabLst>
              <a:defRPr sz="1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388350" y="194128"/>
            <a:ext cx="1163638" cy="3389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411163">
              <a:lnSpc>
                <a:spcPct val="90000"/>
              </a:lnSpc>
              <a:tabLst>
                <a:tab pos="0" algn="l"/>
                <a:tab pos="409575" algn="l"/>
                <a:tab pos="820738" algn="l"/>
                <a:tab pos="1231900" algn="l"/>
                <a:tab pos="1643063" algn="l"/>
                <a:tab pos="2054225" algn="l"/>
                <a:tab pos="2465388" algn="l"/>
                <a:tab pos="2876550" algn="l"/>
                <a:tab pos="3289300" algn="l"/>
                <a:tab pos="3700463" algn="l"/>
                <a:tab pos="4111625" algn="l"/>
                <a:tab pos="4522788" algn="l"/>
                <a:tab pos="4933950" algn="l"/>
                <a:tab pos="5345113" algn="l"/>
                <a:tab pos="5756275" algn="l"/>
                <a:tab pos="6167438" algn="l"/>
                <a:tab pos="6578600" algn="l"/>
                <a:tab pos="6989763" algn="l"/>
                <a:tab pos="7400925" algn="l"/>
                <a:tab pos="7812088" algn="l"/>
                <a:tab pos="8223250" algn="l"/>
              </a:tabLst>
              <a:defRPr sz="1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7A08868-A2AC-4C24-BA04-CAC870FC8F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5850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07A08868-A2AC-4C24-BA04-CAC870FC8F19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87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62158062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2145616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70800" y="1612900"/>
            <a:ext cx="2266950" cy="50514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68363" y="1612900"/>
            <a:ext cx="6650037" cy="50514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1703598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07202950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8300893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68363" y="1612900"/>
            <a:ext cx="9069387" cy="50514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1195837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9473622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7769296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074351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0876753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1230887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24344429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72831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216889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028625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alpha val="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871075" cy="740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363" y="1612900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3450" y="2339975"/>
            <a:ext cx="8207375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Четвертый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  <a:p>
            <a:pPr lvl="4"/>
            <a:r>
              <a:rPr lang="en-GB" altLang="ru-RU"/>
              <a:t>Восьмой уровень структуры</a:t>
            </a:r>
          </a:p>
          <a:p>
            <a:pPr lvl="4"/>
            <a:r>
              <a:rPr lang="en-GB" altLang="ru-RU"/>
              <a:t>Девятый уровень структуры</a:t>
            </a: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1603375" y="855663"/>
            <a:ext cx="3065463" cy="4460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5pPr>
            <a:lvl6pPr marL="1535113" indent="-2159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6pPr>
            <a:lvl7pPr marL="1992313" indent="-2159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7pPr>
            <a:lvl8pPr marL="2449513" indent="-2159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8pPr>
            <a:lvl9pPr marL="2906713" indent="-2159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ru-RU" sz="2600" b="1">
                <a:solidFill>
                  <a:srgbClr val="4C4C4C"/>
                </a:solidFill>
                <a:latin typeface="Times New Roman" pitchFamily="18" charset="0"/>
              </a:rPr>
              <a:t>Кировская область</a:t>
            </a:r>
            <a:endParaRPr lang="en-GB" sz="2600" b="1">
              <a:solidFill>
                <a:srgbClr val="4C4C4C"/>
              </a:solidFill>
              <a:latin typeface="Times New Roman" pitchFamily="18" charset="0"/>
            </a:endParaRPr>
          </a:p>
        </p:txBody>
      </p:sp>
      <p:sp>
        <p:nvSpPr>
          <p:cNvPr id="1030" name="Line 8"/>
          <p:cNvSpPr>
            <a:spLocks noChangeShapeType="1"/>
          </p:cNvSpPr>
          <p:nvPr/>
        </p:nvSpPr>
        <p:spPr bwMode="auto">
          <a:xfrm>
            <a:off x="1728788" y="1343025"/>
            <a:ext cx="8280400" cy="1588"/>
          </a:xfrm>
          <a:prstGeom prst="line">
            <a:avLst/>
          </a:prstGeom>
          <a:noFill/>
          <a:ln w="10800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5562600" y="457200"/>
            <a:ext cx="2286000" cy="3317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>
              <a:defRPr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>
              <a:defRPr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>
              <a:defRPr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>
              <a:defRPr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>
              <a:defRPr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>
              <a:spcBef>
                <a:spcPct val="50000"/>
              </a:spcBef>
              <a:defRPr/>
            </a:pPr>
            <a:endParaRPr lang="ru-RU">
              <a:latin typeface="Arial" charset="0"/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1752600" y="1343025"/>
            <a:ext cx="8328025" cy="0"/>
          </a:xfrm>
          <a:prstGeom prst="line">
            <a:avLst/>
          </a:prstGeom>
          <a:noFill/>
          <a:ln w="12700">
            <a:solidFill>
              <a:schemeClr val="bg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/>
  <p:hf hdr="0" dt="0"/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5pPr>
      <a:lvl6pPr marL="15367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6pPr>
      <a:lvl7pPr marL="19939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7pPr>
      <a:lvl8pPr marL="24511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8pPr>
      <a:lvl9pPr marL="29083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9pPr>
    </p:titleStyle>
    <p:bodyStyle>
      <a:lvl1pPr marL="430213" indent="-323850" algn="l" defTabSz="449263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pitchFamily="2" charset="0"/>
        <a:buChar char="●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pitchFamily="2" charset="0"/>
        <a:buChar char="–"/>
        <a:defRPr sz="2400">
          <a:solidFill>
            <a:srgbClr val="000000"/>
          </a:solidFill>
          <a:latin typeface="+mn-lt"/>
        </a:defRPr>
      </a:lvl2pPr>
      <a:lvl3pPr marL="12938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pitchFamily="2" charset="0"/>
        <a:buChar char="●"/>
        <a:defRPr sz="2000">
          <a:solidFill>
            <a:srgbClr val="000000"/>
          </a:solidFill>
          <a:latin typeface="+mn-lt"/>
        </a:defRPr>
      </a:lvl3pPr>
      <a:lvl4pPr marL="1725613" indent="-214313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pitchFamily="2" charset="0"/>
        <a:buChar char="–"/>
        <a:defRPr sz="1600">
          <a:solidFill>
            <a:srgbClr val="000000"/>
          </a:solidFill>
          <a:latin typeface="+mn-lt"/>
        </a:defRPr>
      </a:lvl4pPr>
      <a:lvl5pPr marL="21574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5pPr>
      <a:lvl6pPr marL="26146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6pPr>
      <a:lvl7pPr marL="30718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7pPr>
      <a:lvl8pPr marL="35290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8pPr>
      <a:lvl9pPr marL="39862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AA397A-A272-4121-BBC3-D7401731E196}"/>
              </a:ext>
            </a:extLst>
          </p:cNvPr>
          <p:cNvSpPr txBox="1"/>
          <p:nvPr/>
        </p:nvSpPr>
        <p:spPr>
          <a:xfrm>
            <a:off x="4950680" y="487720"/>
            <a:ext cx="4940571" cy="574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Государственная программа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«Управление государственным имуществом»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1094CB-9FAD-4724-BF5B-DA7AE5C9B63F}"/>
              </a:ext>
            </a:extLst>
          </p:cNvPr>
          <p:cNvSpPr txBox="1"/>
          <p:nvPr/>
        </p:nvSpPr>
        <p:spPr>
          <a:xfrm>
            <a:off x="137653" y="1489363"/>
            <a:ext cx="4424516" cy="46717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tx1"/>
                </a:solidFill>
                <a:latin typeface="+mj-lt"/>
              </a:rPr>
              <a:t>Куратор – Сандалов М.А.</a:t>
            </a:r>
          </a:p>
          <a:p>
            <a:r>
              <a:rPr lang="ru-RU" sz="1400" b="1" dirty="0">
                <a:solidFill>
                  <a:schemeClr val="tx1"/>
                </a:solidFill>
                <a:latin typeface="+mj-lt"/>
              </a:rPr>
              <a:t>Председатель Правительства Кировской области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110807-D0D3-4DD3-97B6-D413BA54447F}"/>
              </a:ext>
            </a:extLst>
          </p:cNvPr>
          <p:cNvSpPr txBox="1"/>
          <p:nvPr/>
        </p:nvSpPr>
        <p:spPr>
          <a:xfrm>
            <a:off x="4698676" y="1480163"/>
            <a:ext cx="5102943" cy="4671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tx1"/>
                </a:solidFill>
                <a:latin typeface="+mj-lt"/>
              </a:rPr>
              <a:t>Ответственный исполнитель – Поломских Т.А.</a:t>
            </a:r>
          </a:p>
          <a:p>
            <a:r>
              <a:rPr lang="ru-RU" sz="1400" b="1" dirty="0">
                <a:solidFill>
                  <a:schemeClr val="tx1"/>
                </a:solidFill>
                <a:latin typeface="+mj-lt"/>
              </a:rPr>
              <a:t>Министр имущественных отношений Кировской области</a:t>
            </a:r>
          </a:p>
        </p:txBody>
      </p:sp>
      <p:sp>
        <p:nvSpPr>
          <p:cNvPr id="6" name="Полилиния 4">
            <a:extLst>
              <a:ext uri="{FF2B5EF4-FFF2-40B4-BE49-F238E27FC236}">
                <a16:creationId xmlns:a16="http://schemas.microsoft.com/office/drawing/2014/main" id="{77FD4A4B-DCD4-4E69-A5BD-15785BCF8144}"/>
              </a:ext>
            </a:extLst>
          </p:cNvPr>
          <p:cNvSpPr/>
          <p:nvPr/>
        </p:nvSpPr>
        <p:spPr>
          <a:xfrm>
            <a:off x="167286" y="2116135"/>
            <a:ext cx="9566788" cy="333297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hangingPunct="1">
              <a:lnSpc>
                <a:spcPts val="1600"/>
              </a:lnSpc>
            </a:pP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Цель: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механизмов управления и распоряжения государственным имуществом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87E86DE6-9B34-4F94-A9E2-3C6867F27EAD}"/>
              </a:ext>
            </a:extLst>
          </p:cNvPr>
          <p:cNvGrpSpPr/>
          <p:nvPr/>
        </p:nvGrpSpPr>
        <p:grpSpPr>
          <a:xfrm>
            <a:off x="4414684" y="3578942"/>
            <a:ext cx="5368411" cy="2039531"/>
            <a:chOff x="1279636" y="1645688"/>
            <a:chExt cx="8715700" cy="2347733"/>
          </a:xfrm>
        </p:grpSpPr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id="{15C40C9D-4BD1-4F39-B7D3-DAFA643294CA}"/>
                </a:ext>
              </a:extLst>
            </p:cNvPr>
            <p:cNvSpPr/>
            <p:nvPr/>
          </p:nvSpPr>
          <p:spPr>
            <a:xfrm>
              <a:off x="1279636" y="1645688"/>
              <a:ext cx="8715700" cy="1061923"/>
            </a:xfrm>
            <a:custGeom>
              <a:avLst/>
              <a:gdLst>
                <a:gd name="connsiteX0" fmla="*/ 0 w 6431943"/>
                <a:gd name="connsiteY0" fmla="*/ 0 h 1002705"/>
                <a:gd name="connsiteX1" fmla="*/ 6431943 w 6431943"/>
                <a:gd name="connsiteY1" fmla="*/ 0 h 1002705"/>
                <a:gd name="connsiteX2" fmla="*/ 6431943 w 6431943"/>
                <a:gd name="connsiteY2" fmla="*/ 1002705 h 1002705"/>
                <a:gd name="connsiteX3" fmla="*/ 0 w 6431943"/>
                <a:gd name="connsiteY3" fmla="*/ 1002705 h 1002705"/>
                <a:gd name="connsiteX4" fmla="*/ 0 w 6431943"/>
                <a:gd name="connsiteY4" fmla="*/ 0 h 1002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31943" h="1002705">
                  <a:moveTo>
                    <a:pt x="0" y="0"/>
                  </a:moveTo>
                  <a:lnTo>
                    <a:pt x="6431943" y="0"/>
                  </a:lnTo>
                  <a:lnTo>
                    <a:pt x="6431943" y="1002705"/>
                  </a:lnTo>
                  <a:lnTo>
                    <a:pt x="0" y="10027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030" tIns="68580" rIns="68580" bIns="68580" numCol="1" spcCol="1270" anchor="ctr" anchorCtr="0">
              <a:noAutofit/>
            </a:bodyPr>
            <a:lstStyle/>
            <a:p>
              <a:pPr marL="0" lvl="0" indent="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300" kern="1200" dirty="0">
                  <a:latin typeface="Times New Roman" pitchFamily="18" charset="0"/>
                  <a:cs typeface="Times New Roman" pitchFamily="18" charset="0"/>
                </a:rPr>
                <a:t>99,91% –  Доля объектов недвижимости, учтенных в реестре государственного имущества Кировской области (при плановом значении – 96%)</a:t>
              </a:r>
            </a:p>
          </p:txBody>
        </p:sp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id="{CA9C87DA-2DE3-4460-9DD9-BBCD71EB4A57}"/>
                </a:ext>
              </a:extLst>
            </p:cNvPr>
            <p:cNvSpPr/>
            <p:nvPr/>
          </p:nvSpPr>
          <p:spPr>
            <a:xfrm>
              <a:off x="1279636" y="2823056"/>
              <a:ext cx="8671148" cy="1170365"/>
            </a:xfrm>
            <a:custGeom>
              <a:avLst/>
              <a:gdLst>
                <a:gd name="connsiteX0" fmla="*/ 0 w 6721544"/>
                <a:gd name="connsiteY0" fmla="*/ 0 h 951561"/>
                <a:gd name="connsiteX1" fmla="*/ 6721544 w 6721544"/>
                <a:gd name="connsiteY1" fmla="*/ 0 h 951561"/>
                <a:gd name="connsiteX2" fmla="*/ 6721544 w 6721544"/>
                <a:gd name="connsiteY2" fmla="*/ 951561 h 951561"/>
                <a:gd name="connsiteX3" fmla="*/ 0 w 6721544"/>
                <a:gd name="connsiteY3" fmla="*/ 951561 h 951561"/>
                <a:gd name="connsiteX4" fmla="*/ 0 w 6721544"/>
                <a:gd name="connsiteY4" fmla="*/ 0 h 951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21544" h="951561">
                  <a:moveTo>
                    <a:pt x="0" y="0"/>
                  </a:moveTo>
                  <a:lnTo>
                    <a:pt x="6721544" y="0"/>
                  </a:lnTo>
                  <a:lnTo>
                    <a:pt x="6721544" y="951561"/>
                  </a:lnTo>
                  <a:lnTo>
                    <a:pt x="0" y="95156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030" tIns="68580" rIns="68580" bIns="68580" numCol="1" spcCol="1270" anchor="ctr" anchorCtr="0">
              <a:noAutofit/>
            </a:bodyPr>
            <a:lstStyle/>
            <a:p>
              <a:pPr lvl="0" algn="just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300" kern="1200" dirty="0">
                  <a:latin typeface="Times New Roman" pitchFamily="18" charset="0"/>
                  <a:cs typeface="Times New Roman" pitchFamily="18" charset="0"/>
                </a:rPr>
                <a:t>100% – Доля объектов недвижимости с актуальной кадастровой стоимостью от общего количества объектов недвижимости, подлежащего кадастровой оценке </a:t>
              </a:r>
              <a:r>
                <a:rPr lang="ru-RU" sz="1300" dirty="0">
                  <a:latin typeface="Times New Roman" pitchFamily="18" charset="0"/>
                  <a:cs typeface="Times New Roman" pitchFamily="18" charset="0"/>
                </a:rPr>
                <a:t>(при плановом значении – 100%)</a:t>
              </a:r>
              <a:endParaRPr lang="ru-RU" sz="13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0E0276E-FF61-48B4-AE66-82A431A48348}"/>
              </a:ext>
            </a:extLst>
          </p:cNvPr>
          <p:cNvSpPr txBox="1"/>
          <p:nvPr/>
        </p:nvSpPr>
        <p:spPr>
          <a:xfrm>
            <a:off x="4824677" y="3141855"/>
            <a:ext cx="4850939" cy="27975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+mj-lt"/>
              </a:rPr>
              <a:t>Показатели государственной программы:</a:t>
            </a:r>
          </a:p>
        </p:txBody>
      </p:sp>
      <p:graphicFrame>
        <p:nvGraphicFramePr>
          <p:cNvPr id="22" name="Объект 6">
            <a:extLst>
              <a:ext uri="{FF2B5EF4-FFF2-40B4-BE49-F238E27FC236}">
                <a16:creationId xmlns:a16="http://schemas.microsoft.com/office/drawing/2014/main" id="{218D5F21-6C2E-4D9C-97FE-BB8DD6DB8F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1488862"/>
              </p:ext>
            </p:extLst>
          </p:nvPr>
        </p:nvGraphicFramePr>
        <p:xfrm>
          <a:off x="0" y="3190562"/>
          <a:ext cx="4778477" cy="41840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TextBox 23">
            <a:extLst>
              <a:ext uri="{FF2B5EF4-FFF2-40B4-BE49-F238E27FC236}">
                <a16:creationId xmlns:a16="http://schemas.microsoft.com/office/drawing/2014/main" id="{5EF7C61A-C1B4-4C0D-A2DA-EA21D463E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813" y="2582880"/>
            <a:ext cx="2488503" cy="654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ОСВОЕНИЕ СРЕДСТВ</a:t>
            </a: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(млн. рублей)</a:t>
            </a: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(составляет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98,06% от плана)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B9B91A-3834-4728-A971-CD7460F1761A}"/>
              </a:ext>
            </a:extLst>
          </p:cNvPr>
          <p:cNvSpPr txBox="1"/>
          <p:nvPr/>
        </p:nvSpPr>
        <p:spPr>
          <a:xfrm>
            <a:off x="4329828" y="3715362"/>
            <a:ext cx="897297" cy="6278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Процент 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выполнения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algn="ctr"/>
            <a:r>
              <a:rPr lang="ru-RU" sz="1000" b="1" dirty="0">
                <a:solidFill>
                  <a:schemeClr val="tx1"/>
                </a:solidFill>
                <a:latin typeface="+mj-lt"/>
              </a:rPr>
              <a:t>104,1%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497B8D-0447-4492-B9C7-7B88C4043503}"/>
              </a:ext>
            </a:extLst>
          </p:cNvPr>
          <p:cNvSpPr txBox="1"/>
          <p:nvPr/>
        </p:nvSpPr>
        <p:spPr>
          <a:xfrm>
            <a:off x="4329827" y="4739280"/>
            <a:ext cx="897297" cy="6278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Процент 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выполнения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algn="ctr"/>
            <a:r>
              <a:rPr lang="ru-RU" sz="1000" b="1" dirty="0">
                <a:solidFill>
                  <a:schemeClr val="tx1"/>
                </a:solidFill>
                <a:latin typeface="+mj-lt"/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356009183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3AF07B7D-A81C-4CC6-8127-A8E983BA0165}"/>
              </a:ext>
            </a:extLst>
          </p:cNvPr>
          <p:cNvSpPr txBox="1"/>
          <p:nvPr/>
        </p:nvSpPr>
        <p:spPr>
          <a:xfrm>
            <a:off x="1293190" y="6048533"/>
            <a:ext cx="2696067" cy="446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23" dirty="0">
                <a:cs typeface="Times New Roman" panose="02020603050405020304" pitchFamily="18" charset="0"/>
              </a:rPr>
              <a:t>Внедрение ППУ</a:t>
            </a:r>
          </a:p>
          <a:p>
            <a:pPr algn="ctr"/>
            <a:endParaRPr lang="ru-RU" sz="1323" dirty="0"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C1552E-B40F-4F75-9146-F6BB09CF5063}"/>
              </a:ext>
            </a:extLst>
          </p:cNvPr>
          <p:cNvSpPr txBox="1"/>
          <p:nvPr/>
        </p:nvSpPr>
        <p:spPr>
          <a:xfrm>
            <a:off x="4950680" y="487720"/>
            <a:ext cx="4940571" cy="81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Комплекс процессных мероприятий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«Цифровая трансформация процессов учета государственного имущества»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DAC4B8-D200-42F6-A6B5-7394B19A0D8E}"/>
              </a:ext>
            </a:extLst>
          </p:cNvPr>
          <p:cNvSpPr txBox="1"/>
          <p:nvPr/>
        </p:nvSpPr>
        <p:spPr>
          <a:xfrm>
            <a:off x="5040312" y="2017599"/>
            <a:ext cx="4671674" cy="27975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+mj-lt"/>
              </a:rPr>
              <a:t>Показатели комплекса процессного мероприятия: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B4B5A2BD-064D-4CEB-A164-25D83A5EB5AD}"/>
              </a:ext>
            </a:extLst>
          </p:cNvPr>
          <p:cNvGrpSpPr/>
          <p:nvPr/>
        </p:nvGrpSpPr>
        <p:grpSpPr>
          <a:xfrm>
            <a:off x="4817619" y="2639961"/>
            <a:ext cx="5004620" cy="3069082"/>
            <a:chOff x="1279636" y="2823056"/>
            <a:chExt cx="8715702" cy="3901871"/>
          </a:xfrm>
        </p:grpSpPr>
        <p:sp>
          <p:nvSpPr>
            <p:cNvPr id="26" name="Полилиния: фигура 25">
              <a:extLst>
                <a:ext uri="{FF2B5EF4-FFF2-40B4-BE49-F238E27FC236}">
                  <a16:creationId xmlns:a16="http://schemas.microsoft.com/office/drawing/2014/main" id="{146E966A-8D2F-4F38-98E6-354BED9C03FE}"/>
                </a:ext>
              </a:extLst>
            </p:cNvPr>
            <p:cNvSpPr/>
            <p:nvPr/>
          </p:nvSpPr>
          <p:spPr>
            <a:xfrm>
              <a:off x="1279636" y="2823056"/>
              <a:ext cx="8671148" cy="1170365"/>
            </a:xfrm>
            <a:custGeom>
              <a:avLst/>
              <a:gdLst>
                <a:gd name="connsiteX0" fmla="*/ 0 w 6721544"/>
                <a:gd name="connsiteY0" fmla="*/ 0 h 951561"/>
                <a:gd name="connsiteX1" fmla="*/ 6721544 w 6721544"/>
                <a:gd name="connsiteY1" fmla="*/ 0 h 951561"/>
                <a:gd name="connsiteX2" fmla="*/ 6721544 w 6721544"/>
                <a:gd name="connsiteY2" fmla="*/ 951561 h 951561"/>
                <a:gd name="connsiteX3" fmla="*/ 0 w 6721544"/>
                <a:gd name="connsiteY3" fmla="*/ 951561 h 951561"/>
                <a:gd name="connsiteX4" fmla="*/ 0 w 6721544"/>
                <a:gd name="connsiteY4" fmla="*/ 0 h 951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21544" h="951561">
                  <a:moveTo>
                    <a:pt x="0" y="0"/>
                  </a:moveTo>
                  <a:lnTo>
                    <a:pt x="6721544" y="0"/>
                  </a:lnTo>
                  <a:lnTo>
                    <a:pt x="6721544" y="951561"/>
                  </a:lnTo>
                  <a:lnTo>
                    <a:pt x="0" y="95156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030" tIns="68580" rIns="68580" bIns="68580" numCol="1" spcCol="1270" anchor="ctr" anchorCtr="0">
              <a:noAutofit/>
            </a:bodyPr>
            <a:lstStyle/>
            <a:p>
              <a:pPr lvl="0" algn="just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300" kern="1200" dirty="0">
                  <a:latin typeface="Times New Roman" pitchFamily="18" charset="0"/>
                  <a:cs typeface="Times New Roman" pitchFamily="18" charset="0"/>
                </a:rPr>
                <a:t>96,1% – Доля земельных участков, находящихся в собственности Кировской области, местоположение границ которых установлено в соответствии                                    с требованиями законодательства </a:t>
              </a:r>
              <a:r>
                <a:rPr lang="ru-RU" sz="1300" dirty="0">
                  <a:latin typeface="Times New Roman" pitchFamily="18" charset="0"/>
                  <a:cs typeface="Times New Roman" pitchFamily="18" charset="0"/>
                </a:rPr>
                <a:t>(при плановом значении – 96%)</a:t>
              </a:r>
              <a:endParaRPr lang="ru-RU" sz="13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Полилиния: фигура 26">
              <a:extLst>
                <a:ext uri="{FF2B5EF4-FFF2-40B4-BE49-F238E27FC236}">
                  <a16:creationId xmlns:a16="http://schemas.microsoft.com/office/drawing/2014/main" id="{F78ACE79-7991-48F7-85FE-B1BC055AD62F}"/>
                </a:ext>
              </a:extLst>
            </p:cNvPr>
            <p:cNvSpPr/>
            <p:nvPr/>
          </p:nvSpPr>
          <p:spPr>
            <a:xfrm>
              <a:off x="1324188" y="4108867"/>
              <a:ext cx="8671150" cy="1197316"/>
            </a:xfrm>
            <a:custGeom>
              <a:avLst/>
              <a:gdLst>
                <a:gd name="connsiteX0" fmla="*/ 0 w 8064603"/>
                <a:gd name="connsiteY0" fmla="*/ 0 h 1061922"/>
                <a:gd name="connsiteX1" fmla="*/ 8064603 w 8064603"/>
                <a:gd name="connsiteY1" fmla="*/ 0 h 1061922"/>
                <a:gd name="connsiteX2" fmla="*/ 8064603 w 8064603"/>
                <a:gd name="connsiteY2" fmla="*/ 1061922 h 1061922"/>
                <a:gd name="connsiteX3" fmla="*/ 0 w 8064603"/>
                <a:gd name="connsiteY3" fmla="*/ 1061922 h 1061922"/>
                <a:gd name="connsiteX4" fmla="*/ 0 w 8064603"/>
                <a:gd name="connsiteY4" fmla="*/ 0 h 106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64603" h="1061922">
                  <a:moveTo>
                    <a:pt x="0" y="0"/>
                  </a:moveTo>
                  <a:lnTo>
                    <a:pt x="8064603" y="0"/>
                  </a:lnTo>
                  <a:lnTo>
                    <a:pt x="8064603" y="1061922"/>
                  </a:lnTo>
                  <a:lnTo>
                    <a:pt x="0" y="106192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030" tIns="68580" rIns="68580" bIns="68580" numCol="1" spcCol="1270" anchor="ctr" anchorCtr="0">
              <a:noAutofit/>
            </a:bodyPr>
            <a:lstStyle/>
            <a:p>
              <a:pPr lvl="0" algn="just" defTabSz="800100">
                <a:lnSpc>
                  <a:spcPct val="90000"/>
                </a:lnSpc>
                <a:spcAft>
                  <a:spcPts val="0"/>
                </a:spcAft>
              </a:pPr>
              <a:r>
                <a:rPr lang="ru-RU" sz="1300" kern="1200" dirty="0">
                  <a:latin typeface="Times New Roman" pitchFamily="18" charset="0"/>
                  <a:cs typeface="Times New Roman" pitchFamily="18" charset="0"/>
                </a:rPr>
                <a:t>72% –  Доля объектов государственного имущества казны, вовлеченных в хозяйственный оборот, в общем количестве объектов государственного имущества казны (за исключением земельных участков</a:t>
              </a:r>
              <a:r>
                <a:rPr lang="ru-RU" sz="1300" dirty="0">
                  <a:latin typeface="Times New Roman" pitchFamily="18" charset="0"/>
                  <a:cs typeface="Times New Roman" pitchFamily="18" charset="0"/>
                </a:rPr>
                <a:t>) (при плановом значении – 59%)</a:t>
              </a:r>
              <a:endParaRPr lang="ru-RU" sz="13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id="{4B34715D-0A31-429C-9518-4374C4146AE0}"/>
                </a:ext>
              </a:extLst>
            </p:cNvPr>
            <p:cNvSpPr/>
            <p:nvPr/>
          </p:nvSpPr>
          <p:spPr>
            <a:xfrm>
              <a:off x="1279636" y="5465532"/>
              <a:ext cx="8715701" cy="1259395"/>
            </a:xfrm>
            <a:custGeom>
              <a:avLst/>
              <a:gdLst>
                <a:gd name="connsiteX0" fmla="*/ 0 w 8715701"/>
                <a:gd name="connsiteY0" fmla="*/ 0 h 1259395"/>
                <a:gd name="connsiteX1" fmla="*/ 8715701 w 8715701"/>
                <a:gd name="connsiteY1" fmla="*/ 0 h 1259395"/>
                <a:gd name="connsiteX2" fmla="*/ 8715701 w 8715701"/>
                <a:gd name="connsiteY2" fmla="*/ 1259395 h 1259395"/>
                <a:gd name="connsiteX3" fmla="*/ 0 w 8715701"/>
                <a:gd name="connsiteY3" fmla="*/ 1259395 h 1259395"/>
                <a:gd name="connsiteX4" fmla="*/ 0 w 8715701"/>
                <a:gd name="connsiteY4" fmla="*/ 0 h 1259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15701" h="1259395">
                  <a:moveTo>
                    <a:pt x="0" y="0"/>
                  </a:moveTo>
                  <a:lnTo>
                    <a:pt x="8715701" y="0"/>
                  </a:lnTo>
                  <a:lnTo>
                    <a:pt x="8715701" y="1259395"/>
                  </a:lnTo>
                  <a:lnTo>
                    <a:pt x="0" y="125939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030" tIns="68580" rIns="68580" bIns="68580" numCol="1" spcCol="1270" anchor="ctr" anchorCtr="0">
              <a:noAutofit/>
            </a:bodyPr>
            <a:lstStyle/>
            <a:p>
              <a:pPr lvl="0" algn="just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3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82,98% - Доля земельных участков, предоставленных в пользование и аренду, в общем количестве земельных участков, находящихся в собственности Кировской области (</a:t>
              </a:r>
              <a:r>
                <a:rPr lang="ru-RU" sz="1300" dirty="0">
                  <a:latin typeface="Times New Roman" pitchFamily="18" charset="0"/>
                  <a:cs typeface="Times New Roman" pitchFamily="18" charset="0"/>
                </a:rPr>
                <a:t>при плановом значении – 80%)</a:t>
              </a:r>
              <a:endParaRPr lang="ru-RU" sz="13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FDAD4342-FFF1-4AE7-8B54-DF71F4C94AC8}"/>
              </a:ext>
            </a:extLst>
          </p:cNvPr>
          <p:cNvSpPr txBox="1"/>
          <p:nvPr/>
        </p:nvSpPr>
        <p:spPr>
          <a:xfrm>
            <a:off x="176981" y="2017598"/>
            <a:ext cx="4515637" cy="27975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+mj-lt"/>
              </a:rPr>
              <a:t>Информация о достижении основного результата: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F0AC8B4-7867-47EF-8A5D-0E035BB087AB}"/>
              </a:ext>
            </a:extLst>
          </p:cNvPr>
          <p:cNvSpPr/>
          <p:nvPr/>
        </p:nvSpPr>
        <p:spPr>
          <a:xfrm>
            <a:off x="250964" y="2809312"/>
            <a:ext cx="4018644" cy="842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Определена актуальная информация о составе и характеристиках объектах недвижимого имущества, учтенного в реестре государственного имущества Кировской области</a:t>
            </a: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FD056A69-2499-4BF1-9A35-8FDD682C8944}"/>
              </a:ext>
            </a:extLst>
          </p:cNvPr>
          <p:cNvSpPr/>
          <p:nvPr/>
        </p:nvSpPr>
        <p:spPr bwMode="auto">
          <a:xfrm>
            <a:off x="2202426" y="2418735"/>
            <a:ext cx="226142" cy="339713"/>
          </a:xfrm>
          <a:prstGeom prst="downArrow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395B9610-1878-460F-B360-12A2FC55C8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5457278"/>
              </p:ext>
            </p:extLst>
          </p:nvPr>
        </p:nvGraphicFramePr>
        <p:xfrm>
          <a:off x="291799" y="4141855"/>
          <a:ext cx="4094006" cy="2952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" name="Стрелка: вниз 32">
            <a:extLst>
              <a:ext uri="{FF2B5EF4-FFF2-40B4-BE49-F238E27FC236}">
                <a16:creationId xmlns:a16="http://schemas.microsoft.com/office/drawing/2014/main" id="{34F07FBA-4F0C-4FCE-9814-C2F2EF81EB2B}"/>
              </a:ext>
            </a:extLst>
          </p:cNvPr>
          <p:cNvSpPr/>
          <p:nvPr/>
        </p:nvSpPr>
        <p:spPr bwMode="auto">
          <a:xfrm>
            <a:off x="2202426" y="3748615"/>
            <a:ext cx="226142" cy="331824"/>
          </a:xfrm>
          <a:prstGeom prst="downArrow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743D64-1BED-483C-8482-518828411F53}"/>
              </a:ext>
            </a:extLst>
          </p:cNvPr>
          <p:cNvSpPr txBox="1"/>
          <p:nvPr/>
        </p:nvSpPr>
        <p:spPr>
          <a:xfrm>
            <a:off x="4548678" y="2758448"/>
            <a:ext cx="897297" cy="6278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Процент 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выполнения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algn="ctr"/>
            <a:r>
              <a:rPr lang="ru-RU" sz="1000" b="1" dirty="0">
                <a:solidFill>
                  <a:schemeClr val="tx1"/>
                </a:solidFill>
                <a:latin typeface="+mj-lt"/>
              </a:rPr>
              <a:t>10</a:t>
            </a:r>
            <a:r>
              <a:rPr lang="en-US" sz="1000" b="1" dirty="0">
                <a:solidFill>
                  <a:schemeClr val="tx1"/>
                </a:solidFill>
                <a:latin typeface="+mj-lt"/>
              </a:rPr>
              <a:t>0</a:t>
            </a:r>
            <a:r>
              <a:rPr lang="ru-RU" sz="1000" b="1" dirty="0">
                <a:solidFill>
                  <a:schemeClr val="tx1"/>
                </a:solidFill>
                <a:latin typeface="+mj-lt"/>
              </a:rPr>
              <a:t>,1%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C5078C4-2483-433D-B9F2-4FC3FE58F059}"/>
              </a:ext>
            </a:extLst>
          </p:cNvPr>
          <p:cNvSpPr txBox="1"/>
          <p:nvPr/>
        </p:nvSpPr>
        <p:spPr>
          <a:xfrm>
            <a:off x="4548676" y="3733712"/>
            <a:ext cx="897297" cy="6278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Процент 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выполнения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algn="ctr"/>
            <a:r>
              <a:rPr lang="ru-RU" sz="1000" b="1" dirty="0">
                <a:solidFill>
                  <a:schemeClr val="tx1"/>
                </a:solidFill>
                <a:latin typeface="+mj-lt"/>
              </a:rPr>
              <a:t>1</a:t>
            </a:r>
            <a:r>
              <a:rPr lang="en-US" sz="1000" b="1" dirty="0">
                <a:solidFill>
                  <a:schemeClr val="tx1"/>
                </a:solidFill>
                <a:latin typeface="+mj-lt"/>
              </a:rPr>
              <a:t>22</a:t>
            </a:r>
            <a:r>
              <a:rPr lang="ru-RU" sz="1000" b="1" dirty="0">
                <a:solidFill>
                  <a:schemeClr val="tx1"/>
                </a:solidFill>
                <a:latin typeface="+mj-lt"/>
              </a:rPr>
              <a:t>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C5FF46-BE19-494B-A741-19908BA8606F}"/>
              </a:ext>
            </a:extLst>
          </p:cNvPr>
          <p:cNvSpPr txBox="1"/>
          <p:nvPr/>
        </p:nvSpPr>
        <p:spPr>
          <a:xfrm>
            <a:off x="4548677" y="4804319"/>
            <a:ext cx="897297" cy="6278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Процент 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выполнения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algn="ctr"/>
            <a:r>
              <a:rPr lang="ru-RU" sz="1000" b="1" dirty="0">
                <a:solidFill>
                  <a:schemeClr val="tx1"/>
                </a:solidFill>
                <a:latin typeface="+mj-lt"/>
              </a:rPr>
              <a:t>103,7%</a:t>
            </a:r>
          </a:p>
        </p:txBody>
      </p:sp>
    </p:spTree>
    <p:extLst>
      <p:ext uri="{BB962C8B-B14F-4D97-AF65-F5344CB8AC3E}">
        <p14:creationId xmlns:p14="http://schemas.microsoft.com/office/powerpoint/2010/main" val="417128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6C1552E-B40F-4F75-9146-F6BB09CF5063}"/>
              </a:ext>
            </a:extLst>
          </p:cNvPr>
          <p:cNvSpPr txBox="1"/>
          <p:nvPr/>
        </p:nvSpPr>
        <p:spPr>
          <a:xfrm>
            <a:off x="4950680" y="487720"/>
            <a:ext cx="4940571" cy="81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Комплекс процессных мероприятий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«Создание условий для формирования актуальной налоговой базы»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DAC4B8-D200-42F6-A6B5-7394B19A0D8E}"/>
              </a:ext>
            </a:extLst>
          </p:cNvPr>
          <p:cNvSpPr txBox="1"/>
          <p:nvPr/>
        </p:nvSpPr>
        <p:spPr>
          <a:xfrm>
            <a:off x="5428796" y="2186508"/>
            <a:ext cx="4358108" cy="27975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+mj-lt"/>
              </a:rPr>
              <a:t>Показатели комплекса процессного мероприятия:</a:t>
            </a:r>
          </a:p>
        </p:txBody>
      </p:sp>
      <p:sp>
        <p:nvSpPr>
          <p:cNvPr id="26" name="Полилиния: фигура 25">
            <a:extLst>
              <a:ext uri="{FF2B5EF4-FFF2-40B4-BE49-F238E27FC236}">
                <a16:creationId xmlns:a16="http://schemas.microsoft.com/office/drawing/2014/main" id="{146E966A-8D2F-4F38-98E6-354BED9C03FE}"/>
              </a:ext>
            </a:extLst>
          </p:cNvPr>
          <p:cNvSpPr/>
          <p:nvPr/>
        </p:nvSpPr>
        <p:spPr>
          <a:xfrm>
            <a:off x="5631575" y="3224334"/>
            <a:ext cx="4155330" cy="2406213"/>
          </a:xfrm>
          <a:custGeom>
            <a:avLst/>
            <a:gdLst>
              <a:gd name="connsiteX0" fmla="*/ 0 w 6721544"/>
              <a:gd name="connsiteY0" fmla="*/ 0 h 951561"/>
              <a:gd name="connsiteX1" fmla="*/ 6721544 w 6721544"/>
              <a:gd name="connsiteY1" fmla="*/ 0 h 951561"/>
              <a:gd name="connsiteX2" fmla="*/ 6721544 w 6721544"/>
              <a:gd name="connsiteY2" fmla="*/ 951561 h 951561"/>
              <a:gd name="connsiteX3" fmla="*/ 0 w 6721544"/>
              <a:gd name="connsiteY3" fmla="*/ 951561 h 951561"/>
              <a:gd name="connsiteX4" fmla="*/ 0 w 6721544"/>
              <a:gd name="connsiteY4" fmla="*/ 0 h 951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21544" h="951561">
                <a:moveTo>
                  <a:pt x="0" y="0"/>
                </a:moveTo>
                <a:lnTo>
                  <a:pt x="6721544" y="0"/>
                </a:lnTo>
                <a:lnTo>
                  <a:pt x="6721544" y="951561"/>
                </a:lnTo>
                <a:lnTo>
                  <a:pt x="0" y="95156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030" tIns="68580" rIns="68580" bIns="68580" numCol="1" spcCol="1270" anchor="ctr" anchorCtr="0">
            <a:noAutofit/>
          </a:bodyPr>
          <a:lstStyle/>
          <a:p>
            <a:pPr lvl="0" algn="just" defTabSz="800100">
              <a:lnSpc>
                <a:spcPct val="90000"/>
              </a:lnSpc>
              <a:spcAft>
                <a:spcPct val="35000"/>
              </a:spcAft>
            </a:pPr>
            <a:r>
              <a:rPr lang="ru-RU" sz="1400" kern="1200" dirty="0">
                <a:latin typeface="Times New Roman" pitchFamily="18" charset="0"/>
                <a:cs typeface="Times New Roman" pitchFamily="18" charset="0"/>
              </a:rPr>
              <a:t>130,46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% – Доля выполненных мероприятий по наполнению информацией Единого государственного реестра недвижимости об имуществе, расположенном на территории Кировской области к общему количеству таких запланированных мероприятий(при плановом значении – 100%)</a:t>
            </a:r>
            <a:endParaRPr lang="ru-RU" sz="1400" kern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DAD4342-FFF1-4AE7-8B54-DF71F4C94AC8}"/>
              </a:ext>
            </a:extLst>
          </p:cNvPr>
          <p:cNvSpPr txBox="1"/>
          <p:nvPr/>
        </p:nvSpPr>
        <p:spPr>
          <a:xfrm>
            <a:off x="136193" y="2197604"/>
            <a:ext cx="4515637" cy="27975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+mj-lt"/>
              </a:rPr>
              <a:t>Информация о достижении основных результатов: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910242C4-8480-472C-8F11-D77E3FAB42B3}"/>
              </a:ext>
            </a:extLst>
          </p:cNvPr>
          <p:cNvGrpSpPr/>
          <p:nvPr/>
        </p:nvGrpSpPr>
        <p:grpSpPr>
          <a:xfrm>
            <a:off x="136193" y="2849100"/>
            <a:ext cx="5434783" cy="3324376"/>
            <a:chOff x="1279636" y="2823056"/>
            <a:chExt cx="8715702" cy="3901871"/>
          </a:xfrm>
        </p:grpSpPr>
        <p:sp>
          <p:nvSpPr>
            <p:cNvPr id="22" name="Полилиния: фигура 21">
              <a:extLst>
                <a:ext uri="{FF2B5EF4-FFF2-40B4-BE49-F238E27FC236}">
                  <a16:creationId xmlns:a16="http://schemas.microsoft.com/office/drawing/2014/main" id="{2E949D42-E827-42FB-A808-A51F26FD440F}"/>
                </a:ext>
              </a:extLst>
            </p:cNvPr>
            <p:cNvSpPr/>
            <p:nvPr/>
          </p:nvSpPr>
          <p:spPr>
            <a:xfrm>
              <a:off x="1279636" y="2823056"/>
              <a:ext cx="8671148" cy="1170365"/>
            </a:xfrm>
            <a:custGeom>
              <a:avLst/>
              <a:gdLst>
                <a:gd name="connsiteX0" fmla="*/ 0 w 6721544"/>
                <a:gd name="connsiteY0" fmla="*/ 0 h 951561"/>
                <a:gd name="connsiteX1" fmla="*/ 6721544 w 6721544"/>
                <a:gd name="connsiteY1" fmla="*/ 0 h 951561"/>
                <a:gd name="connsiteX2" fmla="*/ 6721544 w 6721544"/>
                <a:gd name="connsiteY2" fmla="*/ 951561 h 951561"/>
                <a:gd name="connsiteX3" fmla="*/ 0 w 6721544"/>
                <a:gd name="connsiteY3" fmla="*/ 951561 h 951561"/>
                <a:gd name="connsiteX4" fmla="*/ 0 w 6721544"/>
                <a:gd name="connsiteY4" fmla="*/ 0 h 951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21544" h="951561">
                  <a:moveTo>
                    <a:pt x="0" y="0"/>
                  </a:moveTo>
                  <a:lnTo>
                    <a:pt x="6721544" y="0"/>
                  </a:lnTo>
                  <a:lnTo>
                    <a:pt x="6721544" y="951561"/>
                  </a:lnTo>
                  <a:lnTo>
                    <a:pt x="0" y="95156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030" tIns="68580" rIns="68580" bIns="68580" numCol="1" spcCol="1270" anchor="ctr" anchorCtr="0">
              <a:noAutofit/>
            </a:bodyPr>
            <a:lstStyle/>
            <a:p>
              <a:pPr lvl="0" algn="just" defTabSz="800100">
                <a:lnSpc>
                  <a:spcPct val="100000"/>
                </a:lnSpc>
                <a:spcAft>
                  <a:spcPts val="0"/>
                </a:spcAft>
              </a:pPr>
              <a:r>
                <a:rPr lang="ru-RU" sz="1300" kern="1200" dirty="0">
                  <a:latin typeface="Times New Roman" pitchFamily="18" charset="0"/>
                  <a:cs typeface="Times New Roman" pitchFamily="18" charset="0"/>
                </a:rPr>
                <a:t>5442 – </a:t>
              </a:r>
              <a:r>
                <a:rPr lang="ru-RU" sz="1300" dirty="0">
                  <a:latin typeface="Times New Roman" pitchFamily="18" charset="0"/>
                  <a:cs typeface="Times New Roman" pitchFamily="18" charset="0"/>
                </a:rPr>
                <a:t>Выполнены комплексные кадастровые работы (ед.) </a:t>
              </a:r>
            </a:p>
            <a:p>
              <a:pPr lvl="0" algn="just" defTabSz="800100">
                <a:lnSpc>
                  <a:spcPct val="100000"/>
                </a:lnSpc>
                <a:spcAft>
                  <a:spcPts val="0"/>
                </a:spcAft>
              </a:pPr>
              <a:r>
                <a:rPr lang="ru-RU" sz="1300" dirty="0">
                  <a:latin typeface="Times New Roman" pitchFamily="18" charset="0"/>
                  <a:cs typeface="Times New Roman" pitchFamily="18" charset="0"/>
                </a:rPr>
                <a:t>(при плановом значении – 3510)</a:t>
              </a:r>
              <a:endParaRPr lang="ru-RU" sz="13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олилиния: фигура 23">
              <a:extLst>
                <a:ext uri="{FF2B5EF4-FFF2-40B4-BE49-F238E27FC236}">
                  <a16:creationId xmlns:a16="http://schemas.microsoft.com/office/drawing/2014/main" id="{0C8AB231-F6B8-4472-BCA7-F62F2A052072}"/>
                </a:ext>
              </a:extLst>
            </p:cNvPr>
            <p:cNvSpPr/>
            <p:nvPr/>
          </p:nvSpPr>
          <p:spPr>
            <a:xfrm>
              <a:off x="1324188" y="4108867"/>
              <a:ext cx="8671150" cy="1197316"/>
            </a:xfrm>
            <a:custGeom>
              <a:avLst/>
              <a:gdLst>
                <a:gd name="connsiteX0" fmla="*/ 0 w 8064603"/>
                <a:gd name="connsiteY0" fmla="*/ 0 h 1061922"/>
                <a:gd name="connsiteX1" fmla="*/ 8064603 w 8064603"/>
                <a:gd name="connsiteY1" fmla="*/ 0 h 1061922"/>
                <a:gd name="connsiteX2" fmla="*/ 8064603 w 8064603"/>
                <a:gd name="connsiteY2" fmla="*/ 1061922 h 1061922"/>
                <a:gd name="connsiteX3" fmla="*/ 0 w 8064603"/>
                <a:gd name="connsiteY3" fmla="*/ 1061922 h 1061922"/>
                <a:gd name="connsiteX4" fmla="*/ 0 w 8064603"/>
                <a:gd name="connsiteY4" fmla="*/ 0 h 106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64603" h="1061922">
                  <a:moveTo>
                    <a:pt x="0" y="0"/>
                  </a:moveTo>
                  <a:lnTo>
                    <a:pt x="8064603" y="0"/>
                  </a:lnTo>
                  <a:lnTo>
                    <a:pt x="8064603" y="1061922"/>
                  </a:lnTo>
                  <a:lnTo>
                    <a:pt x="0" y="106192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030" tIns="68580" rIns="68580" bIns="68580" numCol="1" spcCol="1270" anchor="ctr" anchorCtr="0">
              <a:noAutofit/>
            </a:bodyPr>
            <a:lstStyle/>
            <a:p>
              <a:pPr lvl="0" algn="just" defTabSz="800100">
                <a:lnSpc>
                  <a:spcPct val="100000"/>
                </a:lnSpc>
                <a:spcAft>
                  <a:spcPts val="0"/>
                </a:spcAft>
              </a:pPr>
              <a:r>
                <a:rPr lang="ru-RU" sz="1300" kern="1200" dirty="0">
                  <a:latin typeface="Times New Roman" pitchFamily="18" charset="0"/>
                  <a:cs typeface="Times New Roman" pitchFamily="18" charset="0"/>
                </a:rPr>
                <a:t>1770520 –  </a:t>
              </a:r>
              <a:r>
                <a:rPr lang="ru-RU" sz="1300" dirty="0">
                  <a:latin typeface="Times New Roman" pitchFamily="18" charset="0"/>
                  <a:cs typeface="Times New Roman" pitchFamily="18" charset="0"/>
                </a:rPr>
                <a:t>Определено количество объектов недвижимого имущества с актуальной стоимостью (ед.) (при плановом значении – 1770520)</a:t>
              </a:r>
              <a:endParaRPr lang="ru-RU" sz="13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олилиния: фигура 24">
              <a:extLst>
                <a:ext uri="{FF2B5EF4-FFF2-40B4-BE49-F238E27FC236}">
                  <a16:creationId xmlns:a16="http://schemas.microsoft.com/office/drawing/2014/main" id="{9F7997B3-3986-4849-B75C-8C8AF9D34D19}"/>
                </a:ext>
              </a:extLst>
            </p:cNvPr>
            <p:cNvSpPr/>
            <p:nvPr/>
          </p:nvSpPr>
          <p:spPr>
            <a:xfrm>
              <a:off x="1279636" y="5465532"/>
              <a:ext cx="8715701" cy="1259395"/>
            </a:xfrm>
            <a:custGeom>
              <a:avLst/>
              <a:gdLst>
                <a:gd name="connsiteX0" fmla="*/ 0 w 8715701"/>
                <a:gd name="connsiteY0" fmla="*/ 0 h 1259395"/>
                <a:gd name="connsiteX1" fmla="*/ 8715701 w 8715701"/>
                <a:gd name="connsiteY1" fmla="*/ 0 h 1259395"/>
                <a:gd name="connsiteX2" fmla="*/ 8715701 w 8715701"/>
                <a:gd name="connsiteY2" fmla="*/ 1259395 h 1259395"/>
                <a:gd name="connsiteX3" fmla="*/ 0 w 8715701"/>
                <a:gd name="connsiteY3" fmla="*/ 1259395 h 1259395"/>
                <a:gd name="connsiteX4" fmla="*/ 0 w 8715701"/>
                <a:gd name="connsiteY4" fmla="*/ 0 h 1259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15701" h="1259395">
                  <a:moveTo>
                    <a:pt x="0" y="0"/>
                  </a:moveTo>
                  <a:lnTo>
                    <a:pt x="8715701" y="0"/>
                  </a:lnTo>
                  <a:lnTo>
                    <a:pt x="8715701" y="1259395"/>
                  </a:lnTo>
                  <a:lnTo>
                    <a:pt x="0" y="125939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030" tIns="68580" rIns="68580" bIns="68580" numCol="1" spcCol="1270" anchor="ctr" anchorCtr="0">
              <a:noAutofit/>
            </a:bodyPr>
            <a:lstStyle/>
            <a:p>
              <a:pPr lvl="0" algn="just" defTabSz="800100">
                <a:lnSpc>
                  <a:spcPct val="100000"/>
                </a:lnSpc>
                <a:spcAft>
                  <a:spcPts val="0"/>
                </a:spcAft>
              </a:pPr>
              <a:r>
                <a:rPr lang="ru-RU" sz="13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45 - </a:t>
              </a:r>
              <a:r>
                <a:rPr lang="ru-RU" sz="13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Описано местоположение границ муниципальных образований (ед.) (при плановом значении – 33)</a:t>
              </a:r>
              <a:endParaRPr lang="ru-RU" sz="13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2B128BB-3CB1-46B9-B772-65856C28698F}"/>
              </a:ext>
            </a:extLst>
          </p:cNvPr>
          <p:cNvSpPr txBox="1"/>
          <p:nvPr/>
        </p:nvSpPr>
        <p:spPr>
          <a:xfrm>
            <a:off x="5543194" y="3354146"/>
            <a:ext cx="897297" cy="6278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Процент 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выполнения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algn="ctr"/>
            <a:r>
              <a:rPr lang="ru-RU" sz="1000" b="1" dirty="0">
                <a:solidFill>
                  <a:schemeClr val="tx1"/>
                </a:solidFill>
                <a:latin typeface="+mj-lt"/>
              </a:rPr>
              <a:t>130,46%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4D9774-1509-4BA5-AA69-BDD175CB7095}"/>
              </a:ext>
            </a:extLst>
          </p:cNvPr>
          <p:cNvSpPr txBox="1"/>
          <p:nvPr/>
        </p:nvSpPr>
        <p:spPr>
          <a:xfrm>
            <a:off x="-1" y="3010209"/>
            <a:ext cx="897297" cy="6278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Процент 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выполнения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algn="ctr"/>
            <a:r>
              <a:rPr lang="ru-RU" sz="1000" b="1" dirty="0">
                <a:solidFill>
                  <a:schemeClr val="tx1"/>
                </a:solidFill>
                <a:latin typeface="+mj-lt"/>
              </a:rPr>
              <a:t>155%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BEC440-D62A-4BEE-95C4-10D8E329D2B7}"/>
              </a:ext>
            </a:extLst>
          </p:cNvPr>
          <p:cNvSpPr txBox="1"/>
          <p:nvPr/>
        </p:nvSpPr>
        <p:spPr>
          <a:xfrm>
            <a:off x="0" y="4057763"/>
            <a:ext cx="897297" cy="6278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Процент 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выполнения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algn="ctr"/>
            <a:r>
              <a:rPr lang="ru-RU" sz="1000" b="1" dirty="0">
                <a:solidFill>
                  <a:schemeClr val="tx1"/>
                </a:solidFill>
                <a:latin typeface="+mj-lt"/>
              </a:rPr>
              <a:t>10</a:t>
            </a:r>
            <a:r>
              <a:rPr lang="en-US" sz="1000" b="1" dirty="0">
                <a:solidFill>
                  <a:schemeClr val="tx1"/>
                </a:solidFill>
                <a:latin typeface="+mj-lt"/>
              </a:rPr>
              <a:t>0</a:t>
            </a:r>
            <a:r>
              <a:rPr lang="ru-RU" sz="1000" b="1" dirty="0">
                <a:solidFill>
                  <a:schemeClr val="tx1"/>
                </a:solidFill>
                <a:latin typeface="+mj-lt"/>
              </a:rPr>
              <a:t>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96E484-BB48-4290-8FDB-F19F84C17A35}"/>
              </a:ext>
            </a:extLst>
          </p:cNvPr>
          <p:cNvSpPr txBox="1"/>
          <p:nvPr/>
        </p:nvSpPr>
        <p:spPr>
          <a:xfrm>
            <a:off x="0" y="5241240"/>
            <a:ext cx="897297" cy="6278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Процент 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выполнения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algn="ctr"/>
            <a:r>
              <a:rPr lang="ru-RU" sz="1000" b="1" dirty="0">
                <a:solidFill>
                  <a:schemeClr val="tx1"/>
                </a:solidFill>
                <a:latin typeface="+mj-lt"/>
              </a:rPr>
              <a:t>136,4%</a:t>
            </a:r>
          </a:p>
        </p:txBody>
      </p:sp>
    </p:spTree>
    <p:extLst>
      <p:ext uri="{BB962C8B-B14F-4D97-AF65-F5344CB8AC3E}">
        <p14:creationId xmlns:p14="http://schemas.microsoft.com/office/powerpoint/2010/main" val="259385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Оформление по умолчанию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FFF00"/>
      </a:accent6>
      <a:hlink>
        <a:srgbClr val="0000FF"/>
      </a:hlink>
      <a:folHlink>
        <a:srgbClr val="800080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18485</TotalTime>
  <Words>414</Words>
  <Application>Microsoft Office PowerPoint</Application>
  <PresentationFormat>Произвольный</PresentationFormat>
  <Paragraphs>75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StarSymbol</vt:lpstr>
      <vt:lpstr>Times New Roman</vt:lpstr>
      <vt:lpstr>Оформление по умолчанию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Государственная кадастровая оценка (ГКО) в Кировской области</dc:title>
  <dc:creator>Колобова Марина Васильевна</dc:creator>
  <cp:lastModifiedBy>Алеся Михайловна Мартемьянова</cp:lastModifiedBy>
  <cp:revision>912</cp:revision>
  <cp:lastPrinted>2026-02-16T10:31:31Z</cp:lastPrinted>
  <dcterms:modified xsi:type="dcterms:W3CDTF">2026-02-24T09:31:09Z</dcterms:modified>
</cp:coreProperties>
</file>