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6" r:id="rId2"/>
    <p:sldId id="273" r:id="rId3"/>
    <p:sldId id="274" r:id="rId4"/>
    <p:sldId id="275" r:id="rId5"/>
    <p:sldId id="283" r:id="rId6"/>
    <p:sldId id="277" r:id="rId7"/>
    <p:sldId id="285" r:id="rId8"/>
    <p:sldId id="287" r:id="rId9"/>
    <p:sldId id="288" r:id="rId10"/>
    <p:sldId id="284" r:id="rId11"/>
    <p:sldId id="289" r:id="rId12"/>
    <p:sldId id="270" r:id="rId13"/>
  </p:sldIdLst>
  <p:sldSz cx="12188825" cy="6858000"/>
  <p:notesSz cx="6815138" cy="9947275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AC742EF-11E2-454E-9F58-5AB162778512}">
          <p14:sldIdLst>
            <p14:sldId id="256"/>
            <p14:sldId id="273"/>
            <p14:sldId id="274"/>
            <p14:sldId id="275"/>
            <p14:sldId id="283"/>
            <p14:sldId id="277"/>
          </p14:sldIdLst>
        </p14:section>
        <p14:section name="Раздел без заголовка" id="{13B56992-D285-42B7-93DD-5D1085B28AE2}">
          <p14:sldIdLst>
            <p14:sldId id="285"/>
            <p14:sldId id="287"/>
            <p14:sldId id="288"/>
            <p14:sldId id="284"/>
            <p14:sldId id="289"/>
            <p14:sldId id="2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 userDrawn="1">
          <p15:clr>
            <a:srgbClr val="A4A3A4"/>
          </p15:clr>
        </p15:guide>
        <p15:guide id="2" pos="214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5000" autoAdjust="0"/>
  </p:normalViewPr>
  <p:slideViewPr>
    <p:cSldViewPr>
      <p:cViewPr varScale="1">
        <p:scale>
          <a:sx n="114" d="100"/>
          <a:sy n="114" d="100"/>
        </p:scale>
        <p:origin x="360" y="144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3054" y="96"/>
      </p:cViewPr>
      <p:guideLst>
        <p:guide orient="horz" pos="3133"/>
        <p:guide pos="214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F4FFE2-60F9-495F-9483-B57065DE771F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6CA384C-B559-4FC4-B0B4-24250719019B}">
      <dgm:prSet phldrT="[Текст]" custT="1"/>
      <dgm:spPr>
        <a:solidFill>
          <a:schemeClr val="accent2">
            <a:lumMod val="60000"/>
            <a:lumOff val="40000"/>
            <a:alpha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2400" b="1" dirty="0">
              <a:latin typeface="Bookman Old Style" panose="02050604050505020204" pitchFamily="18" charset="0"/>
            </a:rPr>
            <a:t>Работа с населением</a:t>
          </a:r>
        </a:p>
      </dgm:t>
    </dgm:pt>
    <dgm:pt modelId="{55F7EC3B-1AAF-44E6-9CC3-3226E12E97C9}" type="parTrans" cxnId="{67456A7F-6516-4D4C-804B-A3496327E931}">
      <dgm:prSet/>
      <dgm:spPr/>
      <dgm:t>
        <a:bodyPr/>
        <a:lstStyle/>
        <a:p>
          <a:endParaRPr lang="ru-RU" sz="2400"/>
        </a:p>
      </dgm:t>
    </dgm:pt>
    <dgm:pt modelId="{6FFE48AD-C4B5-4B3F-B957-92BAC971C5B6}" type="sibTrans" cxnId="{67456A7F-6516-4D4C-804B-A3496327E931}">
      <dgm:prSet/>
      <dgm:spPr/>
      <dgm:t>
        <a:bodyPr/>
        <a:lstStyle/>
        <a:p>
          <a:endParaRPr lang="ru-RU" sz="2400"/>
        </a:p>
      </dgm:t>
    </dgm:pt>
    <dgm:pt modelId="{9369C1C5-262C-4550-B026-034997D2D875}">
      <dgm:prSet phldrT="[Текст]" custT="1"/>
      <dgm:spPr>
        <a:solidFill>
          <a:schemeClr val="accent2">
            <a:lumMod val="60000"/>
            <a:lumOff val="40000"/>
            <a:alpha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2300" b="1" dirty="0">
              <a:latin typeface="Bookman Old Style" panose="02050604050505020204" pitchFamily="18" charset="0"/>
            </a:rPr>
            <a:t>Сбор документов</a:t>
          </a:r>
        </a:p>
      </dgm:t>
    </dgm:pt>
    <dgm:pt modelId="{CFDDAB47-7BF1-481A-A77E-CE27FA97E2CD}" type="parTrans" cxnId="{6D575A2C-CAF2-4118-8872-15BE6FBB73D5}">
      <dgm:prSet/>
      <dgm:spPr/>
      <dgm:t>
        <a:bodyPr/>
        <a:lstStyle/>
        <a:p>
          <a:endParaRPr lang="ru-RU" sz="2400"/>
        </a:p>
      </dgm:t>
    </dgm:pt>
    <dgm:pt modelId="{081813C6-8DDF-4622-B319-9DAE7FFECB1E}" type="sibTrans" cxnId="{6D575A2C-CAF2-4118-8872-15BE6FBB73D5}">
      <dgm:prSet/>
      <dgm:spPr/>
      <dgm:t>
        <a:bodyPr/>
        <a:lstStyle/>
        <a:p>
          <a:endParaRPr lang="ru-RU" sz="2400"/>
        </a:p>
      </dgm:t>
    </dgm:pt>
    <dgm:pt modelId="{A7714DFD-610E-497F-9A0A-531B425B4E61}">
      <dgm:prSet phldrT="[Текст]" custT="1"/>
      <dgm:spPr>
        <a:solidFill>
          <a:schemeClr val="accent2">
            <a:lumMod val="60000"/>
            <a:lumOff val="40000"/>
            <a:alpha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2400" b="1" dirty="0">
              <a:latin typeface="Bookman Old Style" panose="02050604050505020204" pitchFamily="18" charset="0"/>
            </a:rPr>
            <a:t>Получение сведений из ЕГРН</a:t>
          </a:r>
        </a:p>
      </dgm:t>
    </dgm:pt>
    <dgm:pt modelId="{D54BC0E4-0CA2-4097-A2D8-F2FD4F349232}" type="parTrans" cxnId="{72117A33-9C3A-4C32-B56A-A149BA4932D7}">
      <dgm:prSet/>
      <dgm:spPr/>
      <dgm:t>
        <a:bodyPr/>
        <a:lstStyle/>
        <a:p>
          <a:endParaRPr lang="ru-RU" sz="2400"/>
        </a:p>
      </dgm:t>
    </dgm:pt>
    <dgm:pt modelId="{3B8A9ADF-A8F9-4E6F-A638-A7240D80BCD4}" type="sibTrans" cxnId="{72117A33-9C3A-4C32-B56A-A149BA4932D7}">
      <dgm:prSet/>
      <dgm:spPr/>
      <dgm:t>
        <a:bodyPr/>
        <a:lstStyle/>
        <a:p>
          <a:endParaRPr lang="ru-RU" sz="2400"/>
        </a:p>
      </dgm:t>
    </dgm:pt>
    <dgm:pt modelId="{AD8DA378-A4DA-45B6-91DB-F063BCF17562}">
      <dgm:prSet phldrT="[Текст]" custT="1"/>
      <dgm:spPr>
        <a:solidFill>
          <a:schemeClr val="accent2">
            <a:lumMod val="60000"/>
            <a:lumOff val="40000"/>
            <a:alpha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1650" b="1" dirty="0">
              <a:latin typeface="Bookman Old Style" panose="02050604050505020204" pitchFamily="18" charset="0"/>
            </a:rPr>
            <a:t>Полная инвентаризация документов</a:t>
          </a:r>
        </a:p>
      </dgm:t>
    </dgm:pt>
    <dgm:pt modelId="{7051020C-8FD7-40E3-BB59-BC3CF190DE53}" type="parTrans" cxnId="{256D2CFA-E7EC-4DA8-9E46-6F9D03DCFC98}">
      <dgm:prSet/>
      <dgm:spPr/>
      <dgm:t>
        <a:bodyPr/>
        <a:lstStyle/>
        <a:p>
          <a:endParaRPr lang="ru-RU" sz="2400"/>
        </a:p>
      </dgm:t>
    </dgm:pt>
    <dgm:pt modelId="{8511DD94-D7F3-44A4-B9D2-4A1A66537B8D}" type="sibTrans" cxnId="{256D2CFA-E7EC-4DA8-9E46-6F9D03DCFC98}">
      <dgm:prSet/>
      <dgm:spPr/>
      <dgm:t>
        <a:bodyPr/>
        <a:lstStyle/>
        <a:p>
          <a:endParaRPr lang="ru-RU" sz="2400"/>
        </a:p>
      </dgm:t>
    </dgm:pt>
    <dgm:pt modelId="{82F2E9E7-3F8E-430A-8E24-A0FCD53A4C1C}" type="pres">
      <dgm:prSet presAssocID="{5DF4FFE2-60F9-495F-9483-B57065DE771F}" presName="Name0" presStyleCnt="0">
        <dgm:presLayoutVars>
          <dgm:dir/>
          <dgm:resizeHandles val="exact"/>
        </dgm:presLayoutVars>
      </dgm:prSet>
      <dgm:spPr/>
    </dgm:pt>
    <dgm:pt modelId="{D14B57D4-CA66-41C8-8AA4-2C280987E39B}" type="pres">
      <dgm:prSet presAssocID="{26CA384C-B559-4FC4-B0B4-24250719019B}" presName="Name5" presStyleLbl="vennNode1" presStyleIdx="0" presStyleCnt="4" custScaleX="185570" custScaleY="177938" custLinFactX="-3323" custLinFactNeighborX="-100000" custLinFactNeighborY="707">
        <dgm:presLayoutVars>
          <dgm:bulletEnabled val="1"/>
        </dgm:presLayoutVars>
      </dgm:prSet>
      <dgm:spPr/>
    </dgm:pt>
    <dgm:pt modelId="{84F67ED4-5980-4436-AC58-61188165478A}" type="pres">
      <dgm:prSet presAssocID="{6FFE48AD-C4B5-4B3F-B957-92BAC971C5B6}" presName="space" presStyleCnt="0"/>
      <dgm:spPr/>
    </dgm:pt>
    <dgm:pt modelId="{50768EA4-805B-46E0-9C2A-2CBA7EA1DCB3}" type="pres">
      <dgm:prSet presAssocID="{9369C1C5-262C-4550-B026-034997D2D875}" presName="Name5" presStyleLbl="vennNode1" presStyleIdx="1" presStyleCnt="4" custScaleX="180493" custScaleY="178230" custLinFactNeighborX="-22540" custLinFactNeighborY="-598">
        <dgm:presLayoutVars>
          <dgm:bulletEnabled val="1"/>
        </dgm:presLayoutVars>
      </dgm:prSet>
      <dgm:spPr/>
    </dgm:pt>
    <dgm:pt modelId="{634890C2-42AC-4E42-8CEF-3A70EF8AF471}" type="pres">
      <dgm:prSet presAssocID="{081813C6-8DDF-4622-B319-9DAE7FFECB1E}" presName="space" presStyleCnt="0"/>
      <dgm:spPr/>
    </dgm:pt>
    <dgm:pt modelId="{2D045141-07FC-49CF-A1C5-FD4EBFE88F13}" type="pres">
      <dgm:prSet presAssocID="{A7714DFD-610E-497F-9A0A-531B425B4E61}" presName="Name5" presStyleLbl="vennNode1" presStyleIdx="2" presStyleCnt="4" custScaleX="175695" custScaleY="177301" custLinFactNeighborX="31111" custLinFactNeighborY="615">
        <dgm:presLayoutVars>
          <dgm:bulletEnabled val="1"/>
        </dgm:presLayoutVars>
      </dgm:prSet>
      <dgm:spPr/>
    </dgm:pt>
    <dgm:pt modelId="{80C9328B-1E94-40C9-881B-9620130549E3}" type="pres">
      <dgm:prSet presAssocID="{3B8A9ADF-A8F9-4E6F-A638-A7240D80BCD4}" presName="space" presStyleCnt="0"/>
      <dgm:spPr/>
    </dgm:pt>
    <dgm:pt modelId="{201222CB-5D3A-44AB-9F82-C0AE76D43806}" type="pres">
      <dgm:prSet presAssocID="{AD8DA378-A4DA-45B6-91DB-F063BCF17562}" presName="Name5" presStyleLbl="vennNode1" presStyleIdx="3" presStyleCnt="4" custScaleX="180579" custScaleY="177938" custLinFactX="4152" custLinFactNeighborX="100000" custLinFactNeighborY="961">
        <dgm:presLayoutVars>
          <dgm:bulletEnabled val="1"/>
        </dgm:presLayoutVars>
      </dgm:prSet>
      <dgm:spPr/>
    </dgm:pt>
  </dgm:ptLst>
  <dgm:cxnLst>
    <dgm:cxn modelId="{54FEB401-607C-476F-B8CC-C0C4458520E7}" type="presOf" srcId="{5DF4FFE2-60F9-495F-9483-B57065DE771F}" destId="{82F2E9E7-3F8E-430A-8E24-A0FCD53A4C1C}" srcOrd="0" destOrd="0" presId="urn:microsoft.com/office/officeart/2005/8/layout/venn3"/>
    <dgm:cxn modelId="{C1BF7E09-703D-4783-BD0F-5854C57F8009}" type="presOf" srcId="{26CA384C-B559-4FC4-B0B4-24250719019B}" destId="{D14B57D4-CA66-41C8-8AA4-2C280987E39B}" srcOrd="0" destOrd="0" presId="urn:microsoft.com/office/officeart/2005/8/layout/venn3"/>
    <dgm:cxn modelId="{6D575A2C-CAF2-4118-8872-15BE6FBB73D5}" srcId="{5DF4FFE2-60F9-495F-9483-B57065DE771F}" destId="{9369C1C5-262C-4550-B026-034997D2D875}" srcOrd="1" destOrd="0" parTransId="{CFDDAB47-7BF1-481A-A77E-CE27FA97E2CD}" sibTransId="{081813C6-8DDF-4622-B319-9DAE7FFECB1E}"/>
    <dgm:cxn modelId="{72117A33-9C3A-4C32-B56A-A149BA4932D7}" srcId="{5DF4FFE2-60F9-495F-9483-B57065DE771F}" destId="{A7714DFD-610E-497F-9A0A-531B425B4E61}" srcOrd="2" destOrd="0" parTransId="{D54BC0E4-0CA2-4097-A2D8-F2FD4F349232}" sibTransId="{3B8A9ADF-A8F9-4E6F-A638-A7240D80BCD4}"/>
    <dgm:cxn modelId="{67456A7F-6516-4D4C-804B-A3496327E931}" srcId="{5DF4FFE2-60F9-495F-9483-B57065DE771F}" destId="{26CA384C-B559-4FC4-B0B4-24250719019B}" srcOrd="0" destOrd="0" parTransId="{55F7EC3B-1AAF-44E6-9CC3-3226E12E97C9}" sibTransId="{6FFE48AD-C4B5-4B3F-B957-92BAC971C5B6}"/>
    <dgm:cxn modelId="{0EB0C290-3A4C-40FD-A48F-B16FE6B83EB8}" type="presOf" srcId="{AD8DA378-A4DA-45B6-91DB-F063BCF17562}" destId="{201222CB-5D3A-44AB-9F82-C0AE76D43806}" srcOrd="0" destOrd="0" presId="urn:microsoft.com/office/officeart/2005/8/layout/venn3"/>
    <dgm:cxn modelId="{E9EEA6D0-693B-405F-BDEF-4793418F6D5D}" type="presOf" srcId="{9369C1C5-262C-4550-B026-034997D2D875}" destId="{50768EA4-805B-46E0-9C2A-2CBA7EA1DCB3}" srcOrd="0" destOrd="0" presId="urn:microsoft.com/office/officeart/2005/8/layout/venn3"/>
    <dgm:cxn modelId="{1DDA23DA-6240-4A3A-8346-0D9DB3508CD7}" type="presOf" srcId="{A7714DFD-610E-497F-9A0A-531B425B4E61}" destId="{2D045141-07FC-49CF-A1C5-FD4EBFE88F13}" srcOrd="0" destOrd="0" presId="urn:microsoft.com/office/officeart/2005/8/layout/venn3"/>
    <dgm:cxn modelId="{256D2CFA-E7EC-4DA8-9E46-6F9D03DCFC98}" srcId="{5DF4FFE2-60F9-495F-9483-B57065DE771F}" destId="{AD8DA378-A4DA-45B6-91DB-F063BCF17562}" srcOrd="3" destOrd="0" parTransId="{7051020C-8FD7-40E3-BB59-BC3CF190DE53}" sibTransId="{8511DD94-D7F3-44A4-B9D2-4A1A66537B8D}"/>
    <dgm:cxn modelId="{33B69E67-831F-4899-932B-A63DBF38A48D}" type="presParOf" srcId="{82F2E9E7-3F8E-430A-8E24-A0FCD53A4C1C}" destId="{D14B57D4-CA66-41C8-8AA4-2C280987E39B}" srcOrd="0" destOrd="0" presId="urn:microsoft.com/office/officeart/2005/8/layout/venn3"/>
    <dgm:cxn modelId="{8F6F7732-CA42-482A-94F3-A81668015F45}" type="presParOf" srcId="{82F2E9E7-3F8E-430A-8E24-A0FCD53A4C1C}" destId="{84F67ED4-5980-4436-AC58-61188165478A}" srcOrd="1" destOrd="0" presId="urn:microsoft.com/office/officeart/2005/8/layout/venn3"/>
    <dgm:cxn modelId="{7B655C59-C730-49FD-BA08-6D113CE80F44}" type="presParOf" srcId="{82F2E9E7-3F8E-430A-8E24-A0FCD53A4C1C}" destId="{50768EA4-805B-46E0-9C2A-2CBA7EA1DCB3}" srcOrd="2" destOrd="0" presId="urn:microsoft.com/office/officeart/2005/8/layout/venn3"/>
    <dgm:cxn modelId="{05FC2A55-0EDB-47D8-9935-36A20A1C025E}" type="presParOf" srcId="{82F2E9E7-3F8E-430A-8E24-A0FCD53A4C1C}" destId="{634890C2-42AC-4E42-8CEF-3A70EF8AF471}" srcOrd="3" destOrd="0" presId="urn:microsoft.com/office/officeart/2005/8/layout/venn3"/>
    <dgm:cxn modelId="{CB46FF82-278E-4E61-B0D7-075BFCA073D8}" type="presParOf" srcId="{82F2E9E7-3F8E-430A-8E24-A0FCD53A4C1C}" destId="{2D045141-07FC-49CF-A1C5-FD4EBFE88F13}" srcOrd="4" destOrd="0" presId="urn:microsoft.com/office/officeart/2005/8/layout/venn3"/>
    <dgm:cxn modelId="{F55745AA-2D3E-46AF-BF08-E9D1BD726B03}" type="presParOf" srcId="{82F2E9E7-3F8E-430A-8E24-A0FCD53A4C1C}" destId="{80C9328B-1E94-40C9-881B-9620130549E3}" srcOrd="5" destOrd="0" presId="urn:microsoft.com/office/officeart/2005/8/layout/venn3"/>
    <dgm:cxn modelId="{85B8B62B-FB49-4F68-87D0-E7DCDFC56CFB}" type="presParOf" srcId="{82F2E9E7-3F8E-430A-8E24-A0FCD53A4C1C}" destId="{201222CB-5D3A-44AB-9F82-C0AE76D43806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4B57D4-CA66-41C8-8AA4-2C280987E39B}">
      <dsp:nvSpPr>
        <dsp:cNvPr id="0" name=""/>
        <dsp:cNvSpPr/>
      </dsp:nvSpPr>
      <dsp:spPr>
        <a:xfrm>
          <a:off x="0" y="4861"/>
          <a:ext cx="3086267" cy="2959337"/>
        </a:xfrm>
        <a:prstGeom prst="ellipse">
          <a:avLst/>
        </a:prstGeom>
        <a:solidFill>
          <a:schemeClr val="accent2">
            <a:lumMod val="60000"/>
            <a:lumOff val="40000"/>
            <a:alpha val="5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1527" tIns="30480" rIns="91527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Bookman Old Style" panose="02050604050505020204" pitchFamily="18" charset="0"/>
            </a:rPr>
            <a:t>Работа с населением</a:t>
          </a:r>
        </a:p>
      </dsp:txBody>
      <dsp:txXfrm>
        <a:off x="451973" y="438246"/>
        <a:ext cx="2182321" cy="2092567"/>
      </dsp:txXfrm>
    </dsp:sp>
    <dsp:sp modelId="{50768EA4-805B-46E0-9C2A-2CBA7EA1DCB3}">
      <dsp:nvSpPr>
        <dsp:cNvPr id="0" name=""/>
        <dsp:cNvSpPr/>
      </dsp:nvSpPr>
      <dsp:spPr>
        <a:xfrm>
          <a:off x="2963575" y="0"/>
          <a:ext cx="3001830" cy="2964193"/>
        </a:xfrm>
        <a:prstGeom prst="ellipse">
          <a:avLst/>
        </a:prstGeom>
        <a:solidFill>
          <a:schemeClr val="accent2">
            <a:lumMod val="60000"/>
            <a:lumOff val="40000"/>
            <a:alpha val="5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1527" tIns="29210" rIns="91527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1" kern="1200" dirty="0">
              <a:latin typeface="Bookman Old Style" panose="02050604050505020204" pitchFamily="18" charset="0"/>
            </a:rPr>
            <a:t>Сбор документов</a:t>
          </a:r>
        </a:p>
      </dsp:txBody>
      <dsp:txXfrm>
        <a:off x="3403183" y="434096"/>
        <a:ext cx="2122614" cy="2096001"/>
      </dsp:txXfrm>
    </dsp:sp>
    <dsp:sp modelId="{2D045141-07FC-49CF-A1C5-FD4EBFE88F13}">
      <dsp:nvSpPr>
        <dsp:cNvPr id="0" name=""/>
        <dsp:cNvSpPr/>
      </dsp:nvSpPr>
      <dsp:spPr>
        <a:xfrm>
          <a:off x="5811236" y="15455"/>
          <a:ext cx="2922033" cy="2948743"/>
        </a:xfrm>
        <a:prstGeom prst="ellipse">
          <a:avLst/>
        </a:prstGeom>
        <a:solidFill>
          <a:schemeClr val="accent2">
            <a:lumMod val="60000"/>
            <a:lumOff val="40000"/>
            <a:alpha val="5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1527" tIns="30480" rIns="91527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Bookman Old Style" panose="02050604050505020204" pitchFamily="18" charset="0"/>
            </a:rPr>
            <a:t>Получение сведений из ЕГРН</a:t>
          </a:r>
        </a:p>
      </dsp:txBody>
      <dsp:txXfrm>
        <a:off x="6239158" y="447288"/>
        <a:ext cx="2066189" cy="2085077"/>
      </dsp:txXfrm>
    </dsp:sp>
    <dsp:sp modelId="{201222CB-5D3A-44AB-9F82-C0AE76D43806}">
      <dsp:nvSpPr>
        <dsp:cNvPr id="0" name=""/>
        <dsp:cNvSpPr/>
      </dsp:nvSpPr>
      <dsp:spPr>
        <a:xfrm>
          <a:off x="8582068" y="4861"/>
          <a:ext cx="3003260" cy="2959337"/>
        </a:xfrm>
        <a:prstGeom prst="ellipse">
          <a:avLst/>
        </a:prstGeom>
        <a:solidFill>
          <a:schemeClr val="accent2">
            <a:lumMod val="60000"/>
            <a:lumOff val="40000"/>
            <a:alpha val="5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1527" tIns="21590" rIns="91527" bIns="21590" numCol="1" spcCol="1270" anchor="ctr" anchorCtr="0">
          <a:noAutofit/>
        </a:bodyPr>
        <a:lstStyle/>
        <a:p>
          <a:pPr marL="0" lvl="0" indent="0" algn="ctr" defTabSz="7334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50" b="1" kern="1200" dirty="0">
              <a:latin typeface="Bookman Old Style" panose="02050604050505020204" pitchFamily="18" charset="0"/>
            </a:rPr>
            <a:t>Полная инвентаризация документов</a:t>
          </a:r>
        </a:p>
      </dsp:txBody>
      <dsp:txXfrm>
        <a:off x="9021885" y="438246"/>
        <a:ext cx="2123626" cy="20925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3226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335" y="0"/>
            <a:ext cx="2953226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956BBDE-60CC-4BCA-81DF-6DF2A214747D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53226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335" y="9448185"/>
            <a:ext cx="2953226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2837A6B-DAA4-4C2D-AEAB-4E9E7009579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15455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3226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335" y="0"/>
            <a:ext cx="2953226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458DC92-80B5-49B8-8E83-E27AE15B0FBF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27812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514" y="4724956"/>
            <a:ext cx="545211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53226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335" y="9448185"/>
            <a:ext cx="2953226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3266150-FA26-45B5-BF0B-186B42A09DC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9467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71071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126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3673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3487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7753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27812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A2CC701-D80A-463B-8415-A85485312088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5309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7886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9064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5117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2320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hidden">
          <a:xfrm>
            <a:off x="0" y="1"/>
            <a:ext cx="12188825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 bwMode="hidden">
          <a:xfrm>
            <a:off x="0" y="4810562"/>
            <a:ext cx="12188825" cy="2047439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 rtlCol="0">
            <a:norm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5029200"/>
            <a:ext cx="8229600" cy="11430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B840EC4-B557-47C7-9180-0AC8ECD0FA6A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ru-RU" smtClean="0"/>
              <a:t>‹#›</a:t>
            </a:fld>
            <a:endParaRPr lang="ru-RU" dirty="0"/>
          </a:p>
        </p:txBody>
      </p:sp>
      <p:sp useBgFill="1">
        <p:nvSpPr>
          <p:cNvPr id="20" name="Полилиния 9"/>
          <p:cNvSpPr>
            <a:spLocks/>
          </p:cNvSpPr>
          <p:nvPr/>
        </p:nvSpPr>
        <p:spPr bwMode="white">
          <a:xfrm>
            <a:off x="1057" y="4714632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76F5C66-992D-4D1A-A519-3833CCF90C44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1" y="0"/>
            <a:ext cx="9314539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 bwMode="hidden">
          <a:xfrm>
            <a:off x="1" y="1"/>
            <a:ext cx="9218611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Полилиния 9"/>
          <p:cNvSpPr>
            <a:spLocks/>
          </p:cNvSpPr>
          <p:nvPr/>
        </p:nvSpPr>
        <p:spPr bwMode="hidden">
          <a:xfrm rot="5400000">
            <a:off x="5885540" y="3333074"/>
            <a:ext cx="685800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558667" y="685800"/>
            <a:ext cx="1295401" cy="5486400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2413" y="685800"/>
            <a:ext cx="7460842" cy="5486400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833BD23-83AE-4269-8BC1-BD3E67F7AA55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E8A8F4C-C296-4DEA-8444-C36CC776F5E7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0"/>
            <a:ext cx="12188825" cy="4810561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 bwMode="hidden">
          <a:xfrm>
            <a:off x="0" y="1"/>
            <a:ext cx="12188825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360" y="1905000"/>
            <a:ext cx="9142999" cy="2667000"/>
          </a:xfrm>
        </p:spPr>
        <p:txBody>
          <a:bodyPr rtlCol="0" anchor="b">
            <a:noAutofit/>
          </a:bodyPr>
          <a:lstStyle>
            <a:lvl1pPr algn="l">
              <a:defRPr sz="4800" b="0" cap="none" baseline="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2" y="5029200"/>
            <a:ext cx="8229601" cy="11430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18EB041-7843-42C1-98B1-88F35567ED0C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6" name="Полилиния 9"/>
          <p:cNvSpPr>
            <a:spLocks/>
          </p:cNvSpPr>
          <p:nvPr/>
        </p:nvSpPr>
        <p:spPr bwMode="hidden">
          <a:xfrm>
            <a:off x="1057" y="4714632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6552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46812" y="1905000"/>
            <a:ext cx="4416552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DEA58D3-5D2E-4EF1-8153-A40A5A76D604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2413" y="2743200"/>
            <a:ext cx="4416552" cy="34290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 baseline="0"/>
            </a:lvl8pPr>
            <a:lvl9pPr marL="1920240">
              <a:defRPr sz="1600" baseline="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46812" y="1905000"/>
            <a:ext cx="4416552" cy="7620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46812" y="2743200"/>
            <a:ext cx="4416552" cy="34290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1B88487-9A21-4393-915E-19407F0784C7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183C49-3DA5-4721-8529-D139C264E50C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 bwMode="hidden">
          <a:xfrm>
            <a:off x="0" y="1"/>
            <a:ext cx="12188825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9922D90-CE70-4002-B3B5-C3BEF3814037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15"/>
          <p:cNvSpPr>
            <a:spLocks/>
          </p:cNvSpPr>
          <p:nvPr/>
        </p:nvSpPr>
        <p:spPr bwMode="auto">
          <a:xfrm>
            <a:off x="4494212" y="1905000"/>
            <a:ext cx="6153912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568" y="2087880"/>
            <a:ext cx="5791200" cy="3886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514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0F0D3D-5831-4DE6-BDE7-710FC90D9C1B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15"/>
          <p:cNvSpPr>
            <a:spLocks/>
          </p:cNvSpPr>
          <p:nvPr/>
        </p:nvSpPr>
        <p:spPr bwMode="auto">
          <a:xfrm>
            <a:off x="1522413" y="1905000"/>
            <a:ext cx="6153912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1706880" y="2087880"/>
            <a:ext cx="5784978" cy="3886200"/>
          </a:xfrm>
          <a:solidFill>
            <a:schemeClr val="bg2">
              <a:lumMod val="40000"/>
              <a:lumOff val="6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23211" y="3429000"/>
            <a:ext cx="2743200" cy="2514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2B43FC7-BC2F-4552-813F-9215FD99DBD5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189723"/>
            <a:ext cx="9144000" cy="11445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dirty="0"/>
              <a:t>Образец заголовка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1628776"/>
            <a:ext cx="12188825" cy="52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Прямоугольник 16"/>
          <p:cNvSpPr/>
          <p:nvPr/>
        </p:nvSpPr>
        <p:spPr bwMode="hidden">
          <a:xfrm>
            <a:off x="0" y="1535908"/>
            <a:ext cx="12188825" cy="5322093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522413" y="6420898"/>
            <a:ext cx="7010399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08721" y="6420898"/>
            <a:ext cx="964036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DDF34CF6-8DF1-4BC4-BF86-08C9D5E7B69D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027920" y="6420898"/>
            <a:ext cx="638493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693B167E-EA96-4147-81DE-549160052C2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8" name="Полилиния 9"/>
          <p:cNvSpPr>
            <a:spLocks/>
          </p:cNvSpPr>
          <p:nvPr/>
        </p:nvSpPr>
        <p:spPr bwMode="white">
          <a:xfrm>
            <a:off x="1057" y="1470256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1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2625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72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15468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2.jp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1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7BEA905-40FC-4A18-8FAD-C247DD88DB53}"/>
              </a:ext>
            </a:extLst>
          </p:cNvPr>
          <p:cNvSpPr/>
          <p:nvPr/>
        </p:nvSpPr>
        <p:spPr>
          <a:xfrm>
            <a:off x="261764" y="2924944"/>
            <a:ext cx="83406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Комплексные кадастровые работы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34F48B13-6A79-4AFF-B846-6FF5A6B78B72}"/>
              </a:ext>
            </a:extLst>
          </p:cNvPr>
          <p:cNvSpPr txBox="1">
            <a:spLocks/>
          </p:cNvSpPr>
          <p:nvPr/>
        </p:nvSpPr>
        <p:spPr>
          <a:xfrm>
            <a:off x="267018" y="5229200"/>
            <a:ext cx="11876066" cy="136815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Pct val="110000"/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latin typeface="Bookman Old Style" panose="02050604050505020204" pitchFamily="18" charset="0"/>
              </a:rPr>
              <a:t>Докладчики: </a:t>
            </a:r>
          </a:p>
          <a:p>
            <a:endParaRPr lang="ru-RU" b="1" dirty="0">
              <a:latin typeface="Bookman Old Style" panose="02050604050505020204" pitchFamily="18" charset="0"/>
            </a:endParaRPr>
          </a:p>
          <a:p>
            <a:r>
              <a:rPr lang="ru-RU" b="1" dirty="0" err="1">
                <a:latin typeface="Bookman Old Style" panose="02050604050505020204" pitchFamily="18" charset="0"/>
              </a:rPr>
              <a:t>Казаковцев</a:t>
            </a:r>
            <a:r>
              <a:rPr lang="ru-RU" b="1" dirty="0">
                <a:latin typeface="Bookman Old Style" panose="02050604050505020204" pitchFamily="18" charset="0"/>
              </a:rPr>
              <a:t> Сергей Алексеевич – заместитель министра имущественных отношений Кировской области</a:t>
            </a:r>
          </a:p>
          <a:p>
            <a:endParaRPr lang="ru-RU" b="1" dirty="0">
              <a:latin typeface="Bookman Old Style" panose="02050604050505020204" pitchFamily="18" charset="0"/>
            </a:endParaRPr>
          </a:p>
          <a:p>
            <a:r>
              <a:rPr lang="ru-RU" b="1" dirty="0">
                <a:latin typeface="Bookman Old Style" panose="02050604050505020204" pitchFamily="18" charset="0"/>
              </a:rPr>
              <a:t>Быкова Надежда Александровна - начальник отдела развития земельных отношений министерства имущественных отношений Кировской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1617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842AFBD-12BC-4948-9B09-C5BD20B68E30}"/>
              </a:ext>
            </a:extLst>
          </p:cNvPr>
          <p:cNvSpPr/>
          <p:nvPr/>
        </p:nvSpPr>
        <p:spPr>
          <a:xfrm>
            <a:off x="117748" y="1713655"/>
            <a:ext cx="7056784" cy="496746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glow rad="63500">
              <a:schemeClr val="tx1"/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916EFB-B3DB-4783-AC69-EDCED75A3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892" y="280155"/>
            <a:ext cx="9144000" cy="114455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Организация комплексных кадастровых работ                     (мероприятия, сроки)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DC7210F-B4D0-45A3-8441-CC75D008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2584" y="6563109"/>
            <a:ext cx="638493" cy="236030"/>
          </a:xfrm>
        </p:spPr>
        <p:txBody>
          <a:bodyPr/>
          <a:lstStyle/>
          <a:p>
            <a:pPr rtl="0"/>
            <a:fld id="{693B167E-EA96-4147-81DE-549160052C22}" type="slidenum">
              <a:rPr lang="ru-RU" smtClean="0"/>
              <a:t>10</a:t>
            </a:fld>
            <a:endParaRPr lang="ru-RU" dirty="0"/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3E2C235A-6B9C-4FB4-8DB4-7AB36A7433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184019"/>
              </p:ext>
            </p:extLst>
          </p:nvPr>
        </p:nvGraphicFramePr>
        <p:xfrm>
          <a:off x="225760" y="1793866"/>
          <a:ext cx="6840760" cy="48249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631764">
                  <a:extLst>
                    <a:ext uri="{9D8B030D-6E8A-4147-A177-3AD203B41FA5}">
                      <a16:colId xmlns:a16="http://schemas.microsoft.com/office/drawing/2014/main" val="3775456028"/>
                    </a:ext>
                  </a:extLst>
                </a:gridCol>
                <a:gridCol w="2208996">
                  <a:extLst>
                    <a:ext uri="{9D8B030D-6E8A-4147-A177-3AD203B41FA5}">
                      <a16:colId xmlns:a16="http://schemas.microsoft.com/office/drawing/2014/main" val="1383922567"/>
                    </a:ext>
                  </a:extLst>
                </a:gridCol>
              </a:tblGrid>
              <a:tr h="870772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Наименование мероприятий, реализуемых муниципальными образованиями</a:t>
                      </a:r>
                    </a:p>
                  </a:txBody>
                  <a:tcPr>
                    <a:gradFill>
                      <a:gsLst>
                        <a:gs pos="55500">
                          <a:srgbClr val="E6D5CE"/>
                        </a:gs>
                        <a:gs pos="37000">
                          <a:srgbClr val="EDE1DC"/>
                        </a:gs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Предельный срок</a:t>
                      </a:r>
                    </a:p>
                  </a:txBody>
                  <a:tcPr>
                    <a:gradFill>
                      <a:gsLst>
                        <a:gs pos="55500">
                          <a:srgbClr val="E6D5CE"/>
                        </a:gs>
                        <a:gs pos="37000">
                          <a:srgbClr val="EDE1DC"/>
                        </a:gs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8813175"/>
                  </a:ext>
                </a:extLst>
              </a:tr>
              <a:tr h="630472">
                <a:tc>
                  <a:txBody>
                    <a:bodyPr/>
                    <a:lstStyle/>
                    <a:p>
                      <a:pPr algn="l"/>
                      <a:r>
                        <a:rPr lang="ru-RU" b="0" dirty="0">
                          <a:latin typeface="Bookman Old Style" panose="02050604050505020204" pitchFamily="18" charset="0"/>
                        </a:rPr>
                        <a:t>Конкурсные процедуры, заключение контрактов (все потоки)</a:t>
                      </a:r>
                    </a:p>
                  </a:txBody>
                  <a:tcPr>
                    <a:gradFill>
                      <a:gsLst>
                        <a:gs pos="55500">
                          <a:srgbClr val="E6D5CE"/>
                        </a:gs>
                        <a:gs pos="37000">
                          <a:srgbClr val="EDE1DC"/>
                        </a:gs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Bookman Old Style" panose="02050604050505020204" pitchFamily="18" charset="0"/>
                        </a:rPr>
                        <a:t>до </a:t>
                      </a:r>
                      <a:r>
                        <a:rPr lang="ru-RU" b="1" dirty="0">
                          <a:latin typeface="Bookman Old Style" panose="02050604050505020204" pitchFamily="18" charset="0"/>
                        </a:rPr>
                        <a:t>2 мая</a:t>
                      </a:r>
                    </a:p>
                  </a:txBody>
                  <a:tcPr>
                    <a:gradFill>
                      <a:gsLst>
                        <a:gs pos="55500">
                          <a:srgbClr val="E6D5CE"/>
                        </a:gs>
                        <a:gs pos="37000">
                          <a:srgbClr val="EDE1DC"/>
                        </a:gs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79104070"/>
                  </a:ext>
                </a:extLst>
              </a:tr>
              <a:tr h="497585">
                <a:tc>
                  <a:txBody>
                    <a:bodyPr/>
                    <a:lstStyle/>
                    <a:p>
                      <a:pPr algn="l"/>
                      <a:r>
                        <a:rPr lang="ru-RU" b="0" dirty="0">
                          <a:latin typeface="Bookman Old Style" panose="02050604050505020204" pitchFamily="18" charset="0"/>
                        </a:rPr>
                        <a:t>Выполнение ККР и подготовка КПТР</a:t>
                      </a:r>
                    </a:p>
                  </a:txBody>
                  <a:tcPr>
                    <a:gradFill>
                      <a:gsLst>
                        <a:gs pos="55500">
                          <a:srgbClr val="E6D5CE"/>
                        </a:gs>
                        <a:gs pos="37000">
                          <a:srgbClr val="EDE1DC"/>
                        </a:gs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Bookman Old Style" panose="02050604050505020204" pitchFamily="18" charset="0"/>
                        </a:rPr>
                        <a:t>до </a:t>
                      </a:r>
                      <a:r>
                        <a:rPr lang="ru-RU" b="1" dirty="0">
                          <a:latin typeface="Bookman Old Style" panose="02050604050505020204" pitchFamily="18" charset="0"/>
                        </a:rPr>
                        <a:t>9 августа</a:t>
                      </a:r>
                    </a:p>
                  </a:txBody>
                  <a:tcPr>
                    <a:gradFill>
                      <a:gsLst>
                        <a:gs pos="55500">
                          <a:srgbClr val="E6D5CE"/>
                        </a:gs>
                        <a:gs pos="37000">
                          <a:srgbClr val="EDE1DC"/>
                        </a:gs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92933476"/>
                  </a:ext>
                </a:extLst>
              </a:tr>
              <a:tr h="497585">
                <a:tc>
                  <a:txBody>
                    <a:bodyPr/>
                    <a:lstStyle/>
                    <a:p>
                      <a:pPr algn="l"/>
                      <a:r>
                        <a:rPr lang="ru-RU" b="0" dirty="0">
                          <a:latin typeface="Bookman Old Style" panose="02050604050505020204" pitchFamily="18" charset="0"/>
                        </a:rPr>
                        <a:t>Предварительная проверка КПТР</a:t>
                      </a:r>
                    </a:p>
                  </a:txBody>
                  <a:tcPr>
                    <a:gradFill>
                      <a:gsLst>
                        <a:gs pos="55500">
                          <a:srgbClr val="E6D5CE"/>
                        </a:gs>
                        <a:gs pos="37000">
                          <a:srgbClr val="EDE1DC"/>
                        </a:gs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Bookman Old Style" panose="02050604050505020204" pitchFamily="18" charset="0"/>
                        </a:rPr>
                        <a:t>до </a:t>
                      </a:r>
                      <a:r>
                        <a:rPr lang="ru-RU" b="1" dirty="0">
                          <a:latin typeface="Bookman Old Style" panose="02050604050505020204" pitchFamily="18" charset="0"/>
                        </a:rPr>
                        <a:t>15 августа</a:t>
                      </a:r>
                    </a:p>
                  </a:txBody>
                  <a:tcPr>
                    <a:gradFill>
                      <a:gsLst>
                        <a:gs pos="55500">
                          <a:srgbClr val="E6D5CE"/>
                        </a:gs>
                        <a:gs pos="37000">
                          <a:srgbClr val="EDE1DC"/>
                        </a:gs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9524419"/>
                  </a:ext>
                </a:extLst>
              </a:tr>
              <a:tr h="630472">
                <a:tc>
                  <a:txBody>
                    <a:bodyPr/>
                    <a:lstStyle/>
                    <a:p>
                      <a:pPr algn="l"/>
                      <a:r>
                        <a:rPr lang="ru-RU" b="0" dirty="0">
                          <a:latin typeface="Bookman Old Style" panose="02050604050505020204" pitchFamily="18" charset="0"/>
                        </a:rPr>
                        <a:t>Согласование согласительными комиссиями</a:t>
                      </a:r>
                    </a:p>
                  </a:txBody>
                  <a:tcPr>
                    <a:gradFill>
                      <a:gsLst>
                        <a:gs pos="55500">
                          <a:srgbClr val="E6D5CE"/>
                        </a:gs>
                        <a:gs pos="37000">
                          <a:srgbClr val="EDE1DC"/>
                        </a:gs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Bookman Old Style" panose="02050604050505020204" pitchFamily="18" charset="0"/>
                        </a:rPr>
                        <a:t>до </a:t>
                      </a:r>
                      <a:r>
                        <a:rPr lang="ru-RU" b="1" dirty="0">
                          <a:latin typeface="Bookman Old Style" panose="02050604050505020204" pitchFamily="18" charset="0"/>
                        </a:rPr>
                        <a:t>25 сентября</a:t>
                      </a:r>
                    </a:p>
                  </a:txBody>
                  <a:tcPr>
                    <a:gradFill>
                      <a:gsLst>
                        <a:gs pos="55500">
                          <a:srgbClr val="E6D5CE"/>
                        </a:gs>
                        <a:gs pos="37000">
                          <a:srgbClr val="EDE1DC"/>
                        </a:gs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23568208"/>
                  </a:ext>
                </a:extLst>
              </a:tr>
              <a:tr h="497585">
                <a:tc>
                  <a:txBody>
                    <a:bodyPr/>
                    <a:lstStyle/>
                    <a:p>
                      <a:pPr algn="l"/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Утверждение КПТР</a:t>
                      </a:r>
                    </a:p>
                  </a:txBody>
                  <a:tcPr>
                    <a:gradFill>
                      <a:gsLst>
                        <a:gs pos="55500">
                          <a:srgbClr val="E6D5CE"/>
                        </a:gs>
                        <a:gs pos="37000">
                          <a:srgbClr val="EDE1DC"/>
                        </a:gs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Bookman Old Style" panose="02050604050505020204" pitchFamily="18" charset="0"/>
                        </a:rPr>
                        <a:t>до </a:t>
                      </a:r>
                      <a:r>
                        <a:rPr lang="ru-RU" b="1" dirty="0">
                          <a:latin typeface="Bookman Old Style" panose="02050604050505020204" pitchFamily="18" charset="0"/>
                        </a:rPr>
                        <a:t>2 октября</a:t>
                      </a:r>
                    </a:p>
                  </a:txBody>
                  <a:tcPr>
                    <a:gradFill>
                      <a:gsLst>
                        <a:gs pos="55500">
                          <a:srgbClr val="E6D5CE"/>
                        </a:gs>
                        <a:gs pos="37000">
                          <a:srgbClr val="EDE1DC"/>
                        </a:gs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89738625"/>
                  </a:ext>
                </a:extLst>
              </a:tr>
              <a:tr h="630472">
                <a:tc>
                  <a:txBody>
                    <a:bodyPr/>
                    <a:lstStyle/>
                    <a:p>
                      <a:pPr algn="l"/>
                      <a:r>
                        <a:rPr lang="ru-RU" b="0" dirty="0">
                          <a:latin typeface="Bookman Old Style" panose="02050604050505020204" pitchFamily="18" charset="0"/>
                        </a:rPr>
                        <a:t>Представление КПТР в орган регистрации прав</a:t>
                      </a:r>
                    </a:p>
                  </a:txBody>
                  <a:tcPr>
                    <a:gradFill>
                      <a:gsLst>
                        <a:gs pos="55500">
                          <a:srgbClr val="E6D5CE"/>
                        </a:gs>
                        <a:gs pos="37000">
                          <a:srgbClr val="EDE1DC"/>
                        </a:gs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latin typeface="Bookman Old Style" panose="02050604050505020204" pitchFamily="18" charset="0"/>
                        </a:rPr>
                        <a:t>до </a:t>
                      </a:r>
                      <a:r>
                        <a:rPr lang="ru-RU" b="1">
                          <a:latin typeface="Bookman Old Style" panose="02050604050505020204" pitchFamily="18" charset="0"/>
                        </a:rPr>
                        <a:t>15 </a:t>
                      </a:r>
                      <a:r>
                        <a:rPr lang="ru-RU" b="1" dirty="0">
                          <a:latin typeface="Bookman Old Style" panose="02050604050505020204" pitchFamily="18" charset="0"/>
                        </a:rPr>
                        <a:t>октября</a:t>
                      </a:r>
                    </a:p>
                  </a:txBody>
                  <a:tcPr>
                    <a:gradFill>
                      <a:gsLst>
                        <a:gs pos="55500">
                          <a:srgbClr val="E6D5CE"/>
                        </a:gs>
                        <a:gs pos="37000">
                          <a:srgbClr val="EDE1DC"/>
                        </a:gs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30583123"/>
                  </a:ext>
                </a:extLst>
              </a:tr>
              <a:tr h="497585">
                <a:tc>
                  <a:txBody>
                    <a:bodyPr/>
                    <a:lstStyle/>
                    <a:p>
                      <a:pPr algn="l"/>
                      <a:r>
                        <a:rPr lang="ru-RU" b="0" dirty="0">
                          <a:latin typeface="Bookman Old Style" panose="02050604050505020204" pitchFamily="18" charset="0"/>
                        </a:rPr>
                        <a:t>Внесение сведений в ЕГРН</a:t>
                      </a:r>
                    </a:p>
                  </a:txBody>
                  <a:tcPr>
                    <a:gradFill>
                      <a:gsLst>
                        <a:gs pos="55500">
                          <a:srgbClr val="E6D5CE"/>
                        </a:gs>
                        <a:gs pos="37000">
                          <a:srgbClr val="EDE1DC"/>
                        </a:gs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Bookman Old Style" panose="02050604050505020204" pitchFamily="18" charset="0"/>
                        </a:rPr>
                        <a:t>до </a:t>
                      </a:r>
                      <a:r>
                        <a:rPr lang="ru-RU" b="1" dirty="0">
                          <a:latin typeface="Bookman Old Style" panose="02050604050505020204" pitchFamily="18" charset="0"/>
                        </a:rPr>
                        <a:t>16 ноября</a:t>
                      </a:r>
                    </a:p>
                  </a:txBody>
                  <a:tcPr>
                    <a:gradFill>
                      <a:gsLst>
                        <a:gs pos="55500">
                          <a:srgbClr val="E6D5CE"/>
                        </a:gs>
                        <a:gs pos="37000">
                          <a:srgbClr val="EDE1DC"/>
                        </a:gs>
                        <a:gs pos="0">
                          <a:schemeClr val="accent5">
                            <a:lumMod val="5000"/>
                            <a:lumOff val="95000"/>
                          </a:schemeClr>
                        </a:gs>
                        <a:gs pos="74000">
                          <a:schemeClr val="accent5">
                            <a:lumMod val="45000"/>
                            <a:lumOff val="55000"/>
                          </a:schemeClr>
                        </a:gs>
                        <a:gs pos="83000">
                          <a:schemeClr val="accent5">
                            <a:lumMod val="45000"/>
                            <a:lumOff val="55000"/>
                          </a:schemeClr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lin ang="81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65031430"/>
                  </a:ext>
                </a:extLst>
              </a:tr>
            </a:tbl>
          </a:graphicData>
        </a:graphic>
      </p:graphicFrame>
      <p:sp>
        <p:nvSpPr>
          <p:cNvPr id="13" name="Овал 4">
            <a:extLst>
              <a:ext uri="{FF2B5EF4-FFF2-40B4-BE49-F238E27FC236}">
                <a16:creationId xmlns:a16="http://schemas.microsoft.com/office/drawing/2014/main" id="{CF574043-62B7-4BD5-AD2B-85E8E9367DF0}"/>
              </a:ext>
            </a:extLst>
          </p:cNvPr>
          <p:cNvSpPr txBox="1"/>
          <p:nvPr/>
        </p:nvSpPr>
        <p:spPr>
          <a:xfrm>
            <a:off x="7514203" y="1700808"/>
            <a:ext cx="2484273" cy="184659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91527" tIns="30480" rIns="91527" bIns="3048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000" b="1" kern="1200" dirty="0">
              <a:latin typeface="Bookman Old Style" panose="02050604050505020204" pitchFamily="18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36B4BCC-3ECC-4CB9-9713-520E66687FCE}"/>
              </a:ext>
            </a:extLst>
          </p:cNvPr>
          <p:cNvSpPr/>
          <p:nvPr/>
        </p:nvSpPr>
        <p:spPr>
          <a:xfrm>
            <a:off x="7606577" y="2608987"/>
            <a:ext cx="4248471" cy="203132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glow rad="63500">
              <a:schemeClr val="tx1"/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</a:rPr>
              <a:t>Проведение ежемесячных, а после завершения контрактации – еженедельных совещаний в форме ВКС с МО и подрядчиками по муниципальным контрактам о промежуточных итогах выполнения работ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D55D189-CD92-4D05-94A0-0C9228369509}"/>
              </a:ext>
            </a:extLst>
          </p:cNvPr>
          <p:cNvSpPr/>
          <p:nvPr/>
        </p:nvSpPr>
        <p:spPr>
          <a:xfrm>
            <a:off x="7606580" y="1735037"/>
            <a:ext cx="4248471" cy="64633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glow rad="63500">
              <a:schemeClr val="tx1"/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Bookman Old Style" panose="02050604050505020204" pitchFamily="18" charset="0"/>
              </a:rPr>
              <a:t>Мероприятия, реализуемые на площадке министерства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979AEAF-F006-47A5-8159-F800D2380628}"/>
              </a:ext>
            </a:extLst>
          </p:cNvPr>
          <p:cNvSpPr/>
          <p:nvPr/>
        </p:nvSpPr>
        <p:spPr>
          <a:xfrm>
            <a:off x="7606577" y="5606452"/>
            <a:ext cx="4248471" cy="92333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glow rad="63500">
              <a:schemeClr val="tx1"/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</a:rPr>
              <a:t>Осуществление консультационной помощи, в том числе посредством </a:t>
            </a:r>
            <a:r>
              <a:rPr lang="en-US" dirty="0">
                <a:latin typeface="Bookman Old Style" panose="02050604050505020204" pitchFamily="18" charset="0"/>
              </a:rPr>
              <a:t>Telegram-</a:t>
            </a:r>
            <a:r>
              <a:rPr lang="ru-RU" dirty="0">
                <a:latin typeface="Bookman Old Style" panose="02050604050505020204" pitchFamily="18" charset="0"/>
              </a:rPr>
              <a:t>чата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60628AA-1CDF-4A4C-AD50-0485937247FC}"/>
              </a:ext>
            </a:extLst>
          </p:cNvPr>
          <p:cNvSpPr/>
          <p:nvPr/>
        </p:nvSpPr>
        <p:spPr>
          <a:xfrm>
            <a:off x="7606577" y="4800216"/>
            <a:ext cx="4248471" cy="64633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glow rad="63500">
              <a:schemeClr val="tx1"/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</a:rPr>
              <a:t>Участие в работе </a:t>
            </a:r>
          </a:p>
          <a:p>
            <a:pPr algn="ctr"/>
            <a:r>
              <a:rPr lang="ru-RU" dirty="0">
                <a:latin typeface="Bookman Old Style" panose="02050604050505020204" pitchFamily="18" charset="0"/>
              </a:rPr>
              <a:t>согласительных комиссий</a:t>
            </a:r>
          </a:p>
        </p:txBody>
      </p:sp>
    </p:spTree>
    <p:extLst>
      <p:ext uri="{BB962C8B-B14F-4D97-AF65-F5344CB8AC3E}">
        <p14:creationId xmlns:p14="http://schemas.microsoft.com/office/powerpoint/2010/main" val="370522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C7B2ED2-160B-400F-B476-F0B22402E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93B167E-EA96-4147-81DE-549160052C22}" type="slidenum">
              <a:rPr lang="ru-RU" smtClean="0"/>
              <a:t>11</a:t>
            </a:fld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05F781B-A661-431E-BABB-0B8BD81185E8}"/>
              </a:ext>
            </a:extLst>
          </p:cNvPr>
          <p:cNvSpPr/>
          <p:nvPr/>
        </p:nvSpPr>
        <p:spPr>
          <a:xfrm>
            <a:off x="657808" y="332656"/>
            <a:ext cx="10873208" cy="600164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glow rad="63500">
              <a:schemeClr val="tx1"/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Bookman Old Style" panose="02050604050505020204" pitchFamily="18" charset="0"/>
              </a:rPr>
              <a:t>Информация о выполнении комплексных кадастровых работ на территории Кировской области размещается на официальном сайте министерства имущественных отношений Кировской области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https://dgs.kirovreg.ru/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dirty="0">
                <a:latin typeface="Bookman Old Style" panose="02050604050505020204" pitchFamily="18" charset="0"/>
              </a:rPr>
              <a:t>в разделе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деятельность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комплексные кадастровые работы: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Bookman Old Style" panose="02050604050505020204" pitchFamily="18" charset="0"/>
              </a:rPr>
              <a:t>Извещения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400" dirty="0">
              <a:latin typeface="Bookman Old Style" panose="0205060405050502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Bookman Old Style" panose="02050604050505020204" pitchFamily="18" charset="0"/>
              </a:rPr>
              <a:t>Нормативно-правовые акты, регулирующие порядок проведения комплексных кадастровых работ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400" dirty="0">
              <a:latin typeface="Bookman Old Style" panose="0205060405050502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Bookman Old Style" panose="02050604050505020204" pitchFamily="18" charset="0"/>
              </a:rPr>
              <a:t>Образцы и формы документов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400" dirty="0">
              <a:latin typeface="Bookman Old Style" panose="0205060405050502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Bookman Old Style" panose="02050604050505020204" pitchFamily="18" charset="0"/>
              </a:rPr>
              <a:t>Разъяснения Федеральной службы государственной регистрации, кадастра и картографии</a:t>
            </a: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9644DAD9-71A2-4A73-B417-2218422CE64B}"/>
              </a:ext>
            </a:extLst>
          </p:cNvPr>
          <p:cNvCxnSpPr>
            <a:cxnSpLocks/>
          </p:cNvCxnSpPr>
          <p:nvPr/>
        </p:nvCxnSpPr>
        <p:spPr>
          <a:xfrm>
            <a:off x="5302324" y="2348880"/>
            <a:ext cx="360040" cy="0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16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6">
            <a:extLst>
              <a:ext uri="{FF2B5EF4-FFF2-40B4-BE49-F238E27FC236}">
                <a16:creationId xmlns:a16="http://schemas.microsoft.com/office/drawing/2014/main" id="{F4BB1730-F35B-4AD8-9CBA-A7C29B8F9941}"/>
              </a:ext>
            </a:extLst>
          </p:cNvPr>
          <p:cNvSpPr txBox="1">
            <a:spLocks/>
          </p:cNvSpPr>
          <p:nvPr/>
        </p:nvSpPr>
        <p:spPr>
          <a:xfrm>
            <a:off x="-1" y="2758616"/>
            <a:ext cx="12188825" cy="1340768"/>
          </a:xfrm>
          <a:prstGeom prst="rect">
            <a:avLst/>
          </a:prstGeom>
        </p:spPr>
        <p:txBody>
          <a:bodyPr rtlCol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71145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3D7B773-4F46-4547-A230-231F4FF43C3D}"/>
              </a:ext>
            </a:extLst>
          </p:cNvPr>
          <p:cNvSpPr/>
          <p:nvPr/>
        </p:nvSpPr>
        <p:spPr>
          <a:xfrm>
            <a:off x="405780" y="116632"/>
            <a:ext cx="113772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Глобальная цель комплексных кадастровых работ – отсутствие так называемых «белых пятен» на Публичной кадастровой карте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80B8E2-0F82-4FC7-AE13-CBB79E5A7F54}"/>
              </a:ext>
            </a:extLst>
          </p:cNvPr>
          <p:cNvSpPr txBox="1"/>
          <p:nvPr/>
        </p:nvSpPr>
        <p:spPr>
          <a:xfrm>
            <a:off x="1917948" y="2139539"/>
            <a:ext cx="2633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проведения ККР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B33D7B-FE18-4FC4-8278-B91F68EF26E6}"/>
              </a:ext>
            </a:extLst>
          </p:cNvPr>
          <p:cNvSpPr txBox="1"/>
          <p:nvPr/>
        </p:nvSpPr>
        <p:spPr>
          <a:xfrm>
            <a:off x="7174532" y="2120937"/>
            <a:ext cx="2895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проведения ККР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68761A-0A54-4B89-A7E7-ACC446D71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86" y="2761067"/>
            <a:ext cx="5105400" cy="2905125"/>
          </a:xfrm>
          <a:prstGeom prst="rect">
            <a:avLst/>
          </a:prstGeom>
          <a:effectLst>
            <a:glow rad="127000">
              <a:schemeClr val="tx1"/>
            </a:glo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F7DD76-0881-4E2B-8535-967760513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2444" y="2761067"/>
            <a:ext cx="5010150" cy="2943225"/>
          </a:xfrm>
          <a:prstGeom prst="rect">
            <a:avLst/>
          </a:prstGeom>
          <a:effectLst>
            <a:glow rad="127000">
              <a:schemeClr val="tx1"/>
            </a:glow>
          </a:effectLst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A8BB15-A38D-4F3A-97F9-F19D57D70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2594" y="6505338"/>
            <a:ext cx="638493" cy="236030"/>
          </a:xfrm>
        </p:spPr>
        <p:txBody>
          <a:bodyPr/>
          <a:lstStyle/>
          <a:p>
            <a:pPr rtl="0"/>
            <a:fld id="{693B167E-EA96-4147-81DE-549160052C22}" type="slidenum">
              <a:rPr lang="ru-RU" sz="1400" smtClean="0">
                <a:latin typeface="Bookman Old Style" panose="02050604050505020204" pitchFamily="18" charset="0"/>
              </a:rPr>
              <a:t>2</a:t>
            </a:fld>
            <a:endParaRPr lang="ru-RU" sz="1400" dirty="0">
              <a:latin typeface="Bookman Old Style" panose="02050604050505020204" pitchFamily="18" charset="0"/>
            </a:endParaRPr>
          </a:p>
        </p:txBody>
      </p:sp>
      <p:sp>
        <p:nvSpPr>
          <p:cNvPr id="2" name="AutoShape 2" descr="https://vyatka-grad.ru/wp-content/uploads/2017/08/karta-oblasti_ve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87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Цель проведения комплексных кадастровых работ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A9486A2-04AD-4951-89E5-99073C5BD910}"/>
              </a:ext>
            </a:extLst>
          </p:cNvPr>
          <p:cNvSpPr/>
          <p:nvPr/>
        </p:nvSpPr>
        <p:spPr>
          <a:xfrm>
            <a:off x="333772" y="1859340"/>
            <a:ext cx="111612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Цель проведения ККР </a:t>
            </a:r>
            <a:r>
              <a:rPr lang="ru-RU" sz="2800" dirty="0">
                <a:latin typeface="Bookman Old Style" panose="02050604050505020204" pitchFamily="18" charset="0"/>
              </a:rPr>
              <a:t>– это наполнение ЕГРН сведениями о земельных участках, о расположенных на них зданиях, сооружениях, объектах незавершенного строительства в целях улучшения гражданского оборота и обеспечения качественного управления земельными ресурсами.</a:t>
            </a:r>
          </a:p>
          <a:p>
            <a:endParaRPr lang="ru-RU" sz="2800" dirty="0">
              <a:latin typeface="Bookman Old Style" panose="02050604050505020204" pitchFamily="18" charset="0"/>
            </a:endParaRPr>
          </a:p>
          <a:p>
            <a:r>
              <a:rPr lang="ru-RU" sz="2800" dirty="0">
                <a:latin typeface="Bookman Old Style" panose="02050604050505020204" pitchFamily="18" charset="0"/>
              </a:rPr>
              <a:t>Повторное выполнение комплексных кадастровых работ на территории определенного кадастрового квартала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не допускается</a:t>
            </a:r>
            <a:r>
              <a:rPr lang="ru-RU" sz="2800" dirty="0">
                <a:latin typeface="Bookman Old Style" panose="02050604050505020204" pitchFamily="18" charset="0"/>
              </a:rPr>
              <a:t>.</a:t>
            </a:r>
          </a:p>
        </p:txBody>
      </p:sp>
      <p:sp>
        <p:nvSpPr>
          <p:cNvPr id="5" name="Номер слайда 6">
            <a:extLst>
              <a:ext uri="{FF2B5EF4-FFF2-40B4-BE49-F238E27FC236}">
                <a16:creationId xmlns:a16="http://schemas.microsoft.com/office/drawing/2014/main" id="{0A47F0AB-0746-49A2-BC86-14D18A4A0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2594" y="6505338"/>
            <a:ext cx="638493" cy="236030"/>
          </a:xfrm>
        </p:spPr>
        <p:txBody>
          <a:bodyPr/>
          <a:lstStyle/>
          <a:p>
            <a:pPr rtl="0"/>
            <a:fld id="{693B167E-EA96-4147-81DE-549160052C22}" type="slidenum">
              <a:rPr lang="ru-RU" sz="1400" smtClean="0">
                <a:latin typeface="Bookman Old Style" panose="02050604050505020204" pitchFamily="18" charset="0"/>
              </a:rPr>
              <a:t>3</a:t>
            </a:fld>
            <a:endParaRPr lang="ru-RU" sz="14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61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9796" y="116632"/>
            <a:ext cx="10729192" cy="1008519"/>
          </a:xfrm>
        </p:spPr>
        <p:txBody>
          <a:bodyPr rtlCol="0">
            <a:normAutofit fontScale="9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В результате выполнения комплексных кадастровых работ: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A8967D8-EF64-4D0B-9D68-12560CE592B7}"/>
              </a:ext>
            </a:extLst>
          </p:cNvPr>
          <p:cNvSpPr/>
          <p:nvPr/>
        </p:nvSpPr>
        <p:spPr>
          <a:xfrm>
            <a:off x="421378" y="1655739"/>
            <a:ext cx="1121764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5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Уточняется местоположение границ земельных участков и объектов капитального строительства;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5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Исправляются реестровые ошибки;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5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Выявляется </a:t>
            </a:r>
            <a:r>
              <a:rPr lang="ru-RU" sz="2500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сомозахват</a:t>
            </a:r>
            <a:r>
              <a:rPr lang="ru-RU" sz="25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земельных участков, самовольных построек;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5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Выявляются правообладатели ранее учтенных объектов недвижимости;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5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Увеличивается налогооблагаемая база в результате увеличения площади земельных участков;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5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Сокращаются земельные споры;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5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Оказывают положительное влияние на строительство, управление земельными ресурсами, государственное управление</a:t>
            </a:r>
          </a:p>
        </p:txBody>
      </p:sp>
      <p:sp>
        <p:nvSpPr>
          <p:cNvPr id="5" name="Номер слайда 6">
            <a:extLst>
              <a:ext uri="{FF2B5EF4-FFF2-40B4-BE49-F238E27FC236}">
                <a16:creationId xmlns:a16="http://schemas.microsoft.com/office/drawing/2014/main" id="{CD07DADC-E38A-4278-8A04-6AB7005E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2594" y="6505338"/>
            <a:ext cx="638493" cy="236030"/>
          </a:xfrm>
        </p:spPr>
        <p:txBody>
          <a:bodyPr/>
          <a:lstStyle/>
          <a:p>
            <a:pPr rtl="0"/>
            <a:fld id="{693B167E-EA96-4147-81DE-549160052C22}" type="slidenum">
              <a:rPr lang="ru-RU" sz="1400" smtClean="0">
                <a:latin typeface="Bookman Old Style" panose="02050604050505020204" pitchFamily="18" charset="0"/>
              </a:rPr>
              <a:t>4</a:t>
            </a:fld>
            <a:endParaRPr lang="ru-RU" sz="14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66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-1" y="1"/>
            <a:ext cx="12188825" cy="1340768"/>
          </a:xfrm>
        </p:spPr>
        <p:txBody>
          <a:bodyPr rtlCol="0">
            <a:norm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Проведение комплексных кадастровых работ на территории Кировской области в 2024 году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C9E1222-DE1D-4C7A-93C8-D6A74A217015}"/>
              </a:ext>
            </a:extLst>
          </p:cNvPr>
          <p:cNvSpPr/>
          <p:nvPr/>
        </p:nvSpPr>
        <p:spPr>
          <a:xfrm>
            <a:off x="985086" y="1660134"/>
            <a:ext cx="10853172" cy="193899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glow rad="63500">
              <a:schemeClr val="tx1"/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2024 году </a:t>
            </a:r>
            <a:r>
              <a:rPr lang="ru-RU" sz="24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в реализации комплексных кадастровых работ примут участие </a:t>
            </a:r>
            <a:r>
              <a:rPr lang="ru-RU" sz="24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9 муниципальных образований Кировской области:</a:t>
            </a:r>
          </a:p>
          <a:p>
            <a:pPr algn="ctr"/>
            <a:endParaRPr lang="ru-RU" sz="2400" b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144A1C8-611A-43B8-8BFD-48DB303BBCEA}"/>
              </a:ext>
            </a:extLst>
          </p:cNvPr>
          <p:cNvSpPr/>
          <p:nvPr/>
        </p:nvSpPr>
        <p:spPr>
          <a:xfrm>
            <a:off x="994011" y="3828587"/>
            <a:ext cx="4559820" cy="98488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glow rad="63500">
              <a:schemeClr val="tx1"/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Общий объём средств (областной и местный бюджеты) – </a:t>
            </a:r>
            <a:br>
              <a:rPr lang="ru-RU" dirty="0">
                <a:latin typeface="Bookman Old Style" panose="020506040505050202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7,4 млн. руб.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19" name="Стрелка: изогнутая вправо 18">
            <a:extLst>
              <a:ext uri="{FF2B5EF4-FFF2-40B4-BE49-F238E27FC236}">
                <a16:creationId xmlns:a16="http://schemas.microsoft.com/office/drawing/2014/main" id="{9736C159-2751-4091-B102-7D51CBDD9FE5}"/>
              </a:ext>
            </a:extLst>
          </p:cNvPr>
          <p:cNvSpPr/>
          <p:nvPr/>
        </p:nvSpPr>
        <p:spPr>
          <a:xfrm>
            <a:off x="278423" y="3429000"/>
            <a:ext cx="457175" cy="1086212"/>
          </a:xfrm>
          <a:prstGeom prst="curvedRightArrow">
            <a:avLst>
              <a:gd name="adj1" fmla="val 38441"/>
              <a:gd name="adj2" fmla="val 74445"/>
              <a:gd name="adj3" fmla="val 25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ED7282A-D1EF-4687-93C5-66762DDE8EBD}"/>
              </a:ext>
            </a:extLst>
          </p:cNvPr>
          <p:cNvSpPr/>
          <p:nvPr/>
        </p:nvSpPr>
        <p:spPr>
          <a:xfrm>
            <a:off x="4580021" y="5254670"/>
            <a:ext cx="2423989" cy="36933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glow rad="63500">
              <a:schemeClr val="tx1"/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Bookman Old Style" panose="02050604050505020204" pitchFamily="18" charset="0"/>
              </a:rPr>
              <a:t>План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3080493F-DEB0-41F5-BFF8-5EC10B770575}"/>
              </a:ext>
            </a:extLst>
          </p:cNvPr>
          <p:cNvSpPr/>
          <p:nvPr/>
        </p:nvSpPr>
        <p:spPr>
          <a:xfrm>
            <a:off x="1526011" y="5855106"/>
            <a:ext cx="3169980" cy="70788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glow rad="63500">
              <a:schemeClr val="tx1"/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43 кадастровых квартала</a:t>
            </a:r>
            <a:endParaRPr lang="ru-RU" sz="2000" dirty="0">
              <a:latin typeface="Bookman Old Style" panose="02050604050505020204" pitchFamily="18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9FD0E5C-B851-4A91-92E9-371DFF55413F}"/>
              </a:ext>
            </a:extLst>
          </p:cNvPr>
          <p:cNvSpPr/>
          <p:nvPr/>
        </p:nvSpPr>
        <p:spPr>
          <a:xfrm>
            <a:off x="7062414" y="5735973"/>
            <a:ext cx="3600400" cy="70788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glow rad="63500">
              <a:schemeClr val="tx1"/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8 тысяч объектов недвижимости</a:t>
            </a:r>
            <a:endParaRPr lang="ru-RU" sz="2000" dirty="0">
              <a:latin typeface="Bookman Old Style" panose="02050604050505020204" pitchFamily="18" charset="0"/>
            </a:endParaRPr>
          </a:p>
        </p:txBody>
      </p:sp>
      <p:sp>
        <p:nvSpPr>
          <p:cNvPr id="28" name="Стрелка: изогнутая вправо 27">
            <a:extLst>
              <a:ext uri="{FF2B5EF4-FFF2-40B4-BE49-F238E27FC236}">
                <a16:creationId xmlns:a16="http://schemas.microsoft.com/office/drawing/2014/main" id="{537CA94A-863C-469E-938A-27FE6B5FEDD9}"/>
              </a:ext>
            </a:extLst>
          </p:cNvPr>
          <p:cNvSpPr/>
          <p:nvPr/>
        </p:nvSpPr>
        <p:spPr>
          <a:xfrm rot="877825">
            <a:off x="4043544" y="5259010"/>
            <a:ext cx="243631" cy="453548"/>
          </a:xfrm>
          <a:prstGeom prst="curvedRightArrow">
            <a:avLst>
              <a:gd name="adj1" fmla="val 38441"/>
              <a:gd name="adj2" fmla="val 74445"/>
              <a:gd name="adj3" fmla="val 25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Стрелка: изогнутая влево 28">
            <a:extLst>
              <a:ext uri="{FF2B5EF4-FFF2-40B4-BE49-F238E27FC236}">
                <a16:creationId xmlns:a16="http://schemas.microsoft.com/office/drawing/2014/main" id="{36FEFAD8-60CA-4347-A642-6F55758A5823}"/>
              </a:ext>
            </a:extLst>
          </p:cNvPr>
          <p:cNvSpPr/>
          <p:nvPr/>
        </p:nvSpPr>
        <p:spPr>
          <a:xfrm rot="20856141">
            <a:off x="7287502" y="5199737"/>
            <a:ext cx="252356" cy="437055"/>
          </a:xfrm>
          <a:prstGeom prst="curved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968B6BB7-E4EB-4C64-9BF6-45F8904E62EC}"/>
              </a:ext>
            </a:extLst>
          </p:cNvPr>
          <p:cNvSpPr/>
          <p:nvPr/>
        </p:nvSpPr>
        <p:spPr>
          <a:xfrm>
            <a:off x="6233556" y="3814015"/>
            <a:ext cx="5616624" cy="3385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glow rad="63500">
              <a:schemeClr val="tx1"/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Bookman Old Style" panose="02050604050505020204" pitchFamily="18" charset="0"/>
              </a:rPr>
              <a:t>Областной -    </a:t>
            </a:r>
            <a:r>
              <a:rPr lang="ru-RU" sz="1600" b="1" dirty="0">
                <a:latin typeface="Bookman Old Style" panose="02050604050505020204" pitchFamily="18" charset="0"/>
              </a:rPr>
              <a:t>5,6 млн. руб.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1DE12950-9A3B-4D6B-99FD-9E398A36E5E0}"/>
              </a:ext>
            </a:extLst>
          </p:cNvPr>
          <p:cNvSpPr/>
          <p:nvPr/>
        </p:nvSpPr>
        <p:spPr>
          <a:xfrm>
            <a:off x="6221789" y="4453676"/>
            <a:ext cx="5616624" cy="33855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glow rad="63500">
              <a:schemeClr val="tx1"/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Bookman Old Style" panose="02050604050505020204" pitchFamily="18" charset="0"/>
              </a:rPr>
              <a:t>Местный -    </a:t>
            </a:r>
            <a:r>
              <a:rPr lang="ru-RU" sz="1600" b="1" dirty="0">
                <a:latin typeface="Bookman Old Style" panose="02050604050505020204" pitchFamily="18" charset="0"/>
              </a:rPr>
              <a:t>1,9 млн. руб.</a:t>
            </a:r>
          </a:p>
        </p:txBody>
      </p:sp>
      <p:sp>
        <p:nvSpPr>
          <p:cNvPr id="37" name="Стрелка: изогнутая влево 36">
            <a:extLst>
              <a:ext uri="{FF2B5EF4-FFF2-40B4-BE49-F238E27FC236}">
                <a16:creationId xmlns:a16="http://schemas.microsoft.com/office/drawing/2014/main" id="{954EF5B7-78B9-4EF7-853C-3F909037CD0C}"/>
              </a:ext>
            </a:extLst>
          </p:cNvPr>
          <p:cNvSpPr/>
          <p:nvPr/>
        </p:nvSpPr>
        <p:spPr>
          <a:xfrm rot="16200000">
            <a:off x="5780657" y="3756132"/>
            <a:ext cx="280070" cy="395836"/>
          </a:xfrm>
          <a:prstGeom prst="curved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</a:endParaRPr>
          </a:p>
        </p:txBody>
      </p:sp>
      <p:sp>
        <p:nvSpPr>
          <p:cNvPr id="39" name="Стрелка: изогнутая влево 38">
            <a:extLst>
              <a:ext uri="{FF2B5EF4-FFF2-40B4-BE49-F238E27FC236}">
                <a16:creationId xmlns:a16="http://schemas.microsoft.com/office/drawing/2014/main" id="{57097535-C1C9-49BE-BF06-1B9E7CC220F6}"/>
              </a:ext>
            </a:extLst>
          </p:cNvPr>
          <p:cNvSpPr/>
          <p:nvPr/>
        </p:nvSpPr>
        <p:spPr>
          <a:xfrm rot="16200000" flipH="1">
            <a:off x="5818193" y="4508936"/>
            <a:ext cx="238285" cy="379376"/>
          </a:xfrm>
          <a:prstGeom prst="curved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Номер слайда 6">
            <a:extLst>
              <a:ext uri="{FF2B5EF4-FFF2-40B4-BE49-F238E27FC236}">
                <a16:creationId xmlns:a16="http://schemas.microsoft.com/office/drawing/2014/main" id="{514FE0DE-D708-4C8C-BBA9-246B290EC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3004" y="6525344"/>
            <a:ext cx="638493" cy="236030"/>
          </a:xfrm>
        </p:spPr>
        <p:txBody>
          <a:bodyPr/>
          <a:lstStyle/>
          <a:p>
            <a:pPr rtl="0"/>
            <a:fld id="{693B167E-EA96-4147-81DE-549160052C22}" type="slidenum">
              <a:rPr lang="ru-RU" sz="1400" smtClean="0">
                <a:latin typeface="Bookman Old Style" panose="02050604050505020204" pitchFamily="18" charset="0"/>
              </a:rPr>
              <a:t>5</a:t>
            </a:fld>
            <a:endParaRPr lang="ru-RU" sz="1400" dirty="0">
              <a:latin typeface="Bookman Old Style" panose="020506040505050202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0BFF29E1-6288-490C-BAE6-55719CCFFD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9765363"/>
              </p:ext>
            </p:extLst>
          </p:nvPr>
        </p:nvGraphicFramePr>
        <p:xfrm>
          <a:off x="1165106" y="2492502"/>
          <a:ext cx="10513167" cy="9144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312368">
                  <a:extLst>
                    <a:ext uri="{9D8B030D-6E8A-4147-A177-3AD203B41FA5}">
                      <a16:colId xmlns:a16="http://schemas.microsoft.com/office/drawing/2014/main" val="3613774463"/>
                    </a:ext>
                  </a:extLst>
                </a:gridCol>
                <a:gridCol w="3696410">
                  <a:extLst>
                    <a:ext uri="{9D8B030D-6E8A-4147-A177-3AD203B41FA5}">
                      <a16:colId xmlns:a16="http://schemas.microsoft.com/office/drawing/2014/main" val="2473688595"/>
                    </a:ext>
                  </a:extLst>
                </a:gridCol>
                <a:gridCol w="3504389">
                  <a:extLst>
                    <a:ext uri="{9D8B030D-6E8A-4147-A177-3AD203B41FA5}">
                      <a16:colId xmlns:a16="http://schemas.microsoft.com/office/drawing/2014/main" val="2493094357"/>
                    </a:ext>
                  </a:extLst>
                </a:gridCol>
              </a:tblGrid>
              <a:tr h="425607"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r>
                        <a:rPr lang="ru-RU" dirty="0"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Город Киров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ru-RU" dirty="0"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Город Слободской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ru-RU" dirty="0" err="1"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Кильмезский</a:t>
                      </a:r>
                      <a:r>
                        <a:rPr lang="ru-RU" dirty="0"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 район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r>
                        <a:rPr lang="ru-RU" dirty="0"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Кирово-Чепецкий район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ru-RU" dirty="0" err="1"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Кумёнский</a:t>
                      </a:r>
                      <a:r>
                        <a:rPr lang="ru-RU" dirty="0"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 район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ru-RU" dirty="0" err="1"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Оричевский</a:t>
                      </a:r>
                      <a:r>
                        <a:rPr lang="ru-RU" dirty="0"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 район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r>
                        <a:rPr lang="ru-RU" dirty="0"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Орловский район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ru-RU" dirty="0" err="1"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Подосиновский</a:t>
                      </a:r>
                      <a:r>
                        <a:rPr lang="ru-RU" dirty="0"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 район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ru-RU" dirty="0">
                          <a:latin typeface="Bookman Old Style" panose="02050604050505020204" pitchFamily="18" charset="0"/>
                          <a:cs typeface="Times New Roman" panose="02020603050405020304" pitchFamily="18" charset="0"/>
                        </a:rPr>
                        <a:t>Слободской район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39474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990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3852" y="401012"/>
            <a:ext cx="9456986" cy="795740"/>
          </a:xfrm>
        </p:spPr>
        <p:txBody>
          <a:bodyPr rtlCol="0">
            <a:norm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Подготовительные работы</a:t>
            </a:r>
          </a:p>
        </p:txBody>
      </p:sp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5804D7DD-E93A-4F3D-86C5-791AFC56AE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0249297"/>
              </p:ext>
            </p:extLst>
          </p:nvPr>
        </p:nvGraphicFramePr>
        <p:xfrm>
          <a:off x="333778" y="1616929"/>
          <a:ext cx="11585329" cy="2964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EEB3C89-1B14-40B8-885B-B3817E87C1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5229" y="5024831"/>
            <a:ext cx="2476159" cy="1651602"/>
          </a:xfrm>
          <a:prstGeom prst="rect">
            <a:avLst/>
          </a:prstGeom>
          <a:effectLst>
            <a:glow rad="127000">
              <a:schemeClr val="tx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487E104-5CF6-4B47-8C6F-E4737EB667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5322" y="5024831"/>
            <a:ext cx="2476158" cy="1651602"/>
          </a:xfrm>
          <a:prstGeom prst="rect">
            <a:avLst/>
          </a:prstGeom>
          <a:effectLst>
            <a:glow rad="127000">
              <a:schemeClr val="tx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A3E9132-7ABF-42E7-BCF7-05B99F4B0D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58787" y="5024831"/>
            <a:ext cx="2560320" cy="1651602"/>
          </a:xfrm>
          <a:prstGeom prst="rect">
            <a:avLst/>
          </a:prstGeom>
          <a:effectLst>
            <a:glow rad="127000">
              <a:schemeClr val="tx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64C040-0997-4C59-8D19-F1BAF6F420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7827" y="5001305"/>
            <a:ext cx="2691025" cy="1675128"/>
          </a:xfrm>
          <a:prstGeom prst="rect">
            <a:avLst/>
          </a:prstGeom>
          <a:effectLst>
            <a:glow rad="127000">
              <a:schemeClr val="tx1"/>
            </a:glow>
          </a:effectLst>
        </p:spPr>
      </p:pic>
      <p:sp>
        <p:nvSpPr>
          <p:cNvPr id="36" name="Стрелка: вниз 35">
            <a:extLst>
              <a:ext uri="{FF2B5EF4-FFF2-40B4-BE49-F238E27FC236}">
                <a16:creationId xmlns:a16="http://schemas.microsoft.com/office/drawing/2014/main" id="{9B391238-9BF1-43FF-BDA2-45EBDF16FE6B}"/>
              </a:ext>
            </a:extLst>
          </p:cNvPr>
          <p:cNvSpPr/>
          <p:nvPr/>
        </p:nvSpPr>
        <p:spPr>
          <a:xfrm>
            <a:off x="10177680" y="4579962"/>
            <a:ext cx="474423" cy="278514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: вниз 36">
            <a:extLst>
              <a:ext uri="{FF2B5EF4-FFF2-40B4-BE49-F238E27FC236}">
                <a16:creationId xmlns:a16="http://schemas.microsoft.com/office/drawing/2014/main" id="{14F303FC-8052-4DB4-BD1C-964EE95FE652}"/>
              </a:ext>
            </a:extLst>
          </p:cNvPr>
          <p:cNvSpPr/>
          <p:nvPr/>
        </p:nvSpPr>
        <p:spPr>
          <a:xfrm>
            <a:off x="7297360" y="4579962"/>
            <a:ext cx="474423" cy="278514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: вниз 37">
            <a:extLst>
              <a:ext uri="{FF2B5EF4-FFF2-40B4-BE49-F238E27FC236}">
                <a16:creationId xmlns:a16="http://schemas.microsoft.com/office/drawing/2014/main" id="{0A67855C-F17C-4533-8077-141091F18D41}"/>
              </a:ext>
            </a:extLst>
          </p:cNvPr>
          <p:cNvSpPr/>
          <p:nvPr/>
        </p:nvSpPr>
        <p:spPr>
          <a:xfrm>
            <a:off x="4561056" y="4579962"/>
            <a:ext cx="474423" cy="278514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: вниз 38">
            <a:extLst>
              <a:ext uri="{FF2B5EF4-FFF2-40B4-BE49-F238E27FC236}">
                <a16:creationId xmlns:a16="http://schemas.microsoft.com/office/drawing/2014/main" id="{6C94886E-D032-4A8F-A09D-18B0060C4749}"/>
              </a:ext>
            </a:extLst>
          </p:cNvPr>
          <p:cNvSpPr/>
          <p:nvPr/>
        </p:nvSpPr>
        <p:spPr>
          <a:xfrm>
            <a:off x="1541485" y="4567838"/>
            <a:ext cx="474423" cy="278514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Номер слайда 6">
            <a:extLst>
              <a:ext uri="{FF2B5EF4-FFF2-40B4-BE49-F238E27FC236}">
                <a16:creationId xmlns:a16="http://schemas.microsoft.com/office/drawing/2014/main" id="{85640F48-285A-4CA3-BB6F-2EB4A8058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0332" y="6558418"/>
            <a:ext cx="638493" cy="236030"/>
          </a:xfrm>
        </p:spPr>
        <p:txBody>
          <a:bodyPr/>
          <a:lstStyle/>
          <a:p>
            <a:pPr rtl="0"/>
            <a:fld id="{693B167E-EA96-4147-81DE-549160052C22}" type="slidenum">
              <a:rPr lang="ru-RU" sz="1400" smtClean="0">
                <a:latin typeface="Bookman Old Style" panose="02050604050505020204" pitchFamily="18" charset="0"/>
              </a:rPr>
              <a:t>6</a:t>
            </a:fld>
            <a:endParaRPr lang="ru-RU" sz="1400" dirty="0">
              <a:latin typeface="Bookman Old Style" panose="02050604050505020204" pitchFamily="18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5607AB6-F9BA-4F0A-87F6-496D617E47A6}"/>
              </a:ext>
            </a:extLst>
          </p:cNvPr>
          <p:cNvSpPr/>
          <p:nvPr/>
        </p:nvSpPr>
        <p:spPr>
          <a:xfrm>
            <a:off x="117748" y="81019"/>
            <a:ext cx="1080120" cy="5040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Bookman Old Style" panose="02050604050505020204" pitchFamily="18" charset="0"/>
              </a:rPr>
              <a:t>Лист 1</a:t>
            </a:r>
          </a:p>
        </p:txBody>
      </p:sp>
    </p:spTree>
    <p:extLst>
      <p:ext uri="{BB962C8B-B14F-4D97-AF65-F5344CB8AC3E}">
        <p14:creationId xmlns:p14="http://schemas.microsoft.com/office/powerpoint/2010/main" val="263358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3852" y="401012"/>
            <a:ext cx="9456986" cy="795740"/>
          </a:xfrm>
        </p:spPr>
        <p:txBody>
          <a:bodyPr rtlCol="0">
            <a:norm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Подготовительные работы</a:t>
            </a:r>
          </a:p>
        </p:txBody>
      </p:sp>
      <p:sp>
        <p:nvSpPr>
          <p:cNvPr id="13" name="Номер слайда 6">
            <a:extLst>
              <a:ext uri="{FF2B5EF4-FFF2-40B4-BE49-F238E27FC236}">
                <a16:creationId xmlns:a16="http://schemas.microsoft.com/office/drawing/2014/main" id="{85640F48-285A-4CA3-BB6F-2EB4A8058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0332" y="6558418"/>
            <a:ext cx="638493" cy="236030"/>
          </a:xfrm>
        </p:spPr>
        <p:txBody>
          <a:bodyPr/>
          <a:lstStyle/>
          <a:p>
            <a:pPr rtl="0"/>
            <a:fld id="{693B167E-EA96-4147-81DE-549160052C22}" type="slidenum">
              <a:rPr lang="ru-RU" sz="1400" smtClean="0">
                <a:latin typeface="Bookman Old Style" panose="02050604050505020204" pitchFamily="18" charset="0"/>
              </a:rPr>
              <a:t>7</a:t>
            </a:fld>
            <a:endParaRPr lang="ru-RU" sz="1400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C7A63B-C065-4D0E-9660-F7465BCE7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750" y="1956427"/>
            <a:ext cx="3943752" cy="2844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27000">
              <a:schemeClr val="accent6">
                <a:lumMod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B8F2AB4A-81A8-454E-B366-18EF3FA78B75}"/>
              </a:ext>
            </a:extLst>
          </p:cNvPr>
          <p:cNvSpPr/>
          <p:nvPr/>
        </p:nvSpPr>
        <p:spPr>
          <a:xfrm>
            <a:off x="117748" y="81019"/>
            <a:ext cx="1080120" cy="5040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Bookman Old Style" panose="02050604050505020204" pitchFamily="18" charset="0"/>
              </a:rPr>
              <a:t>Лист 2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FF61BCD-3330-417B-AD48-44523616C741}"/>
              </a:ext>
            </a:extLst>
          </p:cNvPr>
          <p:cNvSpPr/>
          <p:nvPr/>
        </p:nvSpPr>
        <p:spPr>
          <a:xfrm>
            <a:off x="257844" y="1903897"/>
            <a:ext cx="6529486" cy="132343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effectLst>
            <a:glow rad="63500">
              <a:schemeClr val="tx1"/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Присвоение адреса объекту недвижимости и внесение сведений об адресе в федеральную информационную адресную систему (ФИАС)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3D23944-ABAE-4600-BCA8-CA8552F95320}"/>
              </a:ext>
            </a:extLst>
          </p:cNvPr>
          <p:cNvSpPr/>
          <p:nvPr/>
        </p:nvSpPr>
        <p:spPr>
          <a:xfrm>
            <a:off x="257844" y="3514849"/>
            <a:ext cx="6529486" cy="147732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effectLst>
            <a:glow rad="63500">
              <a:schemeClr val="tx1"/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>
                <a:latin typeface="Bookman Old Style" panose="02050604050505020204" pitchFamily="18" charset="0"/>
              </a:rPr>
              <a:t>Сведения об адресе объекта, структурированы в соответствии с Правилами присвоения, изменения и аннулирования адресов, утвержденными Постановлением Правительства Российской Федерации от 19.11.2014 №1221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8BE6A74-77A3-460B-AD6C-E25B2833E6F0}"/>
              </a:ext>
            </a:extLst>
          </p:cNvPr>
          <p:cNvSpPr/>
          <p:nvPr/>
        </p:nvSpPr>
        <p:spPr>
          <a:xfrm>
            <a:off x="259804" y="5375527"/>
            <a:ext cx="11669216" cy="107721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effectLst>
            <a:glow rad="63500">
              <a:schemeClr val="tx1"/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>
                <a:latin typeface="Bookman Old Style" panose="02050604050505020204" pitchFamily="18" charset="0"/>
                <a:ea typeface="Times New Roman" panose="02020603050405020304" pitchFamily="18" charset="0"/>
              </a:rPr>
              <a:t>Согласно Требованиям к подготовке КПТ, утвержденным приказом Росреестра от 04.08.2021 № П/0337 в разделах текстовой части КПТ сведения об адресе объектов недвижимости указываются в структурированном в соответствии с ФИАС виде.</a:t>
            </a:r>
          </a:p>
          <a:p>
            <a:endParaRPr lang="ru-RU" sz="1000" b="1" dirty="0">
              <a:latin typeface="Bookman Old Style" panose="0205060405050502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81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3852" y="401012"/>
            <a:ext cx="9456986" cy="795740"/>
          </a:xfrm>
        </p:spPr>
        <p:txBody>
          <a:bodyPr rtlCol="0"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Подготовительные работы. 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Работа с населением.</a:t>
            </a:r>
          </a:p>
        </p:txBody>
      </p:sp>
      <p:sp>
        <p:nvSpPr>
          <p:cNvPr id="13" name="Номер слайда 6">
            <a:extLst>
              <a:ext uri="{FF2B5EF4-FFF2-40B4-BE49-F238E27FC236}">
                <a16:creationId xmlns:a16="http://schemas.microsoft.com/office/drawing/2014/main" id="{85640F48-285A-4CA3-BB6F-2EB4A8058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0332" y="6558418"/>
            <a:ext cx="638493" cy="236030"/>
          </a:xfrm>
        </p:spPr>
        <p:txBody>
          <a:bodyPr/>
          <a:lstStyle/>
          <a:p>
            <a:pPr rtl="0"/>
            <a:fld id="{693B167E-EA96-4147-81DE-549160052C22}" type="slidenum">
              <a:rPr lang="ru-RU" sz="1400" smtClean="0">
                <a:latin typeface="Bookman Old Style" panose="02050604050505020204" pitchFamily="18" charset="0"/>
              </a:rPr>
              <a:t>8</a:t>
            </a:fld>
            <a:endParaRPr lang="ru-RU" sz="1400" dirty="0">
              <a:latin typeface="Bookman Old Style" panose="02050604050505020204" pitchFamily="18" charset="0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B8F2AB4A-81A8-454E-B366-18EF3FA78B75}"/>
              </a:ext>
            </a:extLst>
          </p:cNvPr>
          <p:cNvSpPr/>
          <p:nvPr/>
        </p:nvSpPr>
        <p:spPr>
          <a:xfrm>
            <a:off x="117748" y="81019"/>
            <a:ext cx="1080120" cy="5040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Bookman Old Style" panose="02050604050505020204" pitchFamily="18" charset="0"/>
              </a:rPr>
              <a:t>Лист 3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3D23944-ABAE-4600-BCA8-CA8552F95320}"/>
              </a:ext>
            </a:extLst>
          </p:cNvPr>
          <p:cNvSpPr/>
          <p:nvPr/>
        </p:nvSpPr>
        <p:spPr>
          <a:xfrm>
            <a:off x="5862524" y="1812923"/>
            <a:ext cx="6052766" cy="40011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glow rad="63500">
              <a:schemeClr val="tx1"/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8000" indent="-571500">
              <a:buFont typeface="Wingdings" pitchFamily="2" charset="2"/>
              <a:buChar char="ü"/>
            </a:pPr>
            <a:r>
              <a:rPr lang="ru-RU" sz="2000" b="1" dirty="0">
                <a:solidFill>
                  <a:schemeClr val="tx1">
                    <a:lumMod val="75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проведение схода граждан;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6F9701D-23AD-45FC-B500-D48BBD981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264" y="2213033"/>
            <a:ext cx="5256584" cy="3528392"/>
          </a:xfrm>
          <a:prstGeom prst="rect">
            <a:avLst/>
          </a:prstGeom>
          <a:effectLst>
            <a:glow rad="127000">
              <a:schemeClr val="tx1"/>
            </a:glo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777A7B6-2265-4B84-8153-B9C817DEDC56}"/>
              </a:ext>
            </a:extLst>
          </p:cNvPr>
          <p:cNvSpPr/>
          <p:nvPr/>
        </p:nvSpPr>
        <p:spPr>
          <a:xfrm>
            <a:off x="5862524" y="2393501"/>
            <a:ext cx="6073037" cy="286232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glow rad="63500">
              <a:schemeClr val="tx1"/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8000" indent="-571500">
              <a:buFont typeface="Wingdings" pitchFamily="2" charset="2"/>
              <a:buChar char="ü"/>
            </a:pPr>
            <a:r>
              <a:rPr lang="ru-RU" sz="2000" b="1" dirty="0">
                <a:solidFill>
                  <a:schemeClr val="tx1">
                    <a:lumMod val="75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информирование граждан, проживающих в частном секторе (вкладывать информацию о ККР в почтовые ящики, расклеивать в местах скопления людей: остановках, больницах, магазинах, ларьках, гаражных и садоводческих кооперативах, подъездах многоквартирных жилых домов и т.д.).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AD3E615-4A0F-4491-8B1B-B7D5CB9B0E3A}"/>
              </a:ext>
            </a:extLst>
          </p:cNvPr>
          <p:cNvSpPr/>
          <p:nvPr/>
        </p:nvSpPr>
        <p:spPr>
          <a:xfrm>
            <a:off x="5870111" y="5399289"/>
            <a:ext cx="6073037" cy="132343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glow rad="63500">
              <a:schemeClr val="tx1"/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8000" indent="-571500">
              <a:buFont typeface="Wingdings" pitchFamily="2" charset="2"/>
              <a:buChar char="ü"/>
            </a:pPr>
            <a:r>
              <a:rPr lang="ru-RU" sz="2000" b="1" dirty="0">
                <a:solidFill>
                  <a:schemeClr val="tx1">
                    <a:lumMod val="75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размещение информации о проведении ККР на сайтах районов, округов, городских и сельских поселений</a:t>
            </a:r>
          </a:p>
        </p:txBody>
      </p:sp>
    </p:spTree>
    <p:extLst>
      <p:ext uri="{BB962C8B-B14F-4D97-AF65-F5344CB8AC3E}">
        <p14:creationId xmlns:p14="http://schemas.microsoft.com/office/powerpoint/2010/main" val="289667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3852" y="585075"/>
            <a:ext cx="9456986" cy="795740"/>
          </a:xfrm>
        </p:spPr>
        <p:txBody>
          <a:bodyPr rtlCol="0"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Подготовительные работы. 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Сбор документов. Получение сведений из ЕГРН. Полная инвентаризация документов.</a:t>
            </a:r>
          </a:p>
        </p:txBody>
      </p:sp>
      <p:sp>
        <p:nvSpPr>
          <p:cNvPr id="13" name="Номер слайда 6">
            <a:extLst>
              <a:ext uri="{FF2B5EF4-FFF2-40B4-BE49-F238E27FC236}">
                <a16:creationId xmlns:a16="http://schemas.microsoft.com/office/drawing/2014/main" id="{85640F48-285A-4CA3-BB6F-2EB4A8058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0332" y="6558418"/>
            <a:ext cx="638493" cy="236030"/>
          </a:xfrm>
        </p:spPr>
        <p:txBody>
          <a:bodyPr/>
          <a:lstStyle/>
          <a:p>
            <a:pPr rtl="0"/>
            <a:fld id="{693B167E-EA96-4147-81DE-549160052C22}" type="slidenum">
              <a:rPr lang="ru-RU" sz="1400" smtClean="0">
                <a:latin typeface="Bookman Old Style" panose="02050604050505020204" pitchFamily="18" charset="0"/>
              </a:rPr>
              <a:t>9</a:t>
            </a:fld>
            <a:endParaRPr lang="ru-RU" sz="1400" dirty="0">
              <a:latin typeface="Bookman Old Style" panose="02050604050505020204" pitchFamily="18" charset="0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B8F2AB4A-81A8-454E-B366-18EF3FA78B75}"/>
              </a:ext>
            </a:extLst>
          </p:cNvPr>
          <p:cNvSpPr/>
          <p:nvPr/>
        </p:nvSpPr>
        <p:spPr>
          <a:xfrm>
            <a:off x="117748" y="81019"/>
            <a:ext cx="1080120" cy="5040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Bookman Old Style" panose="02050604050505020204" pitchFamily="18" charset="0"/>
              </a:rPr>
              <a:t>Лист 4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777A7B6-2265-4B84-8153-B9C817DEDC56}"/>
              </a:ext>
            </a:extLst>
          </p:cNvPr>
          <p:cNvSpPr/>
          <p:nvPr/>
        </p:nvSpPr>
        <p:spPr>
          <a:xfrm>
            <a:off x="557188" y="2265233"/>
            <a:ext cx="11072544" cy="25545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glow rad="63500">
              <a:schemeClr val="tx1"/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8000" algn="just"/>
            <a:r>
              <a:rPr lang="ru-RU" sz="2000" b="1" dirty="0">
                <a:solidFill>
                  <a:schemeClr val="tx1">
                    <a:lumMod val="75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Имеющиеся в распоряжении заказчика комплексных кадастровых работ материалы и необходимые для выполнения комплексных кадастровых работ сведения, в том числе:</a:t>
            </a:r>
          </a:p>
          <a:p>
            <a:pPr marL="288000" algn="just"/>
            <a:r>
              <a:rPr lang="ru-RU" sz="2000" b="1" dirty="0">
                <a:solidFill>
                  <a:schemeClr val="tx1">
                    <a:lumMod val="75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-  сведения ЕГРН (в электронном виде), </a:t>
            </a:r>
          </a:p>
          <a:p>
            <a:pPr marL="573750" indent="-285750" algn="just">
              <a:buFontTx/>
              <a:buChar char="-"/>
            </a:pPr>
            <a:r>
              <a:rPr lang="ru-RU" sz="2000" b="1" dirty="0">
                <a:solidFill>
                  <a:schemeClr val="tx1">
                    <a:lumMod val="75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сведения государственного адресного реестра (в электронном виде),</a:t>
            </a:r>
          </a:p>
          <a:p>
            <a:pPr marL="573750" indent="-285750" algn="just">
              <a:buFontTx/>
              <a:buChar char="-"/>
            </a:pPr>
            <a:r>
              <a:rPr lang="ru-RU" sz="2000" b="1" dirty="0">
                <a:solidFill>
                  <a:schemeClr val="tx1">
                    <a:lumMod val="75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сведения ИСОГД,</a:t>
            </a:r>
          </a:p>
          <a:p>
            <a:pPr marL="573750" indent="-285750" algn="just">
              <a:buFontTx/>
              <a:buChar char="-"/>
            </a:pPr>
            <a:r>
              <a:rPr lang="ru-RU" sz="2000" b="1" dirty="0">
                <a:solidFill>
                  <a:schemeClr val="tx1">
                    <a:lumMod val="75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сведения других систем и (или) архивов органов местного самоуправления и др.</a:t>
            </a:r>
          </a:p>
        </p:txBody>
      </p:sp>
      <p:sp>
        <p:nvSpPr>
          <p:cNvPr id="3" name="Стрелка: шеврон 2">
            <a:extLst>
              <a:ext uri="{FF2B5EF4-FFF2-40B4-BE49-F238E27FC236}">
                <a16:creationId xmlns:a16="http://schemas.microsoft.com/office/drawing/2014/main" id="{50FC5D55-26A7-4126-8E8F-485340031AC8}"/>
              </a:ext>
            </a:extLst>
          </p:cNvPr>
          <p:cNvSpPr/>
          <p:nvPr/>
        </p:nvSpPr>
        <p:spPr>
          <a:xfrm>
            <a:off x="3412285" y="5414985"/>
            <a:ext cx="432048" cy="578422"/>
          </a:xfrm>
          <a:prstGeom prst="chevron">
            <a:avLst/>
          </a:prstGeom>
          <a:solidFill>
            <a:schemeClr val="tx1">
              <a:lumMod val="7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Стрелка: шеврон 13">
            <a:extLst>
              <a:ext uri="{FF2B5EF4-FFF2-40B4-BE49-F238E27FC236}">
                <a16:creationId xmlns:a16="http://schemas.microsoft.com/office/drawing/2014/main" id="{6C42E4F3-3071-4BA7-964F-8DB49CF48178}"/>
              </a:ext>
            </a:extLst>
          </p:cNvPr>
          <p:cNvSpPr/>
          <p:nvPr/>
        </p:nvSpPr>
        <p:spPr>
          <a:xfrm>
            <a:off x="7892960" y="5414985"/>
            <a:ext cx="432048" cy="578422"/>
          </a:xfrm>
          <a:prstGeom prst="chevron">
            <a:avLst/>
          </a:prstGeom>
          <a:solidFill>
            <a:schemeClr val="tx1">
              <a:lumMod val="7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473D1B2-55EE-45DC-BB31-08E1D82D3558}"/>
              </a:ext>
            </a:extLst>
          </p:cNvPr>
          <p:cNvSpPr/>
          <p:nvPr/>
        </p:nvSpPr>
        <p:spPr>
          <a:xfrm>
            <a:off x="557188" y="1717858"/>
            <a:ext cx="8417544" cy="40011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glow rad="63500">
              <a:schemeClr val="tx1"/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1">
                    <a:lumMod val="75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Документы, подлежащие передаче исполнителю работ:</a:t>
            </a:r>
          </a:p>
        </p:txBody>
      </p:sp>
      <p:sp>
        <p:nvSpPr>
          <p:cNvPr id="4" name="AutoShape 2" descr="https://kartinki.pics/uploads/posts/2021-07/thumbs/1625813369_8-kartinkin-com-p-dokumenti-oboi-krasivie-10.jpg">
            <a:extLst>
              <a:ext uri="{FF2B5EF4-FFF2-40B4-BE49-F238E27FC236}">
                <a16:creationId xmlns:a16="http://schemas.microsoft.com/office/drawing/2014/main" id="{7861AB1F-1576-4A4C-B0EA-D4DE75383E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kartinki.pics/uploads/posts/2021-07/thumbs/1625813369_8-kartinkin-com-p-dokumenti-oboi-krasivie-10.jpg">
            <a:extLst>
              <a:ext uri="{FF2B5EF4-FFF2-40B4-BE49-F238E27FC236}">
                <a16:creationId xmlns:a16="http://schemas.microsoft.com/office/drawing/2014/main" id="{AE53F19F-6A95-46C7-AE07-7443026F2C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4413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kartinki.pics/uploads/posts/2021-07/thumbs/1625813369_8-kartinkin-com-p-dokumenti-oboi-krasivie-10.jpg">
            <a:extLst>
              <a:ext uri="{FF2B5EF4-FFF2-40B4-BE49-F238E27FC236}">
                <a16:creationId xmlns:a16="http://schemas.microsoft.com/office/drawing/2014/main" id="{87702BAE-D4D4-4BD8-AA81-83517AEBDC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6813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8E356DC-FDD8-41CC-8DE7-695482753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814" y="5061179"/>
            <a:ext cx="2450155" cy="1633437"/>
          </a:xfrm>
          <a:prstGeom prst="rect">
            <a:avLst/>
          </a:prstGeom>
          <a:effectLst>
            <a:glow rad="127000">
              <a:schemeClr val="tx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A6534F4-FE3B-4065-84BB-A73952BBB2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6568" y="5000681"/>
            <a:ext cx="2742355" cy="1711151"/>
          </a:xfrm>
          <a:prstGeom prst="rect">
            <a:avLst/>
          </a:prstGeom>
          <a:effectLst>
            <a:glow rad="127000">
              <a:schemeClr val="tx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AB1698A-FE3E-46F8-A03E-3964FD5BD1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8965" y="5061179"/>
            <a:ext cx="3011195" cy="1583889"/>
          </a:xfrm>
          <a:prstGeom prst="rect">
            <a:avLst/>
          </a:prstGeom>
          <a:effectLst>
            <a:glow rad="127000">
              <a:schemeClr val="tx1"/>
            </a:glow>
          </a:effectLst>
        </p:spPr>
      </p:pic>
    </p:spTree>
    <p:extLst>
      <p:ext uri="{BB962C8B-B14F-4D97-AF65-F5344CB8AC3E}">
        <p14:creationId xmlns:p14="http://schemas.microsoft.com/office/powerpoint/2010/main" val="226101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она земли 16х9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tint val="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0000"/>
              </a:schemeClr>
              <a:schemeClr val="phClr">
                <a:tint val="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5976332_TF02801065.potx" id="{FC12A0A6-FF42-4F65-963F-ECB3CF7CDBAB}" vid="{35AA5B1B-E831-4D47-87D4-9E5835EC37D7}"/>
    </a:ext>
  </a:extLst>
</a:theme>
</file>

<file path=ppt/theme/theme2.xml><?xml version="1.0" encoding="utf-8"?>
<a:theme xmlns:a="http://schemas.openxmlformats.org/drawingml/2006/main" name="Тема Offic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в тонах земли (широкоэкранный формат)</Template>
  <TotalTime>1412</TotalTime>
  <Words>697</Words>
  <Application>Microsoft Office PowerPoint</Application>
  <PresentationFormat>Произвольный</PresentationFormat>
  <Paragraphs>114</Paragraphs>
  <Slides>12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Bookman Old Style</vt:lpstr>
      <vt:lpstr>Corbel</vt:lpstr>
      <vt:lpstr>Times New Roman</vt:lpstr>
      <vt:lpstr>Wingdings</vt:lpstr>
      <vt:lpstr>Тона земли 16х9</vt:lpstr>
      <vt:lpstr>Презентация PowerPoint</vt:lpstr>
      <vt:lpstr>Презентация PowerPoint</vt:lpstr>
      <vt:lpstr>Цель проведения комплексных кадастровых работ</vt:lpstr>
      <vt:lpstr>В результате выполнения комплексных кадастровых работ:</vt:lpstr>
      <vt:lpstr>Проведение комплексных кадастровых работ на территории Кировской области в 2024 году </vt:lpstr>
      <vt:lpstr>Подготовительные работы</vt:lpstr>
      <vt:lpstr>Подготовительные работы</vt:lpstr>
      <vt:lpstr>Подготовительные работы.  Работа с населением.</vt:lpstr>
      <vt:lpstr>Подготовительные работы.  Сбор документов. Получение сведений из ЕГРН. Полная инвентаризация документов.</vt:lpstr>
      <vt:lpstr>Организация комплексных кадастровых работ                     (мероприятия, сроки)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Антонина Владимировна Думнова</dc:creator>
  <cp:lastModifiedBy>Антонина Владимировна Думнова</cp:lastModifiedBy>
  <cp:revision>82</cp:revision>
  <cp:lastPrinted>2023-06-14T07:49:35Z</cp:lastPrinted>
  <dcterms:created xsi:type="dcterms:W3CDTF">2023-06-13T07:36:46Z</dcterms:created>
  <dcterms:modified xsi:type="dcterms:W3CDTF">2023-12-25T08:36:52Z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