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58" r:id="rId5"/>
    <p:sldId id="257" r:id="rId6"/>
    <p:sldId id="264" r:id="rId7"/>
    <p:sldId id="266" r:id="rId8"/>
    <p:sldId id="267" r:id="rId9"/>
    <p:sldId id="268" r:id="rId10"/>
    <p:sldId id="259" r:id="rId11"/>
    <p:sldId id="262" r:id="rId12"/>
    <p:sldId id="263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991993528494126E-2"/>
          <c:y val="9.8975955048552056E-2"/>
          <c:w val="0.51495997540020966"/>
          <c:h val="0.748992012867143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C6B-4414-A892-1850CD56B20F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C6B-4414-A892-1850CD56B20F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6B-4414-A892-1850CD56B20F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C6B-4414-A892-1850CD56B20F}"/>
              </c:ext>
            </c:extLst>
          </c:dPt>
          <c:dLbls>
            <c:dLbl>
              <c:idx val="0"/>
              <c:layout>
                <c:manualLayout>
                  <c:x val="3.2361803387083887E-2"/>
                  <c:y val="-6.0357498416146259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6B-4414-A892-1850CD56B20F}"/>
                </c:ext>
              </c:extLst>
            </c:dLbl>
            <c:dLbl>
              <c:idx val="1"/>
              <c:layout>
                <c:manualLayout>
                  <c:x val="-0.3350046052578482"/>
                  <c:y val="4.6725948049597251E-3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6B-4414-A892-1850CD56B20F}"/>
                </c:ext>
              </c:extLst>
            </c:dLbl>
            <c:dLbl>
              <c:idx val="2"/>
              <c:layout>
                <c:manualLayout>
                  <c:x val="2.0790817358282615E-2"/>
                  <c:y val="-1.695966840778566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6B-4414-A892-1850CD56B20F}"/>
                </c:ext>
              </c:extLst>
            </c:dLbl>
            <c:dLbl>
              <c:idx val="3"/>
              <c:layout>
                <c:manualLayout>
                  <c:x val="-9.5324998922257501E-2"/>
                  <c:y val="-2.7021327208432533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6B-4414-A892-1850CD56B2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ОИВ</c:v>
                </c:pt>
                <c:pt idx="1">
                  <c:v>Кировские областные государственные предприятия</c:v>
                </c:pt>
                <c:pt idx="2">
                  <c:v>Казна области </c:v>
                </c:pt>
                <c:pt idx="3">
                  <c:v>Государственные учреждения (без ОИВ)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29</c:v>
                </c:pt>
                <c:pt idx="1">
                  <c:v>198</c:v>
                </c:pt>
                <c:pt idx="2">
                  <c:v>122</c:v>
                </c:pt>
                <c:pt idx="3">
                  <c:v>4265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6B-4414-A892-1850CD56B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256122414229888"/>
          <c:y val="0.28529564040595456"/>
          <c:w val="0.34993886886835851"/>
          <c:h val="0.431881844510815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/>
              <a:t>Количество объектов недвижимости по годам возведения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12700">
          <a:solidFill>
            <a:schemeClr val="bg1"/>
          </a:solidFill>
        </a:ln>
        <a:effectLst/>
        <a:scene3d>
          <a:camera prst="orthographicFront"/>
          <a:lightRig rig="threePt" dir="t"/>
        </a:scene3d>
        <a:sp3d contourW="12700" prstMaterial="dkEdge">
          <a:contourClr>
            <a:schemeClr val="bg1"/>
          </a:contourClr>
        </a:sp3d>
      </c:spPr>
    </c:sideWall>
    <c:backWall>
      <c:thickness val="0"/>
      <c:spPr>
        <a:noFill/>
        <a:ln w="12700">
          <a:solidFill>
            <a:schemeClr val="bg1"/>
          </a:solidFill>
        </a:ln>
        <a:effectLst/>
        <a:scene3d>
          <a:camera prst="orthographicFront"/>
          <a:lightRig rig="threePt" dir="t"/>
        </a:scene3d>
        <a:sp3d contourW="12700" prstMaterial="dkEdge">
          <a:contourClr>
            <a:schemeClr val="bg1"/>
          </a:contourClr>
        </a:sp3d>
      </c:spPr>
    </c:backWall>
    <c:plotArea>
      <c:layout/>
      <c:bar3DChart>
        <c:barDir val="col"/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391304347826056E-2"/>
                  <c:y val="-2.9079152537327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8C-41A5-A25A-9BAEDDB7A9DE}"/>
                </c:ext>
              </c:extLst>
            </c:dLbl>
            <c:dLbl>
              <c:idx val="1"/>
              <c:layout>
                <c:manualLayout>
                  <c:x val="8.6956521739130436E-3"/>
                  <c:y val="-4.5234237280287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8C-41A5-A25A-9BAEDDB7A9DE}"/>
                </c:ext>
              </c:extLst>
            </c:dLbl>
            <c:dLbl>
              <c:idx val="2"/>
              <c:layout>
                <c:manualLayout>
                  <c:x val="1.739130434782545E-3"/>
                  <c:y val="-4.2003220331695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8C-41A5-A25A-9BAEDDB7A9DE}"/>
                </c:ext>
              </c:extLst>
            </c:dLbl>
            <c:dLbl>
              <c:idx val="3"/>
              <c:layout>
                <c:manualLayout>
                  <c:x val="1.3913043478260742E-2"/>
                  <c:y val="-4.8465254228879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8C-41A5-A25A-9BAEDDB7A9DE}"/>
                </c:ext>
              </c:extLst>
            </c:dLbl>
            <c:dLbl>
              <c:idx val="4"/>
              <c:layout>
                <c:manualLayout>
                  <c:x val="3.47826086956509E-3"/>
                  <c:y val="-3.8772203383103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8C-41A5-A25A-9BAEDDB7A9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Лист1!$B$197:$B$201</c:f>
              <c:strCache>
                <c:ptCount val="5"/>
                <c:pt idx="0">
                  <c:v>до 1920</c:v>
                </c:pt>
                <c:pt idx="1">
                  <c:v>1921-1945</c:v>
                </c:pt>
                <c:pt idx="2">
                  <c:v>1946-1970</c:v>
                </c:pt>
                <c:pt idx="3">
                  <c:v>1971-1995</c:v>
                </c:pt>
                <c:pt idx="4">
                  <c:v>После 1995 </c:v>
                </c:pt>
              </c:strCache>
            </c:strRef>
          </c:cat>
          <c:val>
            <c:numRef>
              <c:f>Лист1!$C$197:$C$201</c:f>
              <c:numCache>
                <c:formatCode>General</c:formatCode>
                <c:ptCount val="5"/>
                <c:pt idx="0">
                  <c:v>258</c:v>
                </c:pt>
                <c:pt idx="1">
                  <c:v>112</c:v>
                </c:pt>
                <c:pt idx="2">
                  <c:v>1076</c:v>
                </c:pt>
                <c:pt idx="3">
                  <c:v>2380</c:v>
                </c:pt>
                <c:pt idx="4">
                  <c:v>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8C-41A5-A25A-9BAEDDB7A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3953344"/>
        <c:axId val="333618544"/>
        <c:axId val="384350480"/>
      </c:bar3DChart>
      <c:catAx>
        <c:axId val="66395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3618544"/>
        <c:crosses val="autoZero"/>
        <c:auto val="1"/>
        <c:lblAlgn val="ctr"/>
        <c:lblOffset val="100"/>
        <c:noMultiLvlLbl val="0"/>
      </c:catAx>
      <c:valAx>
        <c:axId val="333618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3953344"/>
        <c:crosses val="autoZero"/>
        <c:crossBetween val="between"/>
      </c:valAx>
      <c:serAx>
        <c:axId val="384350480"/>
        <c:scaling>
          <c:orientation val="minMax"/>
        </c:scaling>
        <c:delete val="1"/>
        <c:axPos val="b"/>
        <c:majorTickMark val="none"/>
        <c:minorTickMark val="none"/>
        <c:tickLblPos val="nextTo"/>
        <c:crossAx val="333618544"/>
        <c:crosses val="autoZero"/>
      </c:serAx>
      <c:spPr>
        <a:gradFill>
          <a:gsLst>
            <a:gs pos="42000">
              <a:schemeClr val="accent1">
                <a:lumMod val="5000"/>
                <a:lumOff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/>
              <a:t>Количество объектов недвижимости по проценту износа </a:t>
            </a:r>
          </a:p>
        </c:rich>
      </c:tx>
      <c:layout>
        <c:manualLayout>
          <c:xMode val="edge"/>
          <c:yMode val="edge"/>
          <c:x val="0.15302722133924321"/>
          <c:y val="2.0016685825244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12700">
          <a:solidFill>
            <a:schemeClr val="bg1"/>
          </a:solidFill>
        </a:ln>
        <a:effectLst/>
        <a:sp3d contourW="12700">
          <a:contourClr>
            <a:schemeClr val="bg1"/>
          </a:contourClr>
        </a:sp3d>
      </c:spPr>
    </c:sideWall>
    <c:backWall>
      <c:thickness val="0"/>
      <c:spPr>
        <a:gradFill>
          <a:gsLst>
            <a:gs pos="32000">
              <a:schemeClr val="accent1">
                <a:lumMod val="20000"/>
                <a:lumOff val="80000"/>
              </a:schemeClr>
            </a:gs>
            <a:gs pos="64000">
              <a:srgbClr val="B9CBE9"/>
            </a:gs>
            <a:gs pos="7432">
              <a:schemeClr val="accent1">
                <a:lumMod val="20000"/>
                <a:lumOff val="80000"/>
              </a:schemeClr>
            </a:gs>
            <a:gs pos="19000">
              <a:schemeClr val="accent1">
                <a:lumMod val="20000"/>
                <a:lumOff val="80000"/>
              </a:schemeClr>
            </a:gs>
            <a:gs pos="82000">
              <a:schemeClr val="accent1">
                <a:lumMod val="20000"/>
                <a:lumOff val="80000"/>
              </a:schemeClr>
            </a:gs>
            <a:gs pos="63000">
              <a:srgbClr val="C0D0EB"/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 w="12700">
          <a:solidFill>
            <a:schemeClr val="bg1"/>
          </a:solidFill>
        </a:ln>
        <a:effectLst/>
        <a:sp3d contourW="12700">
          <a:contourClr>
            <a:schemeClr val="bg1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7271157167530224E-3"/>
                  <c:y val="-5.0445103857566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5-4DEF-97F5-99FDCE164F8A}"/>
                </c:ext>
              </c:extLst>
            </c:dLbl>
            <c:dLbl>
              <c:idx val="1"/>
              <c:layout>
                <c:manualLayout>
                  <c:x val="1.0362694300518071E-2"/>
                  <c:y val="-5.0445103857566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5-4DEF-97F5-99FDCE164F8A}"/>
                </c:ext>
              </c:extLst>
            </c:dLbl>
            <c:dLbl>
              <c:idx val="2"/>
              <c:layout>
                <c:manualLayout>
                  <c:x val="2.2452504317789293E-2"/>
                  <c:y val="-7.1216617210682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55-4DEF-97F5-99FDCE164F8A}"/>
                </c:ext>
              </c:extLst>
            </c:dLbl>
            <c:dLbl>
              <c:idx val="3"/>
              <c:layout>
                <c:manualLayout>
                  <c:x val="1.5544041450777075E-2"/>
                  <c:y val="-5.9347181008902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55-4DEF-97F5-99FDCE164F8A}"/>
                </c:ext>
              </c:extLst>
            </c:dLbl>
            <c:dLbl>
              <c:idx val="4"/>
              <c:layout>
                <c:manualLayout>
                  <c:x val="8.0599072231527513E-3"/>
                  <c:y val="-1.78040374775111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67601370378174"/>
                      <c:h val="8.89763779527559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355-4DEF-97F5-99FDCE164F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Лист1!$B$212:$B$216</c:f>
              <c:strCache>
                <c:ptCount val="5"/>
                <c:pt idx="0">
                  <c:v>от 0 до 30%</c:v>
                </c:pt>
                <c:pt idx="1">
                  <c:v>от 31% до 65%</c:v>
                </c:pt>
                <c:pt idx="2">
                  <c:v>от 66% до 80%</c:v>
                </c:pt>
                <c:pt idx="3">
                  <c:v>от 81% до 95%</c:v>
                </c:pt>
                <c:pt idx="4">
                  <c:v>Свыше 96%</c:v>
                </c:pt>
              </c:strCache>
            </c:strRef>
          </c:cat>
          <c:val>
            <c:numRef>
              <c:f>Лист1!$C$212:$C$216</c:f>
              <c:numCache>
                <c:formatCode>#,##0</c:formatCode>
                <c:ptCount val="5"/>
                <c:pt idx="0">
                  <c:v>675</c:v>
                </c:pt>
                <c:pt idx="1">
                  <c:v>984</c:v>
                </c:pt>
                <c:pt idx="2">
                  <c:v>291</c:v>
                </c:pt>
                <c:pt idx="3">
                  <c:v>262</c:v>
                </c:pt>
                <c:pt idx="4">
                  <c:v>2402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55-4DEF-97F5-99FDCE164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gapDepth val="33"/>
        <c:shape val="box"/>
        <c:axId val="579798400"/>
        <c:axId val="579785696"/>
        <c:axId val="0"/>
      </c:bar3DChart>
      <c:catAx>
        <c:axId val="57979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9785696"/>
        <c:crosses val="autoZero"/>
        <c:auto val="1"/>
        <c:lblAlgn val="ctr"/>
        <c:lblOffset val="100"/>
        <c:noMultiLvlLbl val="0"/>
      </c:catAx>
      <c:valAx>
        <c:axId val="5797856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79798400"/>
        <c:crosses val="autoZero"/>
        <c:crossBetween val="between"/>
      </c:valAx>
      <c:spPr>
        <a:gradFill flip="none" rotWithShape="1">
          <a:gsLst>
            <a:gs pos="45000">
              <a:schemeClr val="accent5">
                <a:lumMod val="5000"/>
                <a:lumOff val="95000"/>
              </a:schemeClr>
            </a:gs>
            <a:gs pos="57000">
              <a:schemeClr val="accent5">
                <a:lumMod val="45000"/>
                <a:lumOff val="55000"/>
              </a:schemeClr>
            </a:gs>
            <a:gs pos="64000">
              <a:schemeClr val="accent5">
                <a:lumMod val="45000"/>
                <a:lumOff val="55000"/>
              </a:schemeClr>
            </a:gs>
            <a:gs pos="76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1A-4C36-A880-03B01EE4F7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1A-4C36-A880-03B01EE4F7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1A-4C36-A880-03B01EE4F7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B1A-4C36-A880-03B01EE4F7F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B1A-4C36-A880-03B01EE4F7F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B1A-4C36-A880-03B01EE4F7F6}"/>
              </c:ext>
            </c:extLst>
          </c:dPt>
          <c:dLbls>
            <c:dLbl>
              <c:idx val="0"/>
              <c:layout>
                <c:manualLayout>
                  <c:x val="-9.9206349206349201E-2"/>
                  <c:y val="0.15894041945252743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1A-4C36-A880-03B01EE4F7F6}"/>
                </c:ext>
              </c:extLst>
            </c:dLbl>
            <c:dLbl>
              <c:idx val="1"/>
              <c:layout>
                <c:manualLayout>
                  <c:x val="-3.2294869391326086E-2"/>
                  <c:y val="0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1A-4C36-A880-03B01EE4F7F6}"/>
                </c:ext>
              </c:extLst>
            </c:dLbl>
            <c:dLbl>
              <c:idx val="2"/>
              <c:layout>
                <c:manualLayout>
                  <c:x val="-1.2720441194850643E-2"/>
                  <c:y val="-0.1200883169196874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1A-4C36-A880-03B01EE4F7F6}"/>
                </c:ext>
              </c:extLst>
            </c:dLbl>
            <c:dLbl>
              <c:idx val="3"/>
              <c:layout>
                <c:manualLayout>
                  <c:x val="-2.7777777777777776E-2"/>
                  <c:y val="-9.5364251671516492E-2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1A-4C36-A880-03B01EE4F7F6}"/>
                </c:ext>
              </c:extLst>
            </c:dLbl>
            <c:dLbl>
              <c:idx val="4"/>
              <c:layout>
                <c:manualLayout>
                  <c:x val="5.9523809523809521E-3"/>
                  <c:y val="-5.651214913867645E-2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1A-4C36-A880-03B01EE4F7F6}"/>
                </c:ext>
              </c:extLst>
            </c:dLbl>
            <c:dLbl>
              <c:idx val="5"/>
              <c:layout>
                <c:manualLayout>
                  <c:x val="4.1779308836395482E-2"/>
                  <c:y val="-4.7682125835758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62173478315203E-2"/>
                      <c:h val="4.93952894120094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B1A-4C36-A880-03B01EE4F7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Лист1!$B$6:$B$11</c:f>
              <c:strCache>
                <c:ptCount val="6"/>
                <c:pt idx="0">
                  <c:v>Министерство здравоохранения Кировской области</c:v>
                </c:pt>
                <c:pt idx="1">
                  <c:v>Министерство образования Кировской области</c:v>
                </c:pt>
                <c:pt idx="2">
                  <c:v>Министерство лесного хозяйства Кировской области</c:v>
                </c:pt>
                <c:pt idx="3">
                  <c:v>Управление ветеринарии Кировской области</c:v>
                </c:pt>
                <c:pt idx="4">
                  <c:v>Министерство социального развития Кировской области</c:v>
                </c:pt>
                <c:pt idx="5">
                  <c:v>Управление массовых коммуникаций Кировской области</c:v>
                </c:pt>
              </c:strCache>
            </c:strRef>
          </c:cat>
          <c:val>
            <c:numRef>
              <c:f>Лист1!$C$6:$C$11</c:f>
              <c:numCache>
                <c:formatCode>General</c:formatCode>
                <c:ptCount val="6"/>
                <c:pt idx="0">
                  <c:v>123</c:v>
                </c:pt>
                <c:pt idx="1">
                  <c:v>14</c:v>
                </c:pt>
                <c:pt idx="2">
                  <c:v>21</c:v>
                </c:pt>
                <c:pt idx="3">
                  <c:v>23</c:v>
                </c:pt>
                <c:pt idx="4">
                  <c:v>10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B1A-4C36-A880-03B01EE4F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428540182477181E-2"/>
          <c:y val="0.63204917446930164"/>
          <c:w val="0.95533323959505057"/>
          <c:h val="0.346758769603694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0CE84-4D16-49FF-BFFA-E8E250F53DF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54FE5-4246-4519-88CA-71523FACDA76}">
      <dgm:prSet phldrT="[Текст]"/>
      <dgm:spPr/>
      <dgm:t>
        <a:bodyPr/>
        <a:lstStyle/>
        <a:p>
          <a:r>
            <a:rPr lang="ru-RU" dirty="0"/>
            <a:t>Выявление неиспользуемого имущества</a:t>
          </a:r>
        </a:p>
      </dgm:t>
    </dgm:pt>
    <dgm:pt modelId="{CF9C5459-0BBF-4C48-8BC3-C30447DD020E}" type="parTrans" cxnId="{5BE2F091-C737-4484-820F-46C635662363}">
      <dgm:prSet/>
      <dgm:spPr/>
      <dgm:t>
        <a:bodyPr/>
        <a:lstStyle/>
        <a:p>
          <a:endParaRPr lang="ru-RU"/>
        </a:p>
      </dgm:t>
    </dgm:pt>
    <dgm:pt modelId="{9AE2D73E-1096-411A-94B3-3B1F5BD53948}" type="sibTrans" cxnId="{5BE2F091-C737-4484-820F-46C635662363}">
      <dgm:prSet/>
      <dgm:spPr/>
      <dgm:t>
        <a:bodyPr/>
        <a:lstStyle/>
        <a:p>
          <a:endParaRPr lang="ru-RU"/>
        </a:p>
      </dgm:t>
    </dgm:pt>
    <dgm:pt modelId="{FE5B7911-D455-4244-A9E6-5F65371CDA19}">
      <dgm:prSet phldrT="[Текст]"/>
      <dgm:spPr/>
      <dgm:t>
        <a:bodyPr/>
        <a:lstStyle/>
        <a:p>
          <a:r>
            <a:rPr lang="ru-RU" dirty="0"/>
            <a:t>Опрос ОИВ</a:t>
          </a:r>
        </a:p>
      </dgm:t>
    </dgm:pt>
    <dgm:pt modelId="{7F1D60FF-6231-4DC0-930C-2582DB5FA9DA}" type="parTrans" cxnId="{E7EDF414-B505-4A9E-8B78-E5D8CFD2208D}">
      <dgm:prSet/>
      <dgm:spPr/>
      <dgm:t>
        <a:bodyPr/>
        <a:lstStyle/>
        <a:p>
          <a:endParaRPr lang="ru-RU"/>
        </a:p>
      </dgm:t>
    </dgm:pt>
    <dgm:pt modelId="{5E33E2AA-7420-40D8-A6D6-10CC95A71F1C}" type="sibTrans" cxnId="{E7EDF414-B505-4A9E-8B78-E5D8CFD2208D}">
      <dgm:prSet/>
      <dgm:spPr/>
      <dgm:t>
        <a:bodyPr/>
        <a:lstStyle/>
        <a:p>
          <a:endParaRPr lang="ru-RU"/>
        </a:p>
      </dgm:t>
    </dgm:pt>
    <dgm:pt modelId="{E7DBBDEE-308A-409D-86EF-EA80858E25D0}">
      <dgm:prSet phldrT="[Текст]"/>
      <dgm:spPr/>
      <dgm:t>
        <a:bodyPr/>
        <a:lstStyle/>
        <a:p>
          <a:r>
            <a:rPr lang="ru-RU" dirty="0"/>
            <a:t>Закрепление за областными организациями</a:t>
          </a:r>
        </a:p>
      </dgm:t>
    </dgm:pt>
    <dgm:pt modelId="{1A3B5575-F53A-4E61-BAC4-63DAAD066E69}" type="parTrans" cxnId="{6D391FBE-6679-4732-AE9D-FF25A668F25F}">
      <dgm:prSet/>
      <dgm:spPr/>
      <dgm:t>
        <a:bodyPr/>
        <a:lstStyle/>
        <a:p>
          <a:endParaRPr lang="ru-RU"/>
        </a:p>
      </dgm:t>
    </dgm:pt>
    <dgm:pt modelId="{8E49241E-C53B-426E-9B94-07DCD44AC0B4}" type="sibTrans" cxnId="{6D391FBE-6679-4732-AE9D-FF25A668F25F}">
      <dgm:prSet/>
      <dgm:spPr/>
      <dgm:t>
        <a:bodyPr/>
        <a:lstStyle/>
        <a:p>
          <a:endParaRPr lang="ru-RU"/>
        </a:p>
      </dgm:t>
    </dgm:pt>
    <dgm:pt modelId="{316984E4-8341-4BE2-8E7A-C01AFD83E3EC}">
      <dgm:prSet phldrT="[Текст]"/>
      <dgm:spPr/>
      <dgm:t>
        <a:bodyPr/>
        <a:lstStyle/>
        <a:p>
          <a:r>
            <a:rPr lang="ru-RU" dirty="0"/>
            <a:t>Вовлечение в хозяйственный оборот (включение в ППП, сдача в аренду)</a:t>
          </a:r>
        </a:p>
      </dgm:t>
    </dgm:pt>
    <dgm:pt modelId="{C232B8DB-25CF-44F6-B484-633EEF29D50F}" type="parTrans" cxnId="{6F2F53FC-A95F-4AA0-B64C-70037FEDD618}">
      <dgm:prSet/>
      <dgm:spPr/>
      <dgm:t>
        <a:bodyPr/>
        <a:lstStyle/>
        <a:p>
          <a:endParaRPr lang="ru-RU"/>
        </a:p>
      </dgm:t>
    </dgm:pt>
    <dgm:pt modelId="{80F4CC1C-1459-4688-B8AE-0436804197D2}" type="sibTrans" cxnId="{6F2F53FC-A95F-4AA0-B64C-70037FEDD618}">
      <dgm:prSet/>
      <dgm:spPr/>
      <dgm:t>
        <a:bodyPr/>
        <a:lstStyle/>
        <a:p>
          <a:endParaRPr lang="ru-RU"/>
        </a:p>
      </dgm:t>
    </dgm:pt>
    <dgm:pt modelId="{10324E25-8DA2-4FDE-BCB0-146831A5A757}">
      <dgm:prSet phldrT="[Текст]"/>
      <dgm:spPr/>
      <dgm:t>
        <a:bodyPr/>
        <a:lstStyle/>
        <a:p>
          <a:r>
            <a:rPr lang="ru-RU" dirty="0"/>
            <a:t>Демонтаж (если аварийное)</a:t>
          </a:r>
        </a:p>
      </dgm:t>
    </dgm:pt>
    <dgm:pt modelId="{25F52893-FBB2-4ECD-9EAC-E3F553B41EB4}" type="parTrans" cxnId="{ECAE2B97-7DA8-45B9-A713-2C9BF9E12916}">
      <dgm:prSet/>
      <dgm:spPr/>
      <dgm:t>
        <a:bodyPr/>
        <a:lstStyle/>
        <a:p>
          <a:endParaRPr lang="ru-RU"/>
        </a:p>
      </dgm:t>
    </dgm:pt>
    <dgm:pt modelId="{7FD46FE2-62AB-407C-AB63-2236CCFCFC3D}" type="sibTrans" cxnId="{ECAE2B97-7DA8-45B9-A713-2C9BF9E12916}">
      <dgm:prSet/>
      <dgm:spPr/>
      <dgm:t>
        <a:bodyPr/>
        <a:lstStyle/>
        <a:p>
          <a:endParaRPr lang="ru-RU"/>
        </a:p>
      </dgm:t>
    </dgm:pt>
    <dgm:pt modelId="{1553C6AB-2731-4AC6-849F-80C919A1735D}">
      <dgm:prSet phldrT="[Текст]"/>
      <dgm:spPr/>
      <dgm:t>
        <a:bodyPr/>
        <a:lstStyle/>
        <a:p>
          <a:r>
            <a:rPr lang="ru-RU" dirty="0"/>
            <a:t>Передача в муниципальную собственность</a:t>
          </a:r>
        </a:p>
      </dgm:t>
    </dgm:pt>
    <dgm:pt modelId="{31570A87-B13C-4907-90E3-64223DB15373}" type="parTrans" cxnId="{AFDDC437-CF4E-4B07-8DA6-46C5427A112E}">
      <dgm:prSet/>
      <dgm:spPr/>
      <dgm:t>
        <a:bodyPr/>
        <a:lstStyle/>
        <a:p>
          <a:endParaRPr lang="ru-RU"/>
        </a:p>
      </dgm:t>
    </dgm:pt>
    <dgm:pt modelId="{3DD58F8B-F4BF-4F39-A1E0-40D4278B253C}" type="sibTrans" cxnId="{AFDDC437-CF4E-4B07-8DA6-46C5427A112E}">
      <dgm:prSet/>
      <dgm:spPr/>
      <dgm:t>
        <a:bodyPr/>
        <a:lstStyle/>
        <a:p>
          <a:endParaRPr lang="ru-RU"/>
        </a:p>
      </dgm:t>
    </dgm:pt>
    <dgm:pt modelId="{307A31E0-6979-4254-9706-FECF933F92C4}" type="pres">
      <dgm:prSet presAssocID="{3070CE84-4D16-49FF-BFFA-E8E250F53DF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2B58820-B23B-4709-BB35-31373C588430}" type="pres">
      <dgm:prSet presAssocID="{BFE54FE5-4246-4519-88CA-71523FACDA76}" presName="hierRoot1" presStyleCnt="0"/>
      <dgm:spPr/>
    </dgm:pt>
    <dgm:pt modelId="{FBD716E2-8AAB-4EE9-BFF2-722F8C37E344}" type="pres">
      <dgm:prSet presAssocID="{BFE54FE5-4246-4519-88CA-71523FACDA76}" presName="composite" presStyleCnt="0"/>
      <dgm:spPr/>
    </dgm:pt>
    <dgm:pt modelId="{57659633-CA4D-41B0-819D-DF11B785899A}" type="pres">
      <dgm:prSet presAssocID="{BFE54FE5-4246-4519-88CA-71523FACDA76}" presName="background" presStyleLbl="node0" presStyleIdx="0" presStyleCnt="1"/>
      <dgm:spPr/>
    </dgm:pt>
    <dgm:pt modelId="{5A32CA14-5DC8-4AB9-B42C-D16BC62270A7}" type="pres">
      <dgm:prSet presAssocID="{BFE54FE5-4246-4519-88CA-71523FACDA76}" presName="text" presStyleLbl="fgAcc0" presStyleIdx="0" presStyleCnt="1">
        <dgm:presLayoutVars>
          <dgm:chPref val="3"/>
        </dgm:presLayoutVars>
      </dgm:prSet>
      <dgm:spPr/>
    </dgm:pt>
    <dgm:pt modelId="{F082E2DE-C401-49B4-871D-7440EB6BAA10}" type="pres">
      <dgm:prSet presAssocID="{BFE54FE5-4246-4519-88CA-71523FACDA76}" presName="hierChild2" presStyleCnt="0"/>
      <dgm:spPr/>
    </dgm:pt>
    <dgm:pt modelId="{391BCA61-5070-42A1-91B9-666AB32794B0}" type="pres">
      <dgm:prSet presAssocID="{7F1D60FF-6231-4DC0-930C-2582DB5FA9DA}" presName="Name10" presStyleLbl="parChTrans1D2" presStyleIdx="0" presStyleCnt="2"/>
      <dgm:spPr/>
    </dgm:pt>
    <dgm:pt modelId="{83DE64B8-E1CC-478A-B7EF-9D76F825AEDB}" type="pres">
      <dgm:prSet presAssocID="{FE5B7911-D455-4244-A9E6-5F65371CDA19}" presName="hierRoot2" presStyleCnt="0"/>
      <dgm:spPr/>
    </dgm:pt>
    <dgm:pt modelId="{017DEC6A-CB0D-45C0-B94A-8BEFB38E1AEC}" type="pres">
      <dgm:prSet presAssocID="{FE5B7911-D455-4244-A9E6-5F65371CDA19}" presName="composite2" presStyleCnt="0"/>
      <dgm:spPr/>
    </dgm:pt>
    <dgm:pt modelId="{DA7628E6-1EB3-4B5D-B1DE-23A6A5551D20}" type="pres">
      <dgm:prSet presAssocID="{FE5B7911-D455-4244-A9E6-5F65371CDA19}" presName="background2" presStyleLbl="node2" presStyleIdx="0" presStyleCnt="2"/>
      <dgm:spPr/>
    </dgm:pt>
    <dgm:pt modelId="{D0138B94-0C88-4359-9BEF-28AB6BE1D55E}" type="pres">
      <dgm:prSet presAssocID="{FE5B7911-D455-4244-A9E6-5F65371CDA19}" presName="text2" presStyleLbl="fgAcc2" presStyleIdx="0" presStyleCnt="2">
        <dgm:presLayoutVars>
          <dgm:chPref val="3"/>
        </dgm:presLayoutVars>
      </dgm:prSet>
      <dgm:spPr/>
    </dgm:pt>
    <dgm:pt modelId="{EFB1DB1D-3251-4ED4-88FE-FC46F1DDC20A}" type="pres">
      <dgm:prSet presAssocID="{FE5B7911-D455-4244-A9E6-5F65371CDA19}" presName="hierChild3" presStyleCnt="0"/>
      <dgm:spPr/>
    </dgm:pt>
    <dgm:pt modelId="{BFB2EA76-4BE8-41E6-8D0D-BE3C308964F3}" type="pres">
      <dgm:prSet presAssocID="{1A3B5575-F53A-4E61-BAC4-63DAAD066E69}" presName="Name17" presStyleLbl="parChTrans1D3" presStyleIdx="0" presStyleCnt="3"/>
      <dgm:spPr/>
    </dgm:pt>
    <dgm:pt modelId="{CEB6701A-E657-421D-A35F-9ADC541A7ECA}" type="pres">
      <dgm:prSet presAssocID="{E7DBBDEE-308A-409D-86EF-EA80858E25D0}" presName="hierRoot3" presStyleCnt="0"/>
      <dgm:spPr/>
    </dgm:pt>
    <dgm:pt modelId="{11608F4A-0A81-41B6-9FF4-E9826F2F0430}" type="pres">
      <dgm:prSet presAssocID="{E7DBBDEE-308A-409D-86EF-EA80858E25D0}" presName="composite3" presStyleCnt="0"/>
      <dgm:spPr/>
    </dgm:pt>
    <dgm:pt modelId="{D6A94BBE-875A-48C4-BC5C-6E2416788430}" type="pres">
      <dgm:prSet presAssocID="{E7DBBDEE-308A-409D-86EF-EA80858E25D0}" presName="background3" presStyleLbl="node3" presStyleIdx="0" presStyleCnt="3"/>
      <dgm:spPr/>
    </dgm:pt>
    <dgm:pt modelId="{07FF4C86-5745-4347-8C1B-8A4682BFE4D3}" type="pres">
      <dgm:prSet presAssocID="{E7DBBDEE-308A-409D-86EF-EA80858E25D0}" presName="text3" presStyleLbl="fgAcc3" presStyleIdx="0" presStyleCnt="3">
        <dgm:presLayoutVars>
          <dgm:chPref val="3"/>
        </dgm:presLayoutVars>
      </dgm:prSet>
      <dgm:spPr/>
    </dgm:pt>
    <dgm:pt modelId="{5C407027-D68D-4D3F-B8E4-06CF733DE16B}" type="pres">
      <dgm:prSet presAssocID="{E7DBBDEE-308A-409D-86EF-EA80858E25D0}" presName="hierChild4" presStyleCnt="0"/>
      <dgm:spPr/>
    </dgm:pt>
    <dgm:pt modelId="{2E07A286-63DE-4845-B9AD-BF97153D47D7}" type="pres">
      <dgm:prSet presAssocID="{C232B8DB-25CF-44F6-B484-633EEF29D50F}" presName="Name17" presStyleLbl="parChTrans1D3" presStyleIdx="1" presStyleCnt="3"/>
      <dgm:spPr/>
    </dgm:pt>
    <dgm:pt modelId="{27A901C7-D9EE-4F36-B907-43F9BD22F4F2}" type="pres">
      <dgm:prSet presAssocID="{316984E4-8341-4BE2-8E7A-C01AFD83E3EC}" presName="hierRoot3" presStyleCnt="0"/>
      <dgm:spPr/>
    </dgm:pt>
    <dgm:pt modelId="{184AD733-4342-4839-9946-2EA39512C62E}" type="pres">
      <dgm:prSet presAssocID="{316984E4-8341-4BE2-8E7A-C01AFD83E3EC}" presName="composite3" presStyleCnt="0"/>
      <dgm:spPr/>
    </dgm:pt>
    <dgm:pt modelId="{D9FDE7A4-4230-414A-B5F6-0F0E8E7B811E}" type="pres">
      <dgm:prSet presAssocID="{316984E4-8341-4BE2-8E7A-C01AFD83E3EC}" presName="background3" presStyleLbl="node3" presStyleIdx="1" presStyleCnt="3"/>
      <dgm:spPr/>
    </dgm:pt>
    <dgm:pt modelId="{A122FB35-D660-4BFD-9591-3D16BD51E14C}" type="pres">
      <dgm:prSet presAssocID="{316984E4-8341-4BE2-8E7A-C01AFD83E3EC}" presName="text3" presStyleLbl="fgAcc3" presStyleIdx="1" presStyleCnt="3">
        <dgm:presLayoutVars>
          <dgm:chPref val="3"/>
        </dgm:presLayoutVars>
      </dgm:prSet>
      <dgm:spPr/>
    </dgm:pt>
    <dgm:pt modelId="{CB84C63F-7AC3-468A-9D49-D103BCDA830B}" type="pres">
      <dgm:prSet presAssocID="{316984E4-8341-4BE2-8E7A-C01AFD83E3EC}" presName="hierChild4" presStyleCnt="0"/>
      <dgm:spPr/>
    </dgm:pt>
    <dgm:pt modelId="{0A79A407-3BD9-4622-A222-06E654C41040}" type="pres">
      <dgm:prSet presAssocID="{31570A87-B13C-4907-90E3-64223DB15373}" presName="Name17" presStyleLbl="parChTrans1D3" presStyleIdx="2" presStyleCnt="3"/>
      <dgm:spPr/>
    </dgm:pt>
    <dgm:pt modelId="{FA300261-092F-405D-BB30-B6C0E5777A81}" type="pres">
      <dgm:prSet presAssocID="{1553C6AB-2731-4AC6-849F-80C919A1735D}" presName="hierRoot3" presStyleCnt="0"/>
      <dgm:spPr/>
    </dgm:pt>
    <dgm:pt modelId="{BDE72A97-DFEA-40BD-9644-EB05B67B6115}" type="pres">
      <dgm:prSet presAssocID="{1553C6AB-2731-4AC6-849F-80C919A1735D}" presName="composite3" presStyleCnt="0"/>
      <dgm:spPr/>
    </dgm:pt>
    <dgm:pt modelId="{9ADB0969-B0D3-4065-833C-D7E9C9AF27EF}" type="pres">
      <dgm:prSet presAssocID="{1553C6AB-2731-4AC6-849F-80C919A1735D}" presName="background3" presStyleLbl="node3" presStyleIdx="2" presStyleCnt="3"/>
      <dgm:spPr/>
    </dgm:pt>
    <dgm:pt modelId="{750476AD-46C6-45BE-A058-59B48430E1EC}" type="pres">
      <dgm:prSet presAssocID="{1553C6AB-2731-4AC6-849F-80C919A1735D}" presName="text3" presStyleLbl="fgAcc3" presStyleIdx="2" presStyleCnt="3">
        <dgm:presLayoutVars>
          <dgm:chPref val="3"/>
        </dgm:presLayoutVars>
      </dgm:prSet>
      <dgm:spPr/>
    </dgm:pt>
    <dgm:pt modelId="{9E288999-9DBB-4BE3-9E48-C053372621D4}" type="pres">
      <dgm:prSet presAssocID="{1553C6AB-2731-4AC6-849F-80C919A1735D}" presName="hierChild4" presStyleCnt="0"/>
      <dgm:spPr/>
    </dgm:pt>
    <dgm:pt modelId="{388B813B-6DB1-4239-9EBA-20EAF30EBC96}" type="pres">
      <dgm:prSet presAssocID="{25F52893-FBB2-4ECD-9EAC-E3F553B41EB4}" presName="Name10" presStyleLbl="parChTrans1D2" presStyleIdx="1" presStyleCnt="2"/>
      <dgm:spPr/>
    </dgm:pt>
    <dgm:pt modelId="{4B856A09-857E-4787-8DD8-5AAE4493534B}" type="pres">
      <dgm:prSet presAssocID="{10324E25-8DA2-4FDE-BCB0-146831A5A757}" presName="hierRoot2" presStyleCnt="0"/>
      <dgm:spPr/>
    </dgm:pt>
    <dgm:pt modelId="{465515E6-D6F8-4548-88AF-B1E26B985E8D}" type="pres">
      <dgm:prSet presAssocID="{10324E25-8DA2-4FDE-BCB0-146831A5A757}" presName="composite2" presStyleCnt="0"/>
      <dgm:spPr/>
    </dgm:pt>
    <dgm:pt modelId="{73C6710D-F034-4513-8C34-15F633E2DF7F}" type="pres">
      <dgm:prSet presAssocID="{10324E25-8DA2-4FDE-BCB0-146831A5A757}" presName="background2" presStyleLbl="node2" presStyleIdx="1" presStyleCnt="2"/>
      <dgm:spPr/>
    </dgm:pt>
    <dgm:pt modelId="{30A524CD-0CFB-46E1-86FD-9904349BE6ED}" type="pres">
      <dgm:prSet presAssocID="{10324E25-8DA2-4FDE-BCB0-146831A5A757}" presName="text2" presStyleLbl="fgAcc2" presStyleIdx="1" presStyleCnt="2">
        <dgm:presLayoutVars>
          <dgm:chPref val="3"/>
        </dgm:presLayoutVars>
      </dgm:prSet>
      <dgm:spPr/>
    </dgm:pt>
    <dgm:pt modelId="{0C5AB47A-9EE7-44E2-8822-674FD19025D5}" type="pres">
      <dgm:prSet presAssocID="{10324E25-8DA2-4FDE-BCB0-146831A5A757}" presName="hierChild3" presStyleCnt="0"/>
      <dgm:spPr/>
    </dgm:pt>
  </dgm:ptLst>
  <dgm:cxnLst>
    <dgm:cxn modelId="{4DEB9B03-DB6B-4D71-9199-5D59BA2E8A26}" type="presOf" srcId="{1553C6AB-2731-4AC6-849F-80C919A1735D}" destId="{750476AD-46C6-45BE-A058-59B48430E1EC}" srcOrd="0" destOrd="0" presId="urn:microsoft.com/office/officeart/2005/8/layout/hierarchy1"/>
    <dgm:cxn modelId="{BA900B05-4F47-4505-8FB2-3F0D99E00BEF}" type="presOf" srcId="{316984E4-8341-4BE2-8E7A-C01AFD83E3EC}" destId="{A122FB35-D660-4BFD-9591-3D16BD51E14C}" srcOrd="0" destOrd="0" presId="urn:microsoft.com/office/officeart/2005/8/layout/hierarchy1"/>
    <dgm:cxn modelId="{D2F6A00E-EFF7-4EBB-8E4E-14FA106C6AB1}" type="presOf" srcId="{25F52893-FBB2-4ECD-9EAC-E3F553B41EB4}" destId="{388B813B-6DB1-4239-9EBA-20EAF30EBC96}" srcOrd="0" destOrd="0" presId="urn:microsoft.com/office/officeart/2005/8/layout/hierarchy1"/>
    <dgm:cxn modelId="{E7EDF414-B505-4A9E-8B78-E5D8CFD2208D}" srcId="{BFE54FE5-4246-4519-88CA-71523FACDA76}" destId="{FE5B7911-D455-4244-A9E6-5F65371CDA19}" srcOrd="0" destOrd="0" parTransId="{7F1D60FF-6231-4DC0-930C-2582DB5FA9DA}" sibTransId="{5E33E2AA-7420-40D8-A6D6-10CC95A71F1C}"/>
    <dgm:cxn modelId="{3CC1AA2E-9A7A-477D-9A78-E9E8BF7273B9}" type="presOf" srcId="{7F1D60FF-6231-4DC0-930C-2582DB5FA9DA}" destId="{391BCA61-5070-42A1-91B9-666AB32794B0}" srcOrd="0" destOrd="0" presId="urn:microsoft.com/office/officeart/2005/8/layout/hierarchy1"/>
    <dgm:cxn modelId="{D8C92C34-B024-4424-850D-D00DEABC0017}" type="presOf" srcId="{FE5B7911-D455-4244-A9E6-5F65371CDA19}" destId="{D0138B94-0C88-4359-9BEF-28AB6BE1D55E}" srcOrd="0" destOrd="0" presId="urn:microsoft.com/office/officeart/2005/8/layout/hierarchy1"/>
    <dgm:cxn modelId="{21D26634-7AFB-4D51-84CD-F121CE7210F5}" type="presOf" srcId="{3070CE84-4D16-49FF-BFFA-E8E250F53DFD}" destId="{307A31E0-6979-4254-9706-FECF933F92C4}" srcOrd="0" destOrd="0" presId="urn:microsoft.com/office/officeart/2005/8/layout/hierarchy1"/>
    <dgm:cxn modelId="{AFDDC437-CF4E-4B07-8DA6-46C5427A112E}" srcId="{FE5B7911-D455-4244-A9E6-5F65371CDA19}" destId="{1553C6AB-2731-4AC6-849F-80C919A1735D}" srcOrd="2" destOrd="0" parTransId="{31570A87-B13C-4907-90E3-64223DB15373}" sibTransId="{3DD58F8B-F4BF-4F39-A1E0-40D4278B253C}"/>
    <dgm:cxn modelId="{5BE2F091-C737-4484-820F-46C635662363}" srcId="{3070CE84-4D16-49FF-BFFA-E8E250F53DFD}" destId="{BFE54FE5-4246-4519-88CA-71523FACDA76}" srcOrd="0" destOrd="0" parTransId="{CF9C5459-0BBF-4C48-8BC3-C30447DD020E}" sibTransId="{9AE2D73E-1096-411A-94B3-3B1F5BD53948}"/>
    <dgm:cxn modelId="{ECAE2B97-7DA8-45B9-A713-2C9BF9E12916}" srcId="{BFE54FE5-4246-4519-88CA-71523FACDA76}" destId="{10324E25-8DA2-4FDE-BCB0-146831A5A757}" srcOrd="1" destOrd="0" parTransId="{25F52893-FBB2-4ECD-9EAC-E3F553B41EB4}" sibTransId="{7FD46FE2-62AB-407C-AB63-2236CCFCFC3D}"/>
    <dgm:cxn modelId="{DDFB69B4-93A2-4F11-A59C-B8551DF184BE}" type="presOf" srcId="{C232B8DB-25CF-44F6-B484-633EEF29D50F}" destId="{2E07A286-63DE-4845-B9AD-BF97153D47D7}" srcOrd="0" destOrd="0" presId="urn:microsoft.com/office/officeart/2005/8/layout/hierarchy1"/>
    <dgm:cxn modelId="{70D242B5-29E3-4A67-9581-8AAA40819856}" type="presOf" srcId="{BFE54FE5-4246-4519-88CA-71523FACDA76}" destId="{5A32CA14-5DC8-4AB9-B42C-D16BC62270A7}" srcOrd="0" destOrd="0" presId="urn:microsoft.com/office/officeart/2005/8/layout/hierarchy1"/>
    <dgm:cxn modelId="{6D391FBE-6679-4732-AE9D-FF25A668F25F}" srcId="{FE5B7911-D455-4244-A9E6-5F65371CDA19}" destId="{E7DBBDEE-308A-409D-86EF-EA80858E25D0}" srcOrd="0" destOrd="0" parTransId="{1A3B5575-F53A-4E61-BAC4-63DAAD066E69}" sibTransId="{8E49241E-C53B-426E-9B94-07DCD44AC0B4}"/>
    <dgm:cxn modelId="{8D3B36C1-7FB3-4BA7-A44A-B1C76C80246D}" type="presOf" srcId="{1A3B5575-F53A-4E61-BAC4-63DAAD066E69}" destId="{BFB2EA76-4BE8-41E6-8D0D-BE3C308964F3}" srcOrd="0" destOrd="0" presId="urn:microsoft.com/office/officeart/2005/8/layout/hierarchy1"/>
    <dgm:cxn modelId="{370A1CC4-B44E-45B1-ABE8-5CA9C70F1E74}" type="presOf" srcId="{10324E25-8DA2-4FDE-BCB0-146831A5A757}" destId="{30A524CD-0CFB-46E1-86FD-9904349BE6ED}" srcOrd="0" destOrd="0" presId="urn:microsoft.com/office/officeart/2005/8/layout/hierarchy1"/>
    <dgm:cxn modelId="{031F8DCD-BD1B-4FA1-ABAF-B673722AFBF7}" type="presOf" srcId="{E7DBBDEE-308A-409D-86EF-EA80858E25D0}" destId="{07FF4C86-5745-4347-8C1B-8A4682BFE4D3}" srcOrd="0" destOrd="0" presId="urn:microsoft.com/office/officeart/2005/8/layout/hierarchy1"/>
    <dgm:cxn modelId="{7EEDE5E0-1660-48D3-9382-CC3C4575C6A4}" type="presOf" srcId="{31570A87-B13C-4907-90E3-64223DB15373}" destId="{0A79A407-3BD9-4622-A222-06E654C41040}" srcOrd="0" destOrd="0" presId="urn:microsoft.com/office/officeart/2005/8/layout/hierarchy1"/>
    <dgm:cxn modelId="{6F2F53FC-A95F-4AA0-B64C-70037FEDD618}" srcId="{FE5B7911-D455-4244-A9E6-5F65371CDA19}" destId="{316984E4-8341-4BE2-8E7A-C01AFD83E3EC}" srcOrd="1" destOrd="0" parTransId="{C232B8DB-25CF-44F6-B484-633EEF29D50F}" sibTransId="{80F4CC1C-1459-4688-B8AE-0436804197D2}"/>
    <dgm:cxn modelId="{6EF1067A-D0BA-417E-B578-B5105180FD75}" type="presParOf" srcId="{307A31E0-6979-4254-9706-FECF933F92C4}" destId="{D2B58820-B23B-4709-BB35-31373C588430}" srcOrd="0" destOrd="0" presId="urn:microsoft.com/office/officeart/2005/8/layout/hierarchy1"/>
    <dgm:cxn modelId="{B1501F52-3D9E-4FCC-B7A8-A7B86D1E0764}" type="presParOf" srcId="{D2B58820-B23B-4709-BB35-31373C588430}" destId="{FBD716E2-8AAB-4EE9-BFF2-722F8C37E344}" srcOrd="0" destOrd="0" presId="urn:microsoft.com/office/officeart/2005/8/layout/hierarchy1"/>
    <dgm:cxn modelId="{B6EB51F9-2148-4FCF-8700-03B2F0964DFB}" type="presParOf" srcId="{FBD716E2-8AAB-4EE9-BFF2-722F8C37E344}" destId="{57659633-CA4D-41B0-819D-DF11B785899A}" srcOrd="0" destOrd="0" presId="urn:microsoft.com/office/officeart/2005/8/layout/hierarchy1"/>
    <dgm:cxn modelId="{2CBC55F2-174D-4E6D-BD6C-D18BF719A11F}" type="presParOf" srcId="{FBD716E2-8AAB-4EE9-BFF2-722F8C37E344}" destId="{5A32CA14-5DC8-4AB9-B42C-D16BC62270A7}" srcOrd="1" destOrd="0" presId="urn:microsoft.com/office/officeart/2005/8/layout/hierarchy1"/>
    <dgm:cxn modelId="{ADB8D8CA-D5D5-43AC-94B5-FD0EA86B4D9A}" type="presParOf" srcId="{D2B58820-B23B-4709-BB35-31373C588430}" destId="{F082E2DE-C401-49B4-871D-7440EB6BAA10}" srcOrd="1" destOrd="0" presId="urn:microsoft.com/office/officeart/2005/8/layout/hierarchy1"/>
    <dgm:cxn modelId="{224D5A2B-FBB1-43DC-8B35-142A2F5C307B}" type="presParOf" srcId="{F082E2DE-C401-49B4-871D-7440EB6BAA10}" destId="{391BCA61-5070-42A1-91B9-666AB32794B0}" srcOrd="0" destOrd="0" presId="urn:microsoft.com/office/officeart/2005/8/layout/hierarchy1"/>
    <dgm:cxn modelId="{75AA2153-AF44-4590-83F4-368FDE47B5CB}" type="presParOf" srcId="{F082E2DE-C401-49B4-871D-7440EB6BAA10}" destId="{83DE64B8-E1CC-478A-B7EF-9D76F825AEDB}" srcOrd="1" destOrd="0" presId="urn:microsoft.com/office/officeart/2005/8/layout/hierarchy1"/>
    <dgm:cxn modelId="{548049F2-D426-40DA-A8A7-56EB924C920D}" type="presParOf" srcId="{83DE64B8-E1CC-478A-B7EF-9D76F825AEDB}" destId="{017DEC6A-CB0D-45C0-B94A-8BEFB38E1AEC}" srcOrd="0" destOrd="0" presId="urn:microsoft.com/office/officeart/2005/8/layout/hierarchy1"/>
    <dgm:cxn modelId="{EC9A20C3-1EB3-4B21-9088-A0DCDC1A29EE}" type="presParOf" srcId="{017DEC6A-CB0D-45C0-B94A-8BEFB38E1AEC}" destId="{DA7628E6-1EB3-4B5D-B1DE-23A6A5551D20}" srcOrd="0" destOrd="0" presId="urn:microsoft.com/office/officeart/2005/8/layout/hierarchy1"/>
    <dgm:cxn modelId="{602E71E6-F42B-4945-968E-B410D966180F}" type="presParOf" srcId="{017DEC6A-CB0D-45C0-B94A-8BEFB38E1AEC}" destId="{D0138B94-0C88-4359-9BEF-28AB6BE1D55E}" srcOrd="1" destOrd="0" presId="urn:microsoft.com/office/officeart/2005/8/layout/hierarchy1"/>
    <dgm:cxn modelId="{C6686B2E-5414-46C1-AB7F-6DDD3003B79A}" type="presParOf" srcId="{83DE64B8-E1CC-478A-B7EF-9D76F825AEDB}" destId="{EFB1DB1D-3251-4ED4-88FE-FC46F1DDC20A}" srcOrd="1" destOrd="0" presId="urn:microsoft.com/office/officeart/2005/8/layout/hierarchy1"/>
    <dgm:cxn modelId="{D48B8CA1-A0EE-40AC-8E36-40704C737E21}" type="presParOf" srcId="{EFB1DB1D-3251-4ED4-88FE-FC46F1DDC20A}" destId="{BFB2EA76-4BE8-41E6-8D0D-BE3C308964F3}" srcOrd="0" destOrd="0" presId="urn:microsoft.com/office/officeart/2005/8/layout/hierarchy1"/>
    <dgm:cxn modelId="{59CC5D8F-5803-4754-B9FB-0C98B391E69F}" type="presParOf" srcId="{EFB1DB1D-3251-4ED4-88FE-FC46F1DDC20A}" destId="{CEB6701A-E657-421D-A35F-9ADC541A7ECA}" srcOrd="1" destOrd="0" presId="urn:microsoft.com/office/officeart/2005/8/layout/hierarchy1"/>
    <dgm:cxn modelId="{D4E638A8-5EA8-4472-BAD9-3BFCF48D597D}" type="presParOf" srcId="{CEB6701A-E657-421D-A35F-9ADC541A7ECA}" destId="{11608F4A-0A81-41B6-9FF4-E9826F2F0430}" srcOrd="0" destOrd="0" presId="urn:microsoft.com/office/officeart/2005/8/layout/hierarchy1"/>
    <dgm:cxn modelId="{F9618700-E428-410B-AF22-1D59D2FF1E29}" type="presParOf" srcId="{11608F4A-0A81-41B6-9FF4-E9826F2F0430}" destId="{D6A94BBE-875A-48C4-BC5C-6E2416788430}" srcOrd="0" destOrd="0" presId="urn:microsoft.com/office/officeart/2005/8/layout/hierarchy1"/>
    <dgm:cxn modelId="{985CA06A-8456-4E61-BECF-A5FA348A4859}" type="presParOf" srcId="{11608F4A-0A81-41B6-9FF4-E9826F2F0430}" destId="{07FF4C86-5745-4347-8C1B-8A4682BFE4D3}" srcOrd="1" destOrd="0" presId="urn:microsoft.com/office/officeart/2005/8/layout/hierarchy1"/>
    <dgm:cxn modelId="{2124DF38-66BD-4F9A-BF8F-B4EC723807DC}" type="presParOf" srcId="{CEB6701A-E657-421D-A35F-9ADC541A7ECA}" destId="{5C407027-D68D-4D3F-B8E4-06CF733DE16B}" srcOrd="1" destOrd="0" presId="urn:microsoft.com/office/officeart/2005/8/layout/hierarchy1"/>
    <dgm:cxn modelId="{A38CB055-F594-4902-8B21-A9B37E470F89}" type="presParOf" srcId="{EFB1DB1D-3251-4ED4-88FE-FC46F1DDC20A}" destId="{2E07A286-63DE-4845-B9AD-BF97153D47D7}" srcOrd="2" destOrd="0" presId="urn:microsoft.com/office/officeart/2005/8/layout/hierarchy1"/>
    <dgm:cxn modelId="{E0FA4A41-2D01-4CDC-9E70-6A1CE63827CE}" type="presParOf" srcId="{EFB1DB1D-3251-4ED4-88FE-FC46F1DDC20A}" destId="{27A901C7-D9EE-4F36-B907-43F9BD22F4F2}" srcOrd="3" destOrd="0" presId="urn:microsoft.com/office/officeart/2005/8/layout/hierarchy1"/>
    <dgm:cxn modelId="{CB3733D8-94AD-4DA1-B5BE-45DBCD41470F}" type="presParOf" srcId="{27A901C7-D9EE-4F36-B907-43F9BD22F4F2}" destId="{184AD733-4342-4839-9946-2EA39512C62E}" srcOrd="0" destOrd="0" presId="urn:microsoft.com/office/officeart/2005/8/layout/hierarchy1"/>
    <dgm:cxn modelId="{91854C5B-7871-44C4-AC08-F2EA4B9954F5}" type="presParOf" srcId="{184AD733-4342-4839-9946-2EA39512C62E}" destId="{D9FDE7A4-4230-414A-B5F6-0F0E8E7B811E}" srcOrd="0" destOrd="0" presId="urn:microsoft.com/office/officeart/2005/8/layout/hierarchy1"/>
    <dgm:cxn modelId="{7DC384C8-A13C-4834-BF8B-A32F5AE6C33F}" type="presParOf" srcId="{184AD733-4342-4839-9946-2EA39512C62E}" destId="{A122FB35-D660-4BFD-9591-3D16BD51E14C}" srcOrd="1" destOrd="0" presId="urn:microsoft.com/office/officeart/2005/8/layout/hierarchy1"/>
    <dgm:cxn modelId="{14BA7768-E714-444A-AF90-94A0ED33A819}" type="presParOf" srcId="{27A901C7-D9EE-4F36-B907-43F9BD22F4F2}" destId="{CB84C63F-7AC3-468A-9D49-D103BCDA830B}" srcOrd="1" destOrd="0" presId="urn:microsoft.com/office/officeart/2005/8/layout/hierarchy1"/>
    <dgm:cxn modelId="{7D31B9FE-738A-4ACD-8495-17AB15F7EAAA}" type="presParOf" srcId="{EFB1DB1D-3251-4ED4-88FE-FC46F1DDC20A}" destId="{0A79A407-3BD9-4622-A222-06E654C41040}" srcOrd="4" destOrd="0" presId="urn:microsoft.com/office/officeart/2005/8/layout/hierarchy1"/>
    <dgm:cxn modelId="{3DDE7D9E-7B5C-4B55-AE8C-2C7F9594BE82}" type="presParOf" srcId="{EFB1DB1D-3251-4ED4-88FE-FC46F1DDC20A}" destId="{FA300261-092F-405D-BB30-B6C0E5777A81}" srcOrd="5" destOrd="0" presId="urn:microsoft.com/office/officeart/2005/8/layout/hierarchy1"/>
    <dgm:cxn modelId="{C465CFF6-F45A-4ED7-B95C-A7AAE60C4A69}" type="presParOf" srcId="{FA300261-092F-405D-BB30-B6C0E5777A81}" destId="{BDE72A97-DFEA-40BD-9644-EB05B67B6115}" srcOrd="0" destOrd="0" presId="urn:microsoft.com/office/officeart/2005/8/layout/hierarchy1"/>
    <dgm:cxn modelId="{8DCD4726-C72A-452D-8E3A-A187775C285B}" type="presParOf" srcId="{BDE72A97-DFEA-40BD-9644-EB05B67B6115}" destId="{9ADB0969-B0D3-4065-833C-D7E9C9AF27EF}" srcOrd="0" destOrd="0" presId="urn:microsoft.com/office/officeart/2005/8/layout/hierarchy1"/>
    <dgm:cxn modelId="{79E1CC42-2A67-4859-8E75-A35CD98DDA27}" type="presParOf" srcId="{BDE72A97-DFEA-40BD-9644-EB05B67B6115}" destId="{750476AD-46C6-45BE-A058-59B48430E1EC}" srcOrd="1" destOrd="0" presId="urn:microsoft.com/office/officeart/2005/8/layout/hierarchy1"/>
    <dgm:cxn modelId="{93CDC048-FABC-427F-86C9-AAEA70E5F41B}" type="presParOf" srcId="{FA300261-092F-405D-BB30-B6C0E5777A81}" destId="{9E288999-9DBB-4BE3-9E48-C053372621D4}" srcOrd="1" destOrd="0" presId="urn:microsoft.com/office/officeart/2005/8/layout/hierarchy1"/>
    <dgm:cxn modelId="{FEA5E824-B415-4AC3-AE50-885E32782154}" type="presParOf" srcId="{F082E2DE-C401-49B4-871D-7440EB6BAA10}" destId="{388B813B-6DB1-4239-9EBA-20EAF30EBC96}" srcOrd="2" destOrd="0" presId="urn:microsoft.com/office/officeart/2005/8/layout/hierarchy1"/>
    <dgm:cxn modelId="{7046956F-5DEF-4DF1-9B5A-69688225DE34}" type="presParOf" srcId="{F082E2DE-C401-49B4-871D-7440EB6BAA10}" destId="{4B856A09-857E-4787-8DD8-5AAE4493534B}" srcOrd="3" destOrd="0" presId="urn:microsoft.com/office/officeart/2005/8/layout/hierarchy1"/>
    <dgm:cxn modelId="{8AEC0406-D8C4-4302-9238-B2FC1231B181}" type="presParOf" srcId="{4B856A09-857E-4787-8DD8-5AAE4493534B}" destId="{465515E6-D6F8-4548-88AF-B1E26B985E8D}" srcOrd="0" destOrd="0" presId="urn:microsoft.com/office/officeart/2005/8/layout/hierarchy1"/>
    <dgm:cxn modelId="{6499F613-458A-4088-AA5D-2394B3ED487A}" type="presParOf" srcId="{465515E6-D6F8-4548-88AF-B1E26B985E8D}" destId="{73C6710D-F034-4513-8C34-15F633E2DF7F}" srcOrd="0" destOrd="0" presId="urn:microsoft.com/office/officeart/2005/8/layout/hierarchy1"/>
    <dgm:cxn modelId="{30121551-528F-4915-8199-56E713D696D4}" type="presParOf" srcId="{465515E6-D6F8-4548-88AF-B1E26B985E8D}" destId="{30A524CD-0CFB-46E1-86FD-9904349BE6ED}" srcOrd="1" destOrd="0" presId="urn:microsoft.com/office/officeart/2005/8/layout/hierarchy1"/>
    <dgm:cxn modelId="{E4AF5088-B693-4F55-99DE-EDA3237ABE7A}" type="presParOf" srcId="{4B856A09-857E-4787-8DD8-5AAE4493534B}" destId="{0C5AB47A-9EE7-44E2-8822-674FD19025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B813B-6DB1-4239-9EBA-20EAF30EBC96}">
      <dsp:nvSpPr>
        <dsp:cNvPr id="0" name=""/>
        <dsp:cNvSpPr/>
      </dsp:nvSpPr>
      <dsp:spPr>
        <a:xfrm>
          <a:off x="4512285" y="1003470"/>
          <a:ext cx="964585" cy="459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32"/>
              </a:lnTo>
              <a:lnTo>
                <a:pt x="964585" y="312832"/>
              </a:lnTo>
              <a:lnTo>
                <a:pt x="964585" y="4590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9A407-3BD9-4622-A222-06E654C41040}">
      <dsp:nvSpPr>
        <dsp:cNvPr id="0" name=""/>
        <dsp:cNvSpPr/>
      </dsp:nvSpPr>
      <dsp:spPr>
        <a:xfrm>
          <a:off x="3547700" y="2464817"/>
          <a:ext cx="1929170" cy="459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32"/>
              </a:lnTo>
              <a:lnTo>
                <a:pt x="1929170" y="312832"/>
              </a:lnTo>
              <a:lnTo>
                <a:pt x="1929170" y="45905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7A286-63DE-4845-B9AD-BF97153D47D7}">
      <dsp:nvSpPr>
        <dsp:cNvPr id="0" name=""/>
        <dsp:cNvSpPr/>
      </dsp:nvSpPr>
      <dsp:spPr>
        <a:xfrm>
          <a:off x="3501980" y="2464817"/>
          <a:ext cx="91440" cy="4590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905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2EA76-4BE8-41E6-8D0D-BE3C308964F3}">
      <dsp:nvSpPr>
        <dsp:cNvPr id="0" name=""/>
        <dsp:cNvSpPr/>
      </dsp:nvSpPr>
      <dsp:spPr>
        <a:xfrm>
          <a:off x="1618529" y="2464817"/>
          <a:ext cx="1929170" cy="459054"/>
        </a:xfrm>
        <a:custGeom>
          <a:avLst/>
          <a:gdLst/>
          <a:ahLst/>
          <a:cxnLst/>
          <a:rect l="0" t="0" r="0" b="0"/>
          <a:pathLst>
            <a:path>
              <a:moveTo>
                <a:pt x="1929170" y="0"/>
              </a:moveTo>
              <a:lnTo>
                <a:pt x="1929170" y="312832"/>
              </a:lnTo>
              <a:lnTo>
                <a:pt x="0" y="312832"/>
              </a:lnTo>
              <a:lnTo>
                <a:pt x="0" y="45905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BCA61-5070-42A1-91B9-666AB32794B0}">
      <dsp:nvSpPr>
        <dsp:cNvPr id="0" name=""/>
        <dsp:cNvSpPr/>
      </dsp:nvSpPr>
      <dsp:spPr>
        <a:xfrm>
          <a:off x="3547700" y="1003470"/>
          <a:ext cx="964585" cy="459054"/>
        </a:xfrm>
        <a:custGeom>
          <a:avLst/>
          <a:gdLst/>
          <a:ahLst/>
          <a:cxnLst/>
          <a:rect l="0" t="0" r="0" b="0"/>
          <a:pathLst>
            <a:path>
              <a:moveTo>
                <a:pt x="964585" y="0"/>
              </a:moveTo>
              <a:lnTo>
                <a:pt x="964585" y="312832"/>
              </a:lnTo>
              <a:lnTo>
                <a:pt x="0" y="312832"/>
              </a:lnTo>
              <a:lnTo>
                <a:pt x="0" y="4590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59633-CA4D-41B0-819D-DF11B785899A}">
      <dsp:nvSpPr>
        <dsp:cNvPr id="0" name=""/>
        <dsp:cNvSpPr/>
      </dsp:nvSpPr>
      <dsp:spPr>
        <a:xfrm>
          <a:off x="3723079" y="1178"/>
          <a:ext cx="1578412" cy="1002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2CA14-5DC8-4AB9-B42C-D16BC62270A7}">
      <dsp:nvSpPr>
        <dsp:cNvPr id="0" name=""/>
        <dsp:cNvSpPr/>
      </dsp:nvSpPr>
      <dsp:spPr>
        <a:xfrm>
          <a:off x="3898458" y="167788"/>
          <a:ext cx="1578412" cy="1002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Выявление неиспользуемого имущества</a:t>
          </a:r>
        </a:p>
      </dsp:txBody>
      <dsp:txXfrm>
        <a:off x="3927814" y="197144"/>
        <a:ext cx="1519700" cy="943579"/>
      </dsp:txXfrm>
    </dsp:sp>
    <dsp:sp modelId="{DA7628E6-1EB3-4B5D-B1DE-23A6A5551D20}">
      <dsp:nvSpPr>
        <dsp:cNvPr id="0" name=""/>
        <dsp:cNvSpPr/>
      </dsp:nvSpPr>
      <dsp:spPr>
        <a:xfrm>
          <a:off x="2758494" y="1462525"/>
          <a:ext cx="1578412" cy="1002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38B94-0C88-4359-9BEF-28AB6BE1D55E}">
      <dsp:nvSpPr>
        <dsp:cNvPr id="0" name=""/>
        <dsp:cNvSpPr/>
      </dsp:nvSpPr>
      <dsp:spPr>
        <a:xfrm>
          <a:off x="2933873" y="1629135"/>
          <a:ext cx="1578412" cy="1002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Опрос ОИВ</a:t>
          </a:r>
        </a:p>
      </dsp:txBody>
      <dsp:txXfrm>
        <a:off x="2963229" y="1658491"/>
        <a:ext cx="1519700" cy="943579"/>
      </dsp:txXfrm>
    </dsp:sp>
    <dsp:sp modelId="{D6A94BBE-875A-48C4-BC5C-6E2416788430}">
      <dsp:nvSpPr>
        <dsp:cNvPr id="0" name=""/>
        <dsp:cNvSpPr/>
      </dsp:nvSpPr>
      <dsp:spPr>
        <a:xfrm>
          <a:off x="829323" y="2923872"/>
          <a:ext cx="1578412" cy="1002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F4C86-5745-4347-8C1B-8A4682BFE4D3}">
      <dsp:nvSpPr>
        <dsp:cNvPr id="0" name=""/>
        <dsp:cNvSpPr/>
      </dsp:nvSpPr>
      <dsp:spPr>
        <a:xfrm>
          <a:off x="1004702" y="3090482"/>
          <a:ext cx="1578412" cy="1002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Закрепление за областными организациями</a:t>
          </a:r>
        </a:p>
      </dsp:txBody>
      <dsp:txXfrm>
        <a:off x="1034058" y="3119838"/>
        <a:ext cx="1519700" cy="943579"/>
      </dsp:txXfrm>
    </dsp:sp>
    <dsp:sp modelId="{D9FDE7A4-4230-414A-B5F6-0F0E8E7B811E}">
      <dsp:nvSpPr>
        <dsp:cNvPr id="0" name=""/>
        <dsp:cNvSpPr/>
      </dsp:nvSpPr>
      <dsp:spPr>
        <a:xfrm>
          <a:off x="2758494" y="2923872"/>
          <a:ext cx="1578412" cy="1002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2FB35-D660-4BFD-9591-3D16BD51E14C}">
      <dsp:nvSpPr>
        <dsp:cNvPr id="0" name=""/>
        <dsp:cNvSpPr/>
      </dsp:nvSpPr>
      <dsp:spPr>
        <a:xfrm>
          <a:off x="2933873" y="3090482"/>
          <a:ext cx="1578412" cy="1002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Вовлечение в хозяйственный оборот (включение в ППП, сдача в аренду)</a:t>
          </a:r>
        </a:p>
      </dsp:txBody>
      <dsp:txXfrm>
        <a:off x="2963229" y="3119838"/>
        <a:ext cx="1519700" cy="943579"/>
      </dsp:txXfrm>
    </dsp:sp>
    <dsp:sp modelId="{9ADB0969-B0D3-4065-833C-D7E9C9AF27EF}">
      <dsp:nvSpPr>
        <dsp:cNvPr id="0" name=""/>
        <dsp:cNvSpPr/>
      </dsp:nvSpPr>
      <dsp:spPr>
        <a:xfrm>
          <a:off x="4687664" y="2923872"/>
          <a:ext cx="1578412" cy="1002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476AD-46C6-45BE-A058-59B48430E1EC}">
      <dsp:nvSpPr>
        <dsp:cNvPr id="0" name=""/>
        <dsp:cNvSpPr/>
      </dsp:nvSpPr>
      <dsp:spPr>
        <a:xfrm>
          <a:off x="4863044" y="3090482"/>
          <a:ext cx="1578412" cy="1002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Передача в муниципальную собственность</a:t>
          </a:r>
        </a:p>
      </dsp:txBody>
      <dsp:txXfrm>
        <a:off x="4892400" y="3119838"/>
        <a:ext cx="1519700" cy="943579"/>
      </dsp:txXfrm>
    </dsp:sp>
    <dsp:sp modelId="{73C6710D-F034-4513-8C34-15F633E2DF7F}">
      <dsp:nvSpPr>
        <dsp:cNvPr id="0" name=""/>
        <dsp:cNvSpPr/>
      </dsp:nvSpPr>
      <dsp:spPr>
        <a:xfrm>
          <a:off x="4687664" y="1462525"/>
          <a:ext cx="1578412" cy="1002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524CD-0CFB-46E1-86FD-9904349BE6ED}">
      <dsp:nvSpPr>
        <dsp:cNvPr id="0" name=""/>
        <dsp:cNvSpPr/>
      </dsp:nvSpPr>
      <dsp:spPr>
        <a:xfrm>
          <a:off x="4863044" y="1629135"/>
          <a:ext cx="1578412" cy="1002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Демонтаж (если аварийное)</a:t>
          </a:r>
        </a:p>
      </dsp:txBody>
      <dsp:txXfrm>
        <a:off x="4892400" y="1658491"/>
        <a:ext cx="1519700" cy="943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09E67-965E-4063-97E6-EBD11F43C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403" y="1719743"/>
            <a:ext cx="8637073" cy="1844724"/>
          </a:xfrm>
        </p:spPr>
        <p:txBody>
          <a:bodyPr>
            <a:normAutofit/>
          </a:bodyPr>
          <a:lstStyle/>
          <a:p>
            <a:r>
              <a:rPr lang="ru-RU" sz="2800" dirty="0"/>
              <a:t>«О планах в отношении  имеющихся ликвидных, неиспользуемых (частично, или не по профилю) объектов областной собственности»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C17EAA-19BC-4D3D-92BE-393773699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403" y="4555067"/>
            <a:ext cx="8637073" cy="1071095"/>
          </a:xfrm>
        </p:spPr>
        <p:txBody>
          <a:bodyPr>
            <a:normAutofit/>
          </a:bodyPr>
          <a:lstStyle/>
          <a:p>
            <a:r>
              <a:rPr lang="ru-RU" sz="2000" dirty="0" err="1"/>
              <a:t>Поломских</a:t>
            </a:r>
            <a:r>
              <a:rPr lang="ru-RU" sz="2000" dirty="0"/>
              <a:t> Т.А. -  министр имущественных отношений Кировской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13258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C50CB-8E3B-4485-AE4F-260F16F5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Порядок  организации работы с высвобождаемым (неиспользуемым в уставной деятельности) государственным имуществом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057135C-D738-4259-B063-8718B43B8B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286228"/>
              </p:ext>
            </p:extLst>
          </p:nvPr>
        </p:nvGraphicFramePr>
        <p:xfrm>
          <a:off x="1130271" y="1666874"/>
          <a:ext cx="7270780" cy="409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56102F-25E7-43B8-A540-6CB59C8DDB4E}"/>
              </a:ext>
            </a:extLst>
          </p:cNvPr>
          <p:cNvSpPr txBox="1"/>
          <p:nvPr/>
        </p:nvSpPr>
        <p:spPr>
          <a:xfrm>
            <a:off x="8534400" y="2085974"/>
            <a:ext cx="33813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За 10 месяцев 2022 года:</a:t>
            </a: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/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• перераспределено между государственными организациями 15 объектов недвижимого имущества;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• осуществлена передача в муниципальную собственность 2-х помещений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• дано разрешение на списание 9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884979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C50CB-8E3B-4485-AE4F-260F16F5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795" y="862984"/>
            <a:ext cx="9603275" cy="616766"/>
          </a:xfrm>
        </p:spPr>
        <p:txBody>
          <a:bodyPr>
            <a:noAutofit/>
          </a:bodyPr>
          <a:lstStyle/>
          <a:p>
            <a:r>
              <a:rPr lang="ru-RU" sz="2000" dirty="0"/>
              <a:t>Итоги приватизации государственного имущества </a:t>
            </a:r>
            <a:br>
              <a:rPr lang="ru-RU" sz="2000" dirty="0"/>
            </a:br>
            <a:r>
              <a:rPr lang="ru-RU" sz="2000" dirty="0"/>
              <a:t>за 10 месяцев 2022 года</a:t>
            </a:r>
          </a:p>
        </p:txBody>
      </p:sp>
      <p:sp>
        <p:nvSpPr>
          <p:cNvPr id="9" name="Скругленный прямоугольник 5">
            <a:extLst>
              <a:ext uri="{FF2B5EF4-FFF2-40B4-BE49-F238E27FC236}">
                <a16:creationId xmlns:a16="http://schemas.microsoft.com/office/drawing/2014/main" id="{88C9D20A-F5D7-4E0D-8D36-7168A95DFF15}"/>
              </a:ext>
            </a:extLst>
          </p:cNvPr>
          <p:cNvSpPr/>
          <p:nvPr/>
        </p:nvSpPr>
        <p:spPr>
          <a:xfrm>
            <a:off x="3625516" y="1654854"/>
            <a:ext cx="8119071" cy="1512466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EBEBEB">
                  <a:tint val="50000"/>
                  <a:satMod val="300000"/>
                </a:srgbClr>
              </a:gs>
              <a:gs pos="35000">
                <a:srgbClr val="EBEBEB">
                  <a:tint val="37000"/>
                  <a:satMod val="300000"/>
                </a:srgbClr>
              </a:gs>
              <a:gs pos="100000">
                <a:srgbClr val="EBEBE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BEBE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00794" tIns="50397" rIns="100794" bIns="50397" rtlCol="0" anchor="ctr"/>
          <a:lstStyle/>
          <a:p>
            <a:pPr marL="0" marR="0" lvl="0" indent="0" algn="ctr" defTabSz="447675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pitchFamily="2" charset="0"/>
              <a:buNone/>
              <a:tabLst/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Прогнозный план  (программа) приватизации государственного имущества Кировской области на 2022 год и на плановый период 2023-2024 годов, утвержден постановлением Правительства Кировской области от 25.10.2020 № 569-П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A53165-EB58-4112-B0AB-CBD7901F6708}"/>
              </a:ext>
            </a:extLst>
          </p:cNvPr>
          <p:cNvSpPr/>
          <p:nvPr/>
        </p:nvSpPr>
        <p:spPr>
          <a:xfrm>
            <a:off x="541204" y="3367015"/>
            <a:ext cx="4448084" cy="1172905"/>
          </a:xfrm>
          <a:prstGeom prst="rect">
            <a:avLst/>
          </a:prstGeom>
          <a:gradFill>
            <a:gsLst>
              <a:gs pos="0">
                <a:schemeClr val="bg1">
                  <a:tint val="94000"/>
                  <a:satMod val="80000"/>
                  <a:lumMod val="106000"/>
                </a:schemeClr>
              </a:gs>
              <a:gs pos="100000">
                <a:schemeClr val="bg1">
                  <a:shade val="80000"/>
                  <a:lumMod val="108000"/>
                </a:schemeClr>
              </a:gs>
            </a:gsLst>
            <a:path path="circle">
              <a:fillToRect l="50000" t="50000" r="50000" b="50000"/>
            </a:path>
          </a:gradFill>
          <a:ln w="25400" cap="flat" cmpd="sng" algn="ctr">
            <a:noFill/>
            <a:prstDash val="solid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marL="0" marR="0" lvl="0" indent="0" algn="ctr" defTabSz="447675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pitchFamily="2" charset="0"/>
              <a:buNone/>
              <a:tabLst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Реализовано 11 объектов</a:t>
            </a:r>
          </a:p>
          <a:p>
            <a:pPr marL="0" marR="0" lvl="0" indent="0" algn="ctr" defTabSz="447675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pitchFamily="2" charset="0"/>
              <a:buNone/>
              <a:tabLst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Доход от приватизации государственного имущества Кировской области в 2022 году составил                                  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4 777,36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64DA1F-F15D-4D23-9AE4-E33A71B7AE7F}"/>
              </a:ext>
            </a:extLst>
          </p:cNvPr>
          <p:cNvSpPr/>
          <p:nvPr/>
        </p:nvSpPr>
        <p:spPr>
          <a:xfrm>
            <a:off x="533237" y="4616725"/>
            <a:ext cx="4456051" cy="958680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00794" tIns="50397" rIns="100794" bIns="50397">
            <a:spAutoFit/>
          </a:bodyPr>
          <a:lstStyle/>
          <a:p>
            <a:pPr marL="0" marR="0" lvl="0" indent="0" algn="ctr" defTabSz="447675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pitchFamily="2" charset="0"/>
              <a:buNone/>
              <a:tabLst/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Заключен 1 договор купли-продажи</a:t>
            </a:r>
          </a:p>
          <a:p>
            <a:pPr marL="0" marR="0" lvl="0" indent="0" algn="ctr" defTabSz="447675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pitchFamily="2" charset="0"/>
              <a:buNone/>
              <a:tabLst/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 на сумму </a:t>
            </a:r>
            <a:r>
              <a:rPr lang="ru-RU" sz="1600" b="1" dirty="0">
                <a:latin typeface="+mj-lt"/>
                <a:ea typeface="+mj-ea"/>
                <a:cs typeface="+mj-cs"/>
              </a:rPr>
              <a:t>342,20</a:t>
            </a:r>
            <a:r>
              <a:rPr lang="ru-RU" sz="1600" dirty="0">
                <a:latin typeface="+mj-lt"/>
                <a:ea typeface="+mj-ea"/>
                <a:cs typeface="+mj-cs"/>
              </a:rPr>
              <a:t> тыс. руб. </a:t>
            </a:r>
          </a:p>
          <a:p>
            <a:pPr marL="0" marR="0" lvl="0" indent="0" algn="ctr" defTabSz="447675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pitchFamily="2" charset="0"/>
              <a:buNone/>
              <a:tabLst/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в соответствии с Федеральным законом от 22.07.2008 № 159-ФЗ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F916F5D-6BE3-4A77-928E-61A76F4E2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482246"/>
              </p:ext>
            </p:extLst>
          </p:nvPr>
        </p:nvGraphicFramePr>
        <p:xfrm>
          <a:off x="5519955" y="3526723"/>
          <a:ext cx="6224632" cy="2505481"/>
        </p:xfrm>
        <a:graphic>
          <a:graphicData uri="http://schemas.openxmlformats.org/drawingml/2006/table">
            <a:tbl>
              <a:tblPr firstRow="1" bandRow="1"/>
              <a:tblGrid>
                <a:gridCol w="2339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709">
                  <a:extLst>
                    <a:ext uri="{9D8B030D-6E8A-4147-A177-3AD203B41FA5}">
                      <a16:colId xmlns:a16="http://schemas.microsoft.com/office/drawing/2014/main" val="3323036208"/>
                    </a:ext>
                  </a:extLst>
                </a:gridCol>
              </a:tblGrid>
              <a:tr h="379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Торги 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Объявлено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Состоявшиеся 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Аукцион 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53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7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13,2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Публичное предложение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28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3,5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Продажа </a:t>
                      </a:r>
                    </a:p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без объявления цены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2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2</a:t>
                      </a:r>
                    </a:p>
                    <a:p>
                      <a:pPr algn="ctr"/>
                      <a:endParaRPr lang="ru-RU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100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Конкурс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3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0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х</a:t>
                      </a:r>
                    </a:p>
                  </a:txBody>
                  <a:tcPr marL="100806" marR="100806" marT="50398" marB="5039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793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ИТОГО:</a:t>
                      </a:r>
                    </a:p>
                  </a:txBody>
                  <a:tcPr marL="100806" marR="100806" marT="50398" marB="50398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86</a:t>
                      </a:r>
                    </a:p>
                  </a:txBody>
                  <a:tcPr marL="100806" marR="100806" marT="50398" marB="5039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10</a:t>
                      </a:r>
                    </a:p>
                  </a:txBody>
                  <a:tcPr marL="100806" marR="100806" marT="50398" marB="5039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11,6</a:t>
                      </a:r>
                    </a:p>
                  </a:txBody>
                  <a:tcPr marL="100806" marR="100806" marT="50398" marB="5039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08940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7FDF881-9C07-4428-934D-E81F2BD0E43B}"/>
              </a:ext>
            </a:extLst>
          </p:cNvPr>
          <p:cNvSpPr/>
          <p:nvPr/>
        </p:nvSpPr>
        <p:spPr>
          <a:xfrm>
            <a:off x="7145826" y="3237521"/>
            <a:ext cx="3358267" cy="289202"/>
          </a:xfrm>
          <a:prstGeom prst="rect">
            <a:avLst/>
          </a:prstGeom>
        </p:spPr>
        <p:txBody>
          <a:bodyPr wrap="none" lIns="100794" tIns="50397" rIns="100794" bIns="50397">
            <a:spAutoFit/>
          </a:bodyPr>
          <a:lstStyle/>
          <a:p>
            <a:pPr algn="ctr" defTabSz="447675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pitchFamily="2" charset="0"/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Основные способы приватизации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3C09FB1-4852-4155-B2DC-C37C552F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738745"/>
            <a:ext cx="2413583" cy="134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89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A81AD-D453-4870-B18D-E6CEF872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695" y="953324"/>
            <a:ext cx="9603275" cy="1049235"/>
          </a:xfrm>
        </p:spPr>
        <p:txBody>
          <a:bodyPr>
            <a:normAutofit/>
          </a:bodyPr>
          <a:lstStyle/>
          <a:p>
            <a:r>
              <a:rPr lang="ru-RU" sz="2000" dirty="0"/>
              <a:t>Планы по организации работы министерства с высвобождаемым государственным имуществом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292267-0A45-483A-9E34-F5EABDE58808}"/>
              </a:ext>
            </a:extLst>
          </p:cNvPr>
          <p:cNvSpPr/>
          <p:nvPr/>
        </p:nvSpPr>
        <p:spPr>
          <a:xfrm>
            <a:off x="647700" y="1617077"/>
            <a:ext cx="109347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002060"/>
                </a:solidFill>
              </a:rPr>
              <a:t>1. </a:t>
            </a:r>
            <a:r>
              <a:rPr lang="ru-RU" sz="1500" dirty="0">
                <a:solidFill>
                  <a:srgbClr val="002060"/>
                </a:solidFill>
              </a:rPr>
              <a:t>Принятие распорядительного  документа министерства, регламентирующего порядок организации работы с невостребованным в уставной деятельности областных учреждений имуществом.</a:t>
            </a:r>
          </a:p>
          <a:p>
            <a:pPr algn="just"/>
            <a:endParaRPr lang="ru-RU" sz="1500" dirty="0">
              <a:solidFill>
                <a:srgbClr val="002060"/>
              </a:solidFill>
            </a:endParaRPr>
          </a:p>
          <a:p>
            <a:pPr algn="just"/>
            <a:r>
              <a:rPr lang="ru-RU" sz="1500" b="1" dirty="0">
                <a:solidFill>
                  <a:srgbClr val="002060"/>
                </a:solidFill>
              </a:rPr>
              <a:t>2. </a:t>
            </a:r>
            <a:r>
              <a:rPr lang="ru-RU" sz="1500" dirty="0">
                <a:solidFill>
                  <a:srgbClr val="002060"/>
                </a:solidFill>
              </a:rPr>
              <a:t>Направление в адрес органов исполнительной власти отраслевой компетенции  предложений    о механизме рассмотрения в обязательном порядке вопроса о дальнейшем использовании    высвобождаемого имущества, невостребованного  в уставной деятельности, в том числе при принятии решений о реорганизации  и/или сокращении областных учреждений.</a:t>
            </a:r>
          </a:p>
          <a:p>
            <a:pPr algn="just"/>
            <a:endParaRPr lang="ru-RU" sz="1500" dirty="0">
              <a:solidFill>
                <a:srgbClr val="002060"/>
              </a:solidFill>
            </a:endParaRPr>
          </a:p>
          <a:p>
            <a:pPr algn="just"/>
            <a:r>
              <a:rPr lang="ru-RU" sz="1500" b="1" dirty="0">
                <a:solidFill>
                  <a:srgbClr val="002060"/>
                </a:solidFill>
              </a:rPr>
              <a:t>3. </a:t>
            </a:r>
            <a:r>
              <a:rPr lang="ru-RU" sz="1500" dirty="0">
                <a:solidFill>
                  <a:srgbClr val="002060"/>
                </a:solidFill>
              </a:rPr>
              <a:t>Разработка и  согласование  с Правительством Кировской области плана мероприятий по  определению и наделению Органа исполнительной власти (государственного учреждения)  компетенцией по содержанию  государственного имущества казны Кировской области;</a:t>
            </a:r>
          </a:p>
          <a:p>
            <a:pPr algn="just"/>
            <a:endParaRPr lang="ru-RU" sz="1500" dirty="0">
              <a:solidFill>
                <a:srgbClr val="002060"/>
              </a:solidFill>
            </a:endParaRPr>
          </a:p>
          <a:p>
            <a:pPr algn="just"/>
            <a:r>
              <a:rPr lang="ru-RU" sz="1500" b="1" dirty="0">
                <a:solidFill>
                  <a:srgbClr val="002060"/>
                </a:solidFill>
              </a:rPr>
              <a:t>4. </a:t>
            </a:r>
            <a:r>
              <a:rPr lang="ru-RU" sz="1500" dirty="0">
                <a:solidFill>
                  <a:srgbClr val="002060"/>
                </a:solidFill>
              </a:rPr>
              <a:t>По неиспользуемым объектам культурного наследия и, признанным находящимися в неудовлетворительном состоянии и не вовлеченным в хозяйственный оборот, будет проведена робота по заключению договоров аренды по льготой арендной плате 1 руб. за 1 кв. метр.</a:t>
            </a:r>
          </a:p>
          <a:p>
            <a:pPr algn="just"/>
            <a:endParaRPr lang="ru-RU" sz="1500" dirty="0">
              <a:solidFill>
                <a:srgbClr val="002060"/>
              </a:solidFill>
            </a:endParaRPr>
          </a:p>
          <a:p>
            <a:pPr algn="just"/>
            <a:r>
              <a:rPr lang="ru-RU" sz="1500" b="1" dirty="0">
                <a:solidFill>
                  <a:srgbClr val="002060"/>
                </a:solidFill>
              </a:rPr>
              <a:t>5. </a:t>
            </a:r>
            <a:r>
              <a:rPr lang="ru-RU" sz="1500" dirty="0">
                <a:solidFill>
                  <a:srgbClr val="002060"/>
                </a:solidFill>
              </a:rPr>
              <a:t>Будет продолжена работа по реализации объектов, включенных в прогнозный план приватизации способом продажи без объявления цены, позволяющим реализовать неликвидное имущество длительное время, включенное в прогнозный план (программу) приватизации.</a:t>
            </a:r>
          </a:p>
        </p:txBody>
      </p:sp>
    </p:spTree>
    <p:extLst>
      <p:ext uri="{BB962C8B-B14F-4D97-AF65-F5344CB8AC3E}">
        <p14:creationId xmlns:p14="http://schemas.microsoft.com/office/powerpoint/2010/main" val="396103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C988D-AEFA-495F-8286-31FD104D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160" y="867618"/>
            <a:ext cx="9603275" cy="1049235"/>
          </a:xfrm>
        </p:spPr>
        <p:txBody>
          <a:bodyPr>
            <a:normAutofit/>
          </a:bodyPr>
          <a:lstStyle/>
          <a:p>
            <a:r>
              <a:rPr lang="ru-RU" sz="2000" dirty="0"/>
              <a:t>Количество объектов недвижимого имущества, находящихся в собственности Кировской области по состоянию на 01.11.2022, ед.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665863F-C583-4284-BBA3-CC15D10916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324040"/>
              </p:ext>
            </p:extLst>
          </p:nvPr>
        </p:nvGraphicFramePr>
        <p:xfrm>
          <a:off x="1130299" y="1635854"/>
          <a:ext cx="10312283" cy="382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378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A0C96-D36F-429F-99B5-F7C69CC4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15" y="766864"/>
            <a:ext cx="9603275" cy="1049235"/>
          </a:xfrm>
        </p:spPr>
        <p:txBody>
          <a:bodyPr>
            <a:normAutofit/>
          </a:bodyPr>
          <a:lstStyle/>
          <a:p>
            <a:r>
              <a:rPr lang="ru-RU" sz="2000" dirty="0"/>
              <a:t>Количество объектов недвижимости государственного имущества Кировской области по времени постройки, по материалу стен, по проценту износа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1993412-E244-41E2-A953-85AFCC1D3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280503"/>
              </p:ext>
            </p:extLst>
          </p:nvPr>
        </p:nvGraphicFramePr>
        <p:xfrm>
          <a:off x="457560" y="1816099"/>
          <a:ext cx="2367830" cy="40513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5556">
                  <a:extLst>
                    <a:ext uri="{9D8B030D-6E8A-4147-A177-3AD203B41FA5}">
                      <a16:colId xmlns:a16="http://schemas.microsoft.com/office/drawing/2014/main" val="4276308130"/>
                    </a:ext>
                  </a:extLst>
                </a:gridCol>
                <a:gridCol w="712274">
                  <a:extLst>
                    <a:ext uri="{9D8B030D-6E8A-4147-A177-3AD203B41FA5}">
                      <a16:colId xmlns:a16="http://schemas.microsoft.com/office/drawing/2014/main" val="3232346576"/>
                    </a:ext>
                  </a:extLst>
                </a:gridCol>
              </a:tblGrid>
              <a:tr h="599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Наименовние показателя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Количество объектов недвижи мости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3927989548"/>
                  </a:ext>
                </a:extLst>
              </a:tr>
              <a:tr h="3465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 годам возведения: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3353312733"/>
                  </a:ext>
                </a:extLst>
              </a:tr>
              <a:tr h="145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до 1920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398033096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1921-1945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4055549007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1946-1970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82308632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1971-1995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1901918872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После 1995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3515591401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19" marR="7219" marT="7219" marB="0" anchor="ctr"/>
                </a:tc>
                <a:extLst>
                  <a:ext uri="{0D108BD9-81ED-4DB2-BD59-A6C34878D82A}">
                    <a16:rowId xmlns:a16="http://schemas.microsoft.com/office/drawing/2014/main" val="3801998316"/>
                  </a:ext>
                </a:extLst>
              </a:tr>
              <a:tr h="231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 материалу стен: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19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3520337039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Кирпичные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2 688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2036430968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Панельные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2828860021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Блочные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3015325157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Брус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4157125235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Деревянные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654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3144702887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Прочие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1 122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2944799887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2524248448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 проценту износа: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19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4193083104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 0 до 30%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675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3983043034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 31% до 65%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984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108952442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 66% до 80%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291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623334129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 81% до 95%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262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669468724"/>
                  </a:ext>
                </a:extLst>
              </a:tr>
              <a:tr h="151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Свыше 96%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942" marR="7219" marT="72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2 402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9" marR="7219" marT="7219" marB="0" anchor="b"/>
                </a:tc>
                <a:extLst>
                  <a:ext uri="{0D108BD9-81ED-4DB2-BD59-A6C34878D82A}">
                    <a16:rowId xmlns:a16="http://schemas.microsoft.com/office/drawing/2014/main" val="2800384773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ABDB156-19A9-418C-906D-13A60985AC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271931"/>
              </p:ext>
            </p:extLst>
          </p:nvPr>
        </p:nvGraphicFramePr>
        <p:xfrm>
          <a:off x="2792053" y="1770712"/>
          <a:ext cx="4556484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1C5EFC3-408C-4795-AEA9-0F7DBCB2A3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319261"/>
              </p:ext>
            </p:extLst>
          </p:nvPr>
        </p:nvGraphicFramePr>
        <p:xfrm>
          <a:off x="7315199" y="2298701"/>
          <a:ext cx="4876799" cy="380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931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C50CB-8E3B-4485-AE4F-260F16F5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Причины высвобождения (неиспользования в уставной деятельности) государственного имущества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32F14-2257-4CCF-823B-D30F9ECA59BA}"/>
              </a:ext>
            </a:extLst>
          </p:cNvPr>
          <p:cNvSpPr txBox="1"/>
          <p:nvPr/>
        </p:nvSpPr>
        <p:spPr>
          <a:xfrm>
            <a:off x="1216404" y="1931565"/>
            <a:ext cx="9603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Реорганизация  государственных учреждений путем объединения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002060"/>
                </a:solidFill>
              </a:rPr>
              <a:t>Оргштатные</a:t>
            </a:r>
            <a:r>
              <a:rPr lang="ru-RU" dirty="0">
                <a:solidFill>
                  <a:srgbClr val="002060"/>
                </a:solidFill>
              </a:rPr>
              <a:t> мероприятия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Изменение утвержденных схем размещения объектов недвижимого имущества, в т.ч. Изменение размещения ФАП (возведение современных </a:t>
            </a:r>
            <a:r>
              <a:rPr lang="ru-RU" dirty="0" err="1">
                <a:solidFill>
                  <a:srgbClr val="002060"/>
                </a:solidFill>
              </a:rPr>
              <a:t>блочно</a:t>
            </a:r>
            <a:r>
              <a:rPr lang="ru-RU" dirty="0">
                <a:solidFill>
                  <a:srgbClr val="002060"/>
                </a:solidFill>
              </a:rPr>
              <a:t>-модульных конструкций)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Отсутствие потребности в недвижимом имуществе для выполнения уставной деятельности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31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F8C83-44D1-42C7-B4E6-7A6B346FC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Перечень объектов недвижимого имущества, неиспользуемых в уставной деятельности государственных организаций в разрезе ОИВ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7E64908-AB3C-49D2-A0FB-8AE0D10D0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632755"/>
              </p:ext>
            </p:extLst>
          </p:nvPr>
        </p:nvGraphicFramePr>
        <p:xfrm>
          <a:off x="522389" y="1819276"/>
          <a:ext cx="6207854" cy="3610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9594">
                  <a:extLst>
                    <a:ext uri="{9D8B030D-6E8A-4147-A177-3AD203B41FA5}">
                      <a16:colId xmlns:a16="http://schemas.microsoft.com/office/drawing/2014/main" val="2464915891"/>
                    </a:ext>
                  </a:extLst>
                </a:gridCol>
                <a:gridCol w="2420889">
                  <a:extLst>
                    <a:ext uri="{9D8B030D-6E8A-4147-A177-3AD203B41FA5}">
                      <a16:colId xmlns:a16="http://schemas.microsoft.com/office/drawing/2014/main" val="4244393988"/>
                    </a:ext>
                  </a:extLst>
                </a:gridCol>
                <a:gridCol w="527409">
                  <a:extLst>
                    <a:ext uri="{9D8B030D-6E8A-4147-A177-3AD203B41FA5}">
                      <a16:colId xmlns:a16="http://schemas.microsoft.com/office/drawing/2014/main" val="3004921438"/>
                    </a:ext>
                  </a:extLst>
                </a:gridCol>
                <a:gridCol w="729492">
                  <a:extLst>
                    <a:ext uri="{9D8B030D-6E8A-4147-A177-3AD203B41FA5}">
                      <a16:colId xmlns:a16="http://schemas.microsoft.com/office/drawing/2014/main" val="3341544171"/>
                    </a:ext>
                  </a:extLst>
                </a:gridCol>
                <a:gridCol w="721453">
                  <a:extLst>
                    <a:ext uri="{9D8B030D-6E8A-4147-A177-3AD203B41FA5}">
                      <a16:colId xmlns:a16="http://schemas.microsoft.com/office/drawing/2014/main" val="2037205766"/>
                    </a:ext>
                  </a:extLst>
                </a:gridCol>
                <a:gridCol w="705724">
                  <a:extLst>
                    <a:ext uri="{9D8B030D-6E8A-4147-A177-3AD203B41FA5}">
                      <a16:colId xmlns:a16="http://schemas.microsoft.com/office/drawing/2014/main" val="629134662"/>
                    </a:ext>
                  </a:extLst>
                </a:gridCol>
                <a:gridCol w="653293">
                  <a:extLst>
                    <a:ext uri="{9D8B030D-6E8A-4147-A177-3AD203B41FA5}">
                      <a16:colId xmlns:a16="http://schemas.microsoft.com/office/drawing/2014/main" val="2705179951"/>
                    </a:ext>
                  </a:extLst>
                </a:gridCol>
              </a:tblGrid>
              <a:tr h="3245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ОИВ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всего объектов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 том числе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13" marR="8113" marT="81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296405"/>
                  </a:ext>
                </a:extLst>
              </a:tr>
              <a:tr h="4786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гаражи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здания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вспом. объекты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ФАПы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3589976627"/>
                  </a:ext>
                </a:extLst>
              </a:tr>
              <a:tr h="486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Министерство здравоохранения Кировской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123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2499371397"/>
                  </a:ext>
                </a:extLst>
              </a:tr>
              <a:tr h="324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n-lt"/>
                        </a:rPr>
                        <a:t>Министерство образования Кировской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14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1525311083"/>
                  </a:ext>
                </a:extLst>
              </a:tr>
              <a:tr h="381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n-lt"/>
                        </a:rPr>
                        <a:t>Министерство лесного хозяйства Кировской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21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4076285302"/>
                  </a:ext>
                </a:extLst>
              </a:tr>
              <a:tr h="324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n-lt"/>
                        </a:rPr>
                        <a:t>Управление ветеринарии Кировской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3831149347"/>
                  </a:ext>
                </a:extLst>
              </a:tr>
              <a:tr h="324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n-lt"/>
                        </a:rPr>
                        <a:t>Министерство социального развития Кировской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10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3959465377"/>
                  </a:ext>
                </a:extLst>
              </a:tr>
              <a:tr h="486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+mn-lt"/>
                        </a:rPr>
                        <a:t>Управление массовых коммуникаций Кировской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1297487221"/>
                  </a:ext>
                </a:extLst>
              </a:tr>
              <a:tr h="16226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197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100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52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13" marR="8113" marT="8113" marB="0" anchor="ctr"/>
                </a:tc>
                <a:extLst>
                  <a:ext uri="{0D108BD9-81ED-4DB2-BD59-A6C34878D82A}">
                    <a16:rowId xmlns:a16="http://schemas.microsoft.com/office/drawing/2014/main" val="22391243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E8ACD0A5-2EB0-44EF-BC48-A37ADA28EF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164460"/>
              </p:ext>
            </p:extLst>
          </p:nvPr>
        </p:nvGraphicFramePr>
        <p:xfrm>
          <a:off x="7229475" y="1819276"/>
          <a:ext cx="4668736" cy="376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16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624D-F2A2-4612-A590-119FF4BC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87321"/>
            <a:ext cx="9603275" cy="45602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Невостребованное имущество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B542C3-1AC0-45F0-8660-F896441F2E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57479" y="614772"/>
            <a:ext cx="2620550" cy="1705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6781A-6599-4BA8-A395-4CB37873368E}"/>
              </a:ext>
            </a:extLst>
          </p:cNvPr>
          <p:cNvSpPr txBox="1"/>
          <p:nvPr/>
        </p:nvSpPr>
        <p:spPr>
          <a:xfrm>
            <a:off x="2074175" y="1342103"/>
            <a:ext cx="2385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Здание Б-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Салтаевского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ФАП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08883E-3219-4096-8938-256ABBFED58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59481" y="593233"/>
            <a:ext cx="2756537" cy="1705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74797D-02B1-4745-94D9-454719B525E2}"/>
              </a:ext>
            </a:extLst>
          </p:cNvPr>
          <p:cNvSpPr txBox="1"/>
          <p:nvPr/>
        </p:nvSpPr>
        <p:spPr>
          <a:xfrm>
            <a:off x="5143501" y="1342103"/>
            <a:ext cx="2385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Здание ФАП в д. Малиновке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5E5C10-A3EA-443E-B965-2C5B316FF7F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09195" y="601145"/>
            <a:ext cx="2756538" cy="1705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2070B4-48B3-4568-A12D-6AD80E8787F3}"/>
              </a:ext>
            </a:extLst>
          </p:cNvPr>
          <p:cNvSpPr txBox="1"/>
          <p:nvPr/>
        </p:nvSpPr>
        <p:spPr>
          <a:xfrm>
            <a:off x="8591203" y="595427"/>
            <a:ext cx="195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</a:rPr>
              <a:t>Здание учебного корпуса </a:t>
            </a:r>
          </a:p>
          <a:p>
            <a:r>
              <a:rPr lang="ru-RU" sz="1200" b="1" dirty="0">
                <a:latin typeface="Times New Roman" panose="02020603050405020304" pitchFamily="18" charset="0"/>
              </a:rPr>
              <a:t>в г. Котельнич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BFEE39-B604-4759-9691-2BF19B9F8D3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3060" y="2426215"/>
            <a:ext cx="2620551" cy="1849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4E0302-5D87-4B24-B95B-B01DC8D33FD4}"/>
              </a:ext>
            </a:extLst>
          </p:cNvPr>
          <p:cNvSpPr txBox="1"/>
          <p:nvPr/>
        </p:nvSpPr>
        <p:spPr>
          <a:xfrm>
            <a:off x="847288" y="2973626"/>
            <a:ext cx="206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Здание гистологии в г. Слободском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4CC656-E81B-4850-8E43-F4693818B32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61466" y="2421941"/>
            <a:ext cx="2620550" cy="1853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23A92C-9E81-4660-B05B-4ED4EFB6687D}"/>
              </a:ext>
            </a:extLst>
          </p:cNvPr>
          <p:cNvSpPr txBox="1"/>
          <p:nvPr/>
        </p:nvSpPr>
        <p:spPr>
          <a:xfrm>
            <a:off x="3176243" y="2973626"/>
            <a:ext cx="257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Поликлиника и стационар 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 с. Татаурово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17AF8C-2F56-4BB9-9523-757664ABF15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929832" y="2422020"/>
            <a:ext cx="2756537" cy="1853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34369C-3C6E-456D-83E0-6C255C64A7D2}"/>
              </a:ext>
            </a:extLst>
          </p:cNvPr>
          <p:cNvSpPr txBox="1"/>
          <p:nvPr/>
        </p:nvSpPr>
        <p:spPr>
          <a:xfrm>
            <a:off x="5944608" y="2973626"/>
            <a:ext cx="262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Овощехранилище больницы  в п. Оричи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F7BAFB-5827-46AE-BC94-AD430BD949B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807172" y="2414183"/>
            <a:ext cx="2772924" cy="18617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FB5582-612F-44EA-883A-A56C08674B52}"/>
              </a:ext>
            </a:extLst>
          </p:cNvPr>
          <p:cNvSpPr txBox="1"/>
          <p:nvPr/>
        </p:nvSpPr>
        <p:spPr>
          <a:xfrm>
            <a:off x="8976221" y="3027884"/>
            <a:ext cx="2611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Учебный корпус в с.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Савали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Рисунок 19" descr="F:\DCIM\100D3200\DSC_4002.JPG">
            <a:extLst>
              <a:ext uri="{FF2B5EF4-FFF2-40B4-BE49-F238E27FC236}">
                <a16:creationId xmlns:a16="http://schemas.microsoft.com/office/drawing/2014/main" id="{A2C1EFC9-FF8C-41A1-A583-F5725747933B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92" y="4395151"/>
            <a:ext cx="2620550" cy="174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F848F5-E968-421A-9511-F584052E92C4}"/>
              </a:ext>
            </a:extLst>
          </p:cNvPr>
          <p:cNvSpPr txBox="1"/>
          <p:nvPr/>
        </p:nvSpPr>
        <p:spPr>
          <a:xfrm>
            <a:off x="655740" y="5128441"/>
            <a:ext cx="2196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Здание школы в г. Луза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0C038-F7DB-466D-A3C1-1D6B97FD0801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3148281" y="4390877"/>
            <a:ext cx="2633736" cy="17435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2E50A1-AA32-472B-BB7D-2BFC125F2C63}"/>
              </a:ext>
            </a:extLst>
          </p:cNvPr>
          <p:cNvSpPr txBox="1"/>
          <p:nvPr/>
        </p:nvSpPr>
        <p:spPr>
          <a:xfrm>
            <a:off x="3450908" y="4939501"/>
            <a:ext cx="230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Контора лесничества в с.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Гордино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Афанасьевский район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3A6B8F-01F3-45CA-9173-FF90B5063D59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5929832" y="4390877"/>
            <a:ext cx="2756537" cy="17435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D7B546-927E-4D78-8303-A18F733E70C6}"/>
              </a:ext>
            </a:extLst>
          </p:cNvPr>
          <p:cNvSpPr txBox="1"/>
          <p:nvPr/>
        </p:nvSpPr>
        <p:spPr>
          <a:xfrm>
            <a:off x="6057473" y="4939501"/>
            <a:ext cx="230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Помещение лечебницы в с. Макарье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Кикнурский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район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A1C7025-B7EC-4AD0-B8DE-BAF0E127026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184" y="4390877"/>
            <a:ext cx="2745912" cy="17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9AE785-7327-4185-B6FB-FC4617556EFF}"/>
              </a:ext>
            </a:extLst>
          </p:cNvPr>
          <p:cNvSpPr txBox="1"/>
          <p:nvPr/>
        </p:nvSpPr>
        <p:spPr>
          <a:xfrm>
            <a:off x="8873716" y="4939500"/>
            <a:ext cx="230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Здание редакции газеты в г. Уржум </a:t>
            </a:r>
            <a:r>
              <a:rPr lang="ru-RU" sz="1200" b="1">
                <a:solidFill>
                  <a:schemeClr val="bg1"/>
                </a:solidFill>
                <a:latin typeface="Times New Roman" panose="02020603050405020304" pitchFamily="18" charset="0"/>
              </a:rPr>
              <a:t>(ОКН)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1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624D-F2A2-4612-A590-119FF4BC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82545"/>
            <a:ext cx="11515724" cy="6577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/>
              <a:t>Невостребованное имущество КОГКБУЗ «Центр психиатрии и психического здоровья им. академика В.М. Бехтерева» г. Котельнич, ул. Советская, д. 31, Луначарского, д. 38, ул. Урицкого, 5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6" name="Текстовое поле 136">
            <a:extLst>
              <a:ext uri="{FF2B5EF4-FFF2-40B4-BE49-F238E27FC236}">
                <a16:creationId xmlns:a16="http://schemas.microsoft.com/office/drawing/2014/main" id="{A08086F8-FD31-4A17-9694-C7802C562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243331"/>
            <a:ext cx="2804050" cy="447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1200" b="1" dirty="0">
                <a:latin typeface="+mj-lt"/>
                <a:ea typeface="+mj-ea"/>
                <a:cs typeface="+mj-cs"/>
              </a:rPr>
              <a:t>3-ЗУ- Земельный участок 43:43:011153:3 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(площадь 4227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1200" b="1" dirty="0">
                <a:latin typeface="+mj-lt"/>
                <a:ea typeface="+mj-ea"/>
                <a:cs typeface="+mj-cs"/>
              </a:rPr>
              <a:t>41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- Здание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Котельничского</a:t>
            </a:r>
            <a:endParaRPr lang="ru-RU" altLang="ru-RU" sz="1200" dirty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1200" dirty="0">
                <a:latin typeface="+mj-lt"/>
                <a:ea typeface="+mj-ea"/>
                <a:cs typeface="+mj-cs"/>
              </a:rPr>
              <a:t>Дома ребенка 43:43:011153:41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(г. Котельнич, ул. Урицкого, д. 5, площадь 1 238,7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1200" b="1" dirty="0">
                <a:latin typeface="+mj-lt"/>
                <a:ea typeface="+mj-ea"/>
                <a:cs typeface="+mj-cs"/>
              </a:rPr>
              <a:t>250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- Здание продуктового, материального склада и гаража 43:43:011153:250 (г. Котельнич,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ул. Урицкого, д. 5, площадь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194,6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1200" b="1" dirty="0">
                <a:latin typeface="+mj-lt"/>
                <a:ea typeface="+mj-ea"/>
                <a:cs typeface="+mj-cs"/>
              </a:rPr>
              <a:t>273 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- Водопроводная сеть 43:43:011153: 273 (г. Котельнич,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ул. Урицкого, д. 5,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протяженность 108 м.)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1200" b="1" dirty="0">
                <a:latin typeface="+mj-lt"/>
                <a:ea typeface="+mj-ea"/>
                <a:cs typeface="+mj-cs"/>
              </a:rPr>
              <a:t>122 - 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Канализационная сеть 43:43:011153: 122 (. Котельнич,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ул. Урицкого, д. 5,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протяженность 33,8 м.)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1200" b="1" dirty="0">
                <a:latin typeface="+mj-lt"/>
                <a:ea typeface="+mj-ea"/>
                <a:cs typeface="+mj-cs"/>
              </a:rPr>
              <a:t>123 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- Дорога внутренняя 43:43:011153: 123 (г. Котельнич,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ул. Урицкого, д. 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30C83A05-2553-4152-96D3-6E4629D5A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75" y="2686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2BA5BDFD-7816-450D-87BB-BA742C26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75" y="7258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3">
            <a:extLst>
              <a:ext uri="{FF2B5EF4-FFF2-40B4-BE49-F238E27FC236}">
                <a16:creationId xmlns:a16="http://schemas.microsoft.com/office/drawing/2014/main" id="{3B72D271-ADA7-4371-A3BA-B00FAC14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7" y="1105537"/>
            <a:ext cx="6034087" cy="48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дпись 5">
            <a:extLst>
              <a:ext uri="{FF2B5EF4-FFF2-40B4-BE49-F238E27FC236}">
                <a16:creationId xmlns:a16="http://schemas.microsoft.com/office/drawing/2014/main" id="{58C22F3C-6E3A-4D1A-B902-B3CACCD7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2840356"/>
            <a:ext cx="457200" cy="2476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123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адпись 13">
            <a:extLst>
              <a:ext uri="{FF2B5EF4-FFF2-40B4-BE49-F238E27FC236}">
                <a16:creationId xmlns:a16="http://schemas.microsoft.com/office/drawing/2014/main" id="{6E07F172-2171-45AF-9917-FE78441AF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4383406"/>
            <a:ext cx="514350" cy="2952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3-ЗУ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Надпись 14">
            <a:extLst>
              <a:ext uri="{FF2B5EF4-FFF2-40B4-BE49-F238E27FC236}">
                <a16:creationId xmlns:a16="http://schemas.microsoft.com/office/drawing/2014/main" id="{4990818C-2A94-485C-923A-E3A1846AF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025" y="2573656"/>
            <a:ext cx="438150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адпись 15">
            <a:extLst>
              <a:ext uri="{FF2B5EF4-FFF2-40B4-BE49-F238E27FC236}">
                <a16:creationId xmlns:a16="http://schemas.microsoft.com/office/drawing/2014/main" id="{5B988FF2-8042-4F64-BFF1-6C1DC4784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992756"/>
            <a:ext cx="485775" cy="2381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273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Надпись 16">
            <a:extLst>
              <a:ext uri="{FF2B5EF4-FFF2-40B4-BE49-F238E27FC236}">
                <a16:creationId xmlns:a16="http://schemas.microsoft.com/office/drawing/2014/main" id="{DA3E5916-BF25-4F0A-BFE4-83BE0200A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3449956"/>
            <a:ext cx="447675" cy="2571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122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Надпись 17">
            <a:extLst>
              <a:ext uri="{FF2B5EF4-FFF2-40B4-BE49-F238E27FC236}">
                <a16:creationId xmlns:a16="http://schemas.microsoft.com/office/drawing/2014/main" id="{57F35E66-A5EE-49DB-A5C5-0852D485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3402331"/>
            <a:ext cx="361950" cy="2952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F6F17-E9F9-4805-8990-34065E2E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479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D54E0465-04CB-4313-8170-197FF781C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51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85B323-9341-4B34-96B3-A6791CB4A6E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02763" y="3707131"/>
            <a:ext cx="2711450" cy="18529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12C2B16-D04A-436B-BA76-93E7AC1237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12287" y="1245237"/>
            <a:ext cx="2711451" cy="21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1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624D-F2A2-4612-A590-119FF4BC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82545"/>
            <a:ext cx="11515724" cy="6577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/>
              <a:t>Невостребованное имущество КОГКБУЗ «Центр психиатрии и психического здоровья им. академика В.М. Бехтерева» г. Котельнич, ул. Советская, д. 31, Луначарского, д. 38, ул. Урицкого, 5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30C83A05-2553-4152-96D3-6E4629D5A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75" y="2686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2BA5BDFD-7816-450D-87BB-BA742C26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75" y="7258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F6F17-E9F9-4805-8990-34065E2E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479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D54E0465-04CB-4313-8170-197FF781C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51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27">
            <a:extLst>
              <a:ext uri="{FF2B5EF4-FFF2-40B4-BE49-F238E27FC236}">
                <a16:creationId xmlns:a16="http://schemas.microsoft.com/office/drawing/2014/main" id="{C8807CD3-94C6-43A1-B4A3-2686AB74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917377"/>
            <a:ext cx="6230938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е поле 136">
            <a:extLst>
              <a:ext uri="{FF2B5EF4-FFF2-40B4-BE49-F238E27FC236}">
                <a16:creationId xmlns:a16="http://schemas.microsoft.com/office/drawing/2014/main" id="{DBAB45B9-263B-46F7-9A9F-FF1A7EEC8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" y="1054099"/>
            <a:ext cx="2762249" cy="474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200" b="1" dirty="0">
                <a:latin typeface="+mj-lt"/>
                <a:ea typeface="+mj-ea"/>
                <a:cs typeface="+mj-cs"/>
              </a:rPr>
              <a:t>14 - Земельный участок 43:43:311149:14 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(площадь 525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)</a:t>
            </a:r>
          </a:p>
          <a:p>
            <a:pPr defTabSz="914400"/>
            <a:r>
              <a:rPr lang="ru-RU" altLang="ru-RU" sz="1200" b="1" dirty="0">
                <a:latin typeface="+mj-lt"/>
                <a:ea typeface="+mj-ea"/>
                <a:cs typeface="+mj-cs"/>
              </a:rPr>
              <a:t>43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- Помещение 43:43:311149:43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(г. Котельнич, ул. Советская, д. 31,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пом. 20001, площадь 382, 1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.)</a:t>
            </a:r>
          </a:p>
          <a:p>
            <a:pPr defTabSz="914400"/>
            <a:r>
              <a:rPr lang="ru-RU" altLang="ru-RU" sz="1200" b="1" dirty="0">
                <a:latin typeface="+mj-lt"/>
                <a:ea typeface="+mj-ea"/>
                <a:cs typeface="+mj-cs"/>
              </a:rPr>
              <a:t>23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- Здание конторы 43:43:311149:23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(г. Котельнич, ул. Советская, д. 31, площадь 483,6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.)</a:t>
            </a:r>
          </a:p>
          <a:p>
            <a:pPr defTabSz="914400"/>
            <a:r>
              <a:rPr lang="ru-RU" altLang="ru-RU" sz="1200" b="1" dirty="0">
                <a:latin typeface="+mj-lt"/>
                <a:ea typeface="+mj-ea"/>
                <a:cs typeface="+mj-cs"/>
              </a:rPr>
              <a:t>22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- Здание овощехранилища 43:43:311149:22 (г. Котельнич,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ул. Советская, д. 31,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площадь 46,4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.)</a:t>
            </a:r>
          </a:p>
          <a:p>
            <a:pPr defTabSz="914400"/>
            <a:r>
              <a:rPr lang="ru-RU" altLang="ru-RU" sz="1200" b="1" dirty="0">
                <a:latin typeface="+mj-lt"/>
                <a:ea typeface="+mj-ea"/>
                <a:cs typeface="+mj-cs"/>
              </a:rPr>
              <a:t>29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– Здание лаборатории 43:43:311149:29 (г. Котельнич, ул. Советская, д. 31, площадь 87.9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.)</a:t>
            </a:r>
          </a:p>
          <a:p>
            <a:pPr defTabSz="914400"/>
            <a:r>
              <a:rPr lang="ru-RU" altLang="ru-RU" sz="1200" b="1" dirty="0">
                <a:latin typeface="+mj-lt"/>
                <a:ea typeface="+mj-ea"/>
                <a:cs typeface="+mj-cs"/>
              </a:rPr>
              <a:t>13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- Земельный участок 43:43:311149:13 (площадь 19787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)</a:t>
            </a:r>
          </a:p>
          <a:p>
            <a:pPr defTabSz="914400"/>
            <a:r>
              <a:rPr lang="ru-RU" altLang="ru-RU" sz="1200" b="1" dirty="0">
                <a:latin typeface="+mj-lt"/>
                <a:ea typeface="+mj-ea"/>
                <a:cs typeface="+mj-cs"/>
              </a:rPr>
              <a:t>32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 – Здание приемного отделения 43:43:311149:32 (г. Котельнич,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ул. Луначарского, д. 38, </a:t>
            </a:r>
            <a:br>
              <a:rPr lang="ru-RU" altLang="ru-RU" sz="1200" dirty="0">
                <a:latin typeface="+mj-lt"/>
                <a:ea typeface="+mj-ea"/>
                <a:cs typeface="+mj-cs"/>
              </a:rPr>
            </a:br>
            <a:r>
              <a:rPr lang="ru-RU" altLang="ru-RU" sz="1200" dirty="0">
                <a:latin typeface="+mj-lt"/>
                <a:ea typeface="+mj-ea"/>
                <a:cs typeface="+mj-cs"/>
              </a:rPr>
              <a:t>площадь 118,7 </a:t>
            </a:r>
            <a:r>
              <a:rPr lang="ru-RU" altLang="ru-RU" sz="12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1200" dirty="0">
                <a:latin typeface="+mj-lt"/>
                <a:ea typeface="+mj-ea"/>
                <a:cs typeface="+mj-cs"/>
              </a:rPr>
              <a:t>.)</a:t>
            </a:r>
          </a:p>
        </p:txBody>
      </p:sp>
      <p:sp>
        <p:nvSpPr>
          <p:cNvPr id="13" name="Надпись 18">
            <a:extLst>
              <a:ext uri="{FF2B5EF4-FFF2-40B4-BE49-F238E27FC236}">
                <a16:creationId xmlns:a16="http://schemas.microsoft.com/office/drawing/2014/main" id="{3663948C-B6AC-4432-9F7C-761001B16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1016000"/>
            <a:ext cx="363850" cy="2952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Надпись 19">
            <a:extLst>
              <a:ext uri="{FF2B5EF4-FFF2-40B4-BE49-F238E27FC236}">
                <a16:creationId xmlns:a16="http://schemas.microsoft.com/office/drawing/2014/main" id="{B8BA6878-D828-4A11-A1C1-F818342DB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400" y="2101850"/>
            <a:ext cx="491198" cy="2952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13-ЗУ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Надпись 20">
            <a:extLst>
              <a:ext uri="{FF2B5EF4-FFF2-40B4-BE49-F238E27FC236}">
                <a16:creationId xmlns:a16="http://schemas.microsoft.com/office/drawing/2014/main" id="{105B5268-CB54-42DA-994A-05D488443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4854575"/>
            <a:ext cx="536679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14-ЗУ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Надпись 21">
            <a:extLst>
              <a:ext uri="{FF2B5EF4-FFF2-40B4-BE49-F238E27FC236}">
                <a16:creationId xmlns:a16="http://schemas.microsoft.com/office/drawing/2014/main" id="{5D0DB709-E14A-47AC-86D9-1AA49215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4235450"/>
            <a:ext cx="391139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Надпись 23">
            <a:extLst>
              <a:ext uri="{FF2B5EF4-FFF2-40B4-BE49-F238E27FC236}">
                <a16:creationId xmlns:a16="http://schemas.microsoft.com/office/drawing/2014/main" id="{F0B6C15F-C353-41AC-BE22-09F9BB714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225925"/>
            <a:ext cx="363850" cy="2762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Надпись 24">
            <a:extLst>
              <a:ext uri="{FF2B5EF4-FFF2-40B4-BE49-F238E27FC236}">
                <a16:creationId xmlns:a16="http://schemas.microsoft.com/office/drawing/2014/main" id="{C9974906-E1C3-4686-81C1-15936963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0" y="4549775"/>
            <a:ext cx="372947" cy="2476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Надпись 25">
            <a:extLst>
              <a:ext uri="{FF2B5EF4-FFF2-40B4-BE49-F238E27FC236}">
                <a16:creationId xmlns:a16="http://schemas.microsoft.com/office/drawing/2014/main" id="{DAA056AE-49B5-4A18-AC32-07F921B64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4549775"/>
            <a:ext cx="354754" cy="2476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3D8871B8-DD48-40A3-812D-7D638414C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9E67D706-3546-4F2B-984E-32759ACA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01824"/>
            <a:ext cx="78886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9525" algn="l"/>
              </a:tabLst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9525" algn="l"/>
              </a:tabLst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9525" algn="l"/>
              </a:tabLst>
            </a:pPr>
            <a:endParaRPr lang="ru-RU" altLang="ru-RU" sz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125A1A42-1966-446E-8155-EF4FEC04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AEA76A4-3A5A-4C5F-8AD5-5A95F7B5604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07962" y="3425822"/>
            <a:ext cx="2496163" cy="20955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CDEC627-EBFA-4E77-9CEE-FE16519804B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07962" y="1043665"/>
            <a:ext cx="2523687" cy="19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58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624D-F2A2-4612-A590-119FF4BC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82545"/>
            <a:ext cx="11515724" cy="6577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/>
              <a:t>Невостребованное имущество КОГКБУЗ «Областной клинический противотуберкулезный диспансер» г. Котельнич, ул. Луначарского, д. 77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30C83A05-2553-4152-96D3-6E4629D5A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75" y="2686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2BA5BDFD-7816-450D-87BB-BA742C26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75" y="7258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F6F17-E9F9-4805-8990-34065E2E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479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D54E0465-04CB-4313-8170-197FF781C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51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3D8871B8-DD48-40A3-812D-7D638414C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9E67D706-3546-4F2B-984E-32759ACA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6" y="109204"/>
            <a:ext cx="184731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9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9525" algn="l"/>
              </a:tabLst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9525" algn="l"/>
              </a:tabLst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9525" algn="l"/>
              </a:tabLst>
            </a:pPr>
            <a:endParaRPr lang="ru-RU" altLang="ru-RU" sz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125A1A42-1966-446E-8155-EF4FEC04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Рисунок 13">
            <a:extLst>
              <a:ext uri="{FF2B5EF4-FFF2-40B4-BE49-F238E27FC236}">
                <a16:creationId xmlns:a16="http://schemas.microsoft.com/office/drawing/2014/main" id="{E24C21BF-1AF4-40AF-B207-9B0D24B3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928928"/>
            <a:ext cx="5762625" cy="513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 136">
            <a:extLst>
              <a:ext uri="{FF2B5EF4-FFF2-40B4-BE49-F238E27FC236}">
                <a16:creationId xmlns:a16="http://schemas.microsoft.com/office/drawing/2014/main" id="{3CBEC936-DA84-45B1-B9E2-8F91BA368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979170"/>
            <a:ext cx="2628900" cy="508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36 – Земельный участок 43:43:311138:36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dirty="0">
                <a:latin typeface="+mj-lt"/>
                <a:ea typeface="+mj-ea"/>
                <a:cs typeface="+mj-cs"/>
              </a:rPr>
              <a:t>(площадь 8540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)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59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прачечной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 и мокротной) с кадастровым номером 43:43:311138:59, общей площадью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188,6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245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проходной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в гостинице) с кадастровым номером 43:43:311138:245, общей площадью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25,0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246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административного корпуса) с кадастровым номером 43:43:311138:246, общей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площадью 508,5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247 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– нежилое здание (здание гаража)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с кадастровым номером 43:43:311138:247, общей площадью 54,0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248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материального склада) с кадастровым номером 43:43:311138:248, общей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площадью 218,4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254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асептика)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с кадастровым номером 43:43:311138:254, общей площадью 5,1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256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мастерской)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с кадастровым номером 43:43:311138:256, общей площадью 28,1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259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овощехранилища и пищеблока)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с кадастровым номером 43:43:311138:259, общей площадью 369,3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.;</a:t>
            </a:r>
          </a:p>
          <a:p>
            <a:pPr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350963" algn="l"/>
              </a:tabLst>
            </a:pPr>
            <a:r>
              <a:rPr lang="ru-RU" altLang="ru-RU" sz="900" b="1" dirty="0">
                <a:latin typeface="+mj-lt"/>
                <a:ea typeface="+mj-ea"/>
                <a:cs typeface="+mj-cs"/>
              </a:rPr>
              <a:t>260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 – нежилое здание (здание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лечебного корпуса) с кадастровым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номером 43:43:311138:260, общей </a:t>
            </a:r>
            <a:br>
              <a:rPr lang="ru-RU" altLang="ru-RU" sz="900" dirty="0">
                <a:latin typeface="+mj-lt"/>
                <a:ea typeface="+mj-ea"/>
                <a:cs typeface="+mj-cs"/>
              </a:rPr>
            </a:br>
            <a:r>
              <a:rPr lang="ru-RU" altLang="ru-RU" sz="900" dirty="0">
                <a:latin typeface="+mj-lt"/>
                <a:ea typeface="+mj-ea"/>
                <a:cs typeface="+mj-cs"/>
              </a:rPr>
              <a:t>площадью 2 376,7 </a:t>
            </a:r>
            <a:r>
              <a:rPr lang="ru-RU" altLang="ru-RU" sz="900" dirty="0" err="1">
                <a:latin typeface="+mj-lt"/>
                <a:ea typeface="+mj-ea"/>
                <a:cs typeface="+mj-cs"/>
              </a:rPr>
              <a:t>кв.м</a:t>
            </a:r>
            <a:r>
              <a:rPr lang="ru-RU" altLang="ru-RU" sz="900" dirty="0"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адпись 16">
            <a:extLst>
              <a:ext uri="{FF2B5EF4-FFF2-40B4-BE49-F238E27FC236}">
                <a16:creationId xmlns:a16="http://schemas.microsoft.com/office/drawing/2014/main" id="{AC7971E2-4F4D-4303-A638-00092B514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1035050"/>
            <a:ext cx="671513" cy="2476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36 - ЗУ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адпись 17">
            <a:extLst>
              <a:ext uri="{FF2B5EF4-FFF2-40B4-BE49-F238E27FC236}">
                <a16:creationId xmlns:a16="http://schemas.microsoft.com/office/drawing/2014/main" id="{2A3D62C3-61D9-4967-983F-1276E8D52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3521075"/>
            <a:ext cx="485775" cy="2762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245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Надпись 19">
            <a:extLst>
              <a:ext uri="{FF2B5EF4-FFF2-40B4-BE49-F238E27FC236}">
                <a16:creationId xmlns:a16="http://schemas.microsoft.com/office/drawing/2014/main" id="{BA375295-6FA5-424F-AC6F-4A637DBC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3921125"/>
            <a:ext cx="485775" cy="2476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246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адпись 20">
            <a:extLst>
              <a:ext uri="{FF2B5EF4-FFF2-40B4-BE49-F238E27FC236}">
                <a16:creationId xmlns:a16="http://schemas.microsoft.com/office/drawing/2014/main" id="{3926D1DD-6535-4EE0-B03E-AF5FE4FAA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359275"/>
            <a:ext cx="495300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247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Надпись 21">
            <a:extLst>
              <a:ext uri="{FF2B5EF4-FFF2-40B4-BE49-F238E27FC236}">
                <a16:creationId xmlns:a16="http://schemas.microsoft.com/office/drawing/2014/main" id="{2DBD71AF-C343-42DA-975F-46EE42123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975" y="3702050"/>
            <a:ext cx="481013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256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Надпись 22">
            <a:extLst>
              <a:ext uri="{FF2B5EF4-FFF2-40B4-BE49-F238E27FC236}">
                <a16:creationId xmlns:a16="http://schemas.microsoft.com/office/drawing/2014/main" id="{389FF976-0AD3-4C24-B36A-F6EB45573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800" y="4768850"/>
            <a:ext cx="481013" cy="2571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248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Надпись 23">
            <a:extLst>
              <a:ext uri="{FF2B5EF4-FFF2-40B4-BE49-F238E27FC236}">
                <a16:creationId xmlns:a16="http://schemas.microsoft.com/office/drawing/2014/main" id="{57260EBC-32B9-4B58-9274-422EBE1F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502150"/>
            <a:ext cx="481013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Надпись 24">
            <a:extLst>
              <a:ext uri="{FF2B5EF4-FFF2-40B4-BE49-F238E27FC236}">
                <a16:creationId xmlns:a16="http://schemas.microsoft.com/office/drawing/2014/main" id="{17CFAE2D-3622-424A-905C-CD0A30EE9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4073525"/>
            <a:ext cx="514350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245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Надпись 25">
            <a:extLst>
              <a:ext uri="{FF2B5EF4-FFF2-40B4-BE49-F238E27FC236}">
                <a16:creationId xmlns:a16="http://schemas.microsoft.com/office/drawing/2014/main" id="{D904EC7E-05FC-41FA-8A09-97FEAAFEE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4216400"/>
            <a:ext cx="476250" cy="2857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260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Надпись 26">
            <a:extLst>
              <a:ext uri="{FF2B5EF4-FFF2-40B4-BE49-F238E27FC236}">
                <a16:creationId xmlns:a16="http://schemas.microsoft.com/office/drawing/2014/main" id="{8B9F660C-0381-4E12-8D86-21C8775AB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3835400"/>
            <a:ext cx="466725" cy="2476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259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EE1E0104-70AB-4673-8DBB-633B31F4D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5B78ED05-125B-4906-AF0F-5CF786A69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" name="Рисунок 32" descr="C:\Users\Lena\AppData\Local\Temp\WPDNSE\{00000003-0000-0000-0000-000000000000}\DSCN2371.JPG">
            <a:extLst>
              <a:ext uri="{FF2B5EF4-FFF2-40B4-BE49-F238E27FC236}">
                <a16:creationId xmlns:a16="http://schemas.microsoft.com/office/drawing/2014/main" id="{81E27554-9CFE-4779-A047-BCFDEF32154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678" y="4353912"/>
            <a:ext cx="2263775" cy="158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Users\Lena\AppData\Local\Temp\WPDNSE\{00000003-0000-0000-0000-000000000000}\DSCN2365.JPG">
            <a:extLst>
              <a:ext uri="{FF2B5EF4-FFF2-40B4-BE49-F238E27FC236}">
                <a16:creationId xmlns:a16="http://schemas.microsoft.com/office/drawing/2014/main" id="{3A59BA17-124B-48A5-8A01-8425714E25D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5825" y="2671989"/>
            <a:ext cx="2263775" cy="158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6201093-3EB7-44F7-A0A6-53265F00BC4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861424" y="928928"/>
            <a:ext cx="2263775" cy="16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22855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748</TotalTime>
  <Words>1422</Words>
  <Application>Microsoft Office PowerPoint</Application>
  <PresentationFormat>Широкоэкранный</PresentationFormat>
  <Paragraphs>258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StarSymbol</vt:lpstr>
      <vt:lpstr>Times New Roman</vt:lpstr>
      <vt:lpstr>Галерея</vt:lpstr>
      <vt:lpstr>«О планах в отношении  имеющихся ликвидных, неиспользуемых (частично, или не по профилю) объектов областной собственности»</vt:lpstr>
      <vt:lpstr>Количество объектов недвижимого имущества, находящихся в собственности Кировской области по состоянию на 01.11.2022, ед.</vt:lpstr>
      <vt:lpstr>Количество объектов недвижимости государственного имущества Кировской области по времени постройки, по материалу стен, по проценту износа</vt:lpstr>
      <vt:lpstr>Причины высвобождения (неиспользования в уставной деятельности) государственного имущества</vt:lpstr>
      <vt:lpstr>Перечень объектов недвижимого имущества, неиспользуемых в уставной деятельности государственных организаций в разрезе ОИВ</vt:lpstr>
      <vt:lpstr>Невостребованное имущество</vt:lpstr>
      <vt:lpstr>Невостребованное имущество КОГКБУЗ «Центр психиатрии и психического здоровья им. академика В.М. Бехтерева» г. Котельнич, ул. Советская, д. 31, Луначарского, д. 38, ул. Урицкого, 5 </vt:lpstr>
      <vt:lpstr>Невостребованное имущество КОГКБУЗ «Центр психиатрии и психического здоровья им. академика В.М. Бехтерева» г. Котельнич, ул. Советская, д. 31, Луначарского, д. 38, ул. Урицкого, 5 </vt:lpstr>
      <vt:lpstr>Невостребованное имущество КОГКБУЗ «Областной клинический противотуберкулезный диспансер» г. Котельнич, ул. Луначарского, д. 77 </vt:lpstr>
      <vt:lpstr>Порядок  организации работы с высвобождаемым (неиспользуемым в уставной деятельности) государственным имуществом</vt:lpstr>
      <vt:lpstr>Итоги приватизации государственного имущества  за 10 месяцев 2022 года</vt:lpstr>
      <vt:lpstr>Планы по организации работы министерства с высвобождаемым государственным имуществом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планах в отношении  имеющихся ликвидных, но неиспользуемых частично, или не по профилю) объектов областной собственности»</dc:title>
  <dc:creator>Елена Николаевна Жолобова</dc:creator>
  <cp:lastModifiedBy>Елена Николаевна Жолобова</cp:lastModifiedBy>
  <cp:revision>44</cp:revision>
  <cp:lastPrinted>2022-10-21T07:27:43Z</cp:lastPrinted>
  <dcterms:created xsi:type="dcterms:W3CDTF">2022-10-18T14:48:47Z</dcterms:created>
  <dcterms:modified xsi:type="dcterms:W3CDTF">2022-10-26T09:24:23Z</dcterms:modified>
</cp:coreProperties>
</file>