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730" r:id="rId2"/>
    <p:sldId id="731" r:id="rId3"/>
    <p:sldId id="732" r:id="rId4"/>
    <p:sldId id="733" r:id="rId5"/>
    <p:sldId id="670" r:id="rId6"/>
  </p:sldIdLst>
  <p:sldSz cx="10080625" cy="7559675"/>
  <p:notesSz cx="9926638" cy="6797675"/>
  <p:defaultTextStyle>
    <a:defPPr>
      <a:defRPr lang="en-GB"/>
    </a:defPPr>
    <a:lvl1pPr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286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6445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860425" indent="-212725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076325" indent="-214313" algn="l" defTabSz="447675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673" userDrawn="1">
          <p15:clr>
            <a:srgbClr val="A4A3A4"/>
          </p15:clr>
        </p15:guide>
        <p15:guide id="2" pos="1943" userDrawn="1">
          <p15:clr>
            <a:srgbClr val="A4A3A4"/>
          </p15:clr>
        </p15:guide>
        <p15:guide id="3" orient="horz" pos="1831" userDrawn="1">
          <p15:clr>
            <a:srgbClr val="A4A3A4"/>
          </p15:clr>
        </p15:guide>
        <p15:guide id="4" pos="28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696"/>
    <a:srgbClr val="0033CC"/>
    <a:srgbClr val="0000FF"/>
    <a:srgbClr val="71AAFF"/>
    <a:srgbClr val="8F8FFF"/>
    <a:srgbClr val="ABABFF"/>
    <a:srgbClr val="000066"/>
    <a:srgbClr val="F3F3FF"/>
    <a:srgbClr val="DDDDFF"/>
    <a:srgbClr val="512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69" autoAdjust="0"/>
    <p:restoredTop sz="93801" autoAdjust="0"/>
  </p:normalViewPr>
  <p:slideViewPr>
    <p:cSldViewPr snapToGrid="0">
      <p:cViewPr varScale="1">
        <p:scale>
          <a:sx n="94" d="100"/>
          <a:sy n="94" d="100"/>
        </p:scale>
        <p:origin x="1224" y="96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1854" y="-114"/>
      </p:cViewPr>
      <p:guideLst>
        <p:guide orient="horz" pos="2673"/>
        <p:guide pos="1943"/>
        <p:guide orient="horz" pos="1831"/>
        <p:guide pos="2837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54936300454129E-2"/>
          <c:y val="6.7003564865619494E-2"/>
          <c:w val="0.89709524079342318"/>
          <c:h val="0.742749329558515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4617379166068159E-2"/>
                  <c:y val="1.03082407485568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DD-4322-ACA9-3C67E6FDEC80}"/>
                </c:ext>
              </c:extLst>
            </c:dLbl>
            <c:dLbl>
              <c:idx val="3"/>
              <c:layout>
                <c:manualLayout>
                  <c:x val="-1.4617379166068159E-2"/>
                  <c:y val="5.15412037427842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DD-4322-ACA9-3C67E6FDEC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унитарные предприятия</c:v>
                </c:pt>
                <c:pt idx="1">
                  <c:v>казенные учреждения</c:v>
                </c:pt>
                <c:pt idx="2">
                  <c:v>автономные учреждения</c:v>
                </c:pt>
                <c:pt idx="3">
                  <c:v>бюджетные учреждения</c:v>
                </c:pt>
                <c:pt idx="4">
                  <c:v>хозобщества с долей более 50%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16</c:v>
                </c:pt>
                <c:pt idx="1">
                  <c:v>100</c:v>
                </c:pt>
                <c:pt idx="2">
                  <c:v>77</c:v>
                </c:pt>
                <c:pt idx="3">
                  <c:v>242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DD-4322-ACA9-3C67E6FDEC8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 год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унитарные предприятия</c:v>
                </c:pt>
                <c:pt idx="1">
                  <c:v>казенные учреждения</c:v>
                </c:pt>
                <c:pt idx="2">
                  <c:v>автономные учреждения</c:v>
                </c:pt>
                <c:pt idx="3">
                  <c:v>бюджетные учреждения</c:v>
                </c:pt>
                <c:pt idx="4">
                  <c:v>хозобщества с долей более 50%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15</c:v>
                </c:pt>
                <c:pt idx="1">
                  <c:v>102</c:v>
                </c:pt>
                <c:pt idx="2">
                  <c:v>77</c:v>
                </c:pt>
                <c:pt idx="3">
                  <c:v>242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5DD-4322-ACA9-3C67E6FDEC8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 год</c:v>
                </c:pt>
              </c:strCache>
            </c:strRef>
          </c:tx>
          <c:spPr>
            <a:solidFill>
              <a:srgbClr val="71AAFF"/>
            </a:solidFill>
          </c:spPr>
          <c:invertIfNegative val="0"/>
          <c:dLbls>
            <c:dLbl>
              <c:idx val="1"/>
              <c:layout>
                <c:manualLayout>
                  <c:x val="2.1292703382943475E-2"/>
                  <c:y val="3.76961956089747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DD-4322-ACA9-3C67E6FDEC80}"/>
                </c:ext>
              </c:extLst>
            </c:dLbl>
            <c:dLbl>
              <c:idx val="3"/>
              <c:layout>
                <c:manualLayout>
                  <c:x val="2.8815767651711052E-2"/>
                  <c:y val="1.1284613795831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DD-4322-ACA9-3C67E6FDEC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унитарные предприятия</c:v>
                </c:pt>
                <c:pt idx="1">
                  <c:v>казенные учреждения</c:v>
                </c:pt>
                <c:pt idx="2">
                  <c:v>автономные учреждения</c:v>
                </c:pt>
                <c:pt idx="3">
                  <c:v>бюджетные учреждения</c:v>
                </c:pt>
                <c:pt idx="4">
                  <c:v>хозобщества с долей более 50%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15</c:v>
                </c:pt>
                <c:pt idx="1">
                  <c:v>102</c:v>
                </c:pt>
                <c:pt idx="2">
                  <c:v>82</c:v>
                </c:pt>
                <c:pt idx="3">
                  <c:v>241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DD-4322-ACA9-3C67E6FDEC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5063488"/>
        <c:axId val="215441176"/>
        <c:axId val="0"/>
      </c:bar3DChart>
      <c:catAx>
        <c:axId val="215063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rgbClr val="002060"/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215441176"/>
        <c:crosses val="autoZero"/>
        <c:auto val="1"/>
        <c:lblAlgn val="ctr"/>
        <c:lblOffset val="100"/>
        <c:noMultiLvlLbl val="0"/>
      </c:catAx>
      <c:valAx>
        <c:axId val="2154411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50634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54497902619237"/>
          <c:y val="0.23043782889800238"/>
          <c:w val="0.1332912110997431"/>
          <c:h val="0.19951669812875508"/>
        </c:manualLayout>
      </c:layout>
      <c:overlay val="0"/>
      <c:txPr>
        <a:bodyPr/>
        <a:lstStyle/>
        <a:p>
          <a:pPr>
            <a:defRPr sz="1000">
              <a:solidFill>
                <a:srgbClr val="002060"/>
              </a:solidFill>
              <a:latin typeface="+mj-lt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44339686461884E-2"/>
          <c:y val="0.17379441692256664"/>
          <c:w val="0.78914472193943552"/>
          <c:h val="0.70302429938193212"/>
        </c:manualLayout>
      </c:layout>
      <c:lineChart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з.у.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pPr>
              <a:solidFill>
                <a:srgbClr val="C00000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2613</c:v>
                </c:pt>
                <c:pt idx="1">
                  <c:v>2709</c:v>
                </c:pt>
                <c:pt idx="2">
                  <c:v>2932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FF-4379-9855-5ED7F4BAA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441960"/>
        <c:axId val="215442352"/>
      </c:lineChart>
      <c:catAx>
        <c:axId val="215441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215442352"/>
        <c:crosses val="autoZero"/>
        <c:auto val="1"/>
        <c:lblAlgn val="ctr"/>
        <c:lblOffset val="100"/>
        <c:noMultiLvlLbl val="0"/>
      </c:catAx>
      <c:valAx>
        <c:axId val="2154423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5441960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064225537683662"/>
          <c:y val="6.4668740510313669E-2"/>
          <c:w val="0.76320032772771773"/>
          <c:h val="0.870662518979372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недвижимое имущество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4618</c:v>
                </c:pt>
                <c:pt idx="1">
                  <c:v>4612</c:v>
                </c:pt>
                <c:pt idx="2">
                  <c:v>4577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D4-4CD3-BC88-190986DC680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движимое имущество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>
                    <a:solidFill>
                      <a:srgbClr val="002060"/>
                    </a:solidFill>
                    <a:latin typeface="+mj-lt"/>
                    <a:cs typeface="Arial" panose="020B0604020202020204" pitchFamily="34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12453</c:v>
                </c:pt>
                <c:pt idx="1">
                  <c:v>13420</c:v>
                </c:pt>
                <c:pt idx="2">
                  <c:v>14574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D4-4CD3-BC88-190986DC68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490952"/>
        <c:axId val="214491344"/>
      </c:barChart>
      <c:catAx>
        <c:axId val="2144909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002060"/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214491344"/>
        <c:crosses val="autoZero"/>
        <c:auto val="1"/>
        <c:lblAlgn val="ctr"/>
        <c:lblOffset val="100"/>
        <c:noMultiLvlLbl val="0"/>
      </c:catAx>
      <c:valAx>
        <c:axId val="214491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4490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4886270504089383"/>
          <c:y val="0.76152713087571022"/>
          <c:w val="0.35113727774758818"/>
          <c:h val="0.19770089245975264"/>
        </c:manualLayout>
      </c:layout>
      <c:overlay val="0"/>
      <c:txPr>
        <a:bodyPr/>
        <a:lstStyle/>
        <a:p>
          <a:pPr>
            <a:defRPr sz="1000">
              <a:solidFill>
                <a:srgbClr val="002060"/>
              </a:solidFill>
              <a:latin typeface="+mj-lt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  <a:latin typeface="+mj-lt"/>
              </a:rPr>
              <a:t>Количество объектов недвижимости по годам возведения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12700">
          <a:solidFill>
            <a:schemeClr val="bg1"/>
          </a:solidFill>
        </a:ln>
        <a:effectLst/>
        <a:scene3d>
          <a:camera prst="orthographicFront"/>
          <a:lightRig rig="threePt" dir="t"/>
        </a:scene3d>
        <a:sp3d contourW="12700" prstMaterial="dkEdge">
          <a:contourClr>
            <a:schemeClr val="bg1"/>
          </a:contourClr>
        </a:sp3d>
      </c:spPr>
    </c:sideWall>
    <c:backWall>
      <c:thickness val="0"/>
      <c:spPr>
        <a:noFill/>
        <a:ln w="12700">
          <a:solidFill>
            <a:schemeClr val="bg1"/>
          </a:solidFill>
        </a:ln>
        <a:effectLst/>
        <a:scene3d>
          <a:camera prst="orthographicFront"/>
          <a:lightRig rig="threePt" dir="t"/>
        </a:scene3d>
        <a:sp3d contourW="12700" prstMaterial="dkEdge">
          <a:contourClr>
            <a:schemeClr val="bg1"/>
          </a:contourClr>
        </a:sp3d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rgbClr val="00569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7391304347826056E-2"/>
                  <c:y val="-2.9079152537327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39-4869-95D7-AE1B9EB95A3C}"/>
                </c:ext>
              </c:extLst>
            </c:dLbl>
            <c:dLbl>
              <c:idx val="1"/>
              <c:layout>
                <c:manualLayout>
                  <c:x val="8.6956521739130436E-3"/>
                  <c:y val="-4.5234237280287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39-4869-95D7-AE1B9EB95A3C}"/>
                </c:ext>
              </c:extLst>
            </c:dLbl>
            <c:dLbl>
              <c:idx val="2"/>
              <c:layout>
                <c:manualLayout>
                  <c:x val="1.739130434782545E-3"/>
                  <c:y val="-4.200322033169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39-4869-95D7-AE1B9EB95A3C}"/>
                </c:ext>
              </c:extLst>
            </c:dLbl>
            <c:dLbl>
              <c:idx val="3"/>
              <c:layout>
                <c:manualLayout>
                  <c:x val="1.3913043478260742E-2"/>
                  <c:y val="-4.84652542288796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39-4869-95D7-AE1B9EB95A3C}"/>
                </c:ext>
              </c:extLst>
            </c:dLbl>
            <c:dLbl>
              <c:idx val="4"/>
              <c:layout>
                <c:manualLayout>
                  <c:x val="3.47826086956509E-3"/>
                  <c:y val="-3.8772203383103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39-4869-95D7-AE1B9EB95A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Лист1!$B$197:$B$201</c:f>
              <c:strCache>
                <c:ptCount val="5"/>
                <c:pt idx="0">
                  <c:v>до 1920</c:v>
                </c:pt>
                <c:pt idx="1">
                  <c:v>1921-1945</c:v>
                </c:pt>
                <c:pt idx="2">
                  <c:v>1946-1970</c:v>
                </c:pt>
                <c:pt idx="3">
                  <c:v>1971-1995</c:v>
                </c:pt>
                <c:pt idx="4">
                  <c:v>После 1995 </c:v>
                </c:pt>
              </c:strCache>
            </c:strRef>
          </c:cat>
          <c:val>
            <c:numRef>
              <c:f>Лист1!$C$197:$C$201</c:f>
              <c:numCache>
                <c:formatCode>General</c:formatCode>
                <c:ptCount val="5"/>
                <c:pt idx="0">
                  <c:v>383</c:v>
                </c:pt>
                <c:pt idx="1">
                  <c:v>110</c:v>
                </c:pt>
                <c:pt idx="2">
                  <c:v>1057</c:v>
                </c:pt>
                <c:pt idx="3">
                  <c:v>2367</c:v>
                </c:pt>
                <c:pt idx="4">
                  <c:v>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39-4869-95D7-AE1B9EB95A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63953344"/>
        <c:axId val="333618544"/>
        <c:axId val="384350480"/>
      </c:bar3DChart>
      <c:catAx>
        <c:axId val="663953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333618544"/>
        <c:crosses val="autoZero"/>
        <c:auto val="1"/>
        <c:lblAlgn val="ctr"/>
        <c:lblOffset val="100"/>
        <c:noMultiLvlLbl val="0"/>
      </c:catAx>
      <c:valAx>
        <c:axId val="333618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63953344"/>
        <c:crosses val="autoZero"/>
        <c:crossBetween val="between"/>
      </c:valAx>
      <c:serAx>
        <c:axId val="384350480"/>
        <c:scaling>
          <c:orientation val="minMax"/>
        </c:scaling>
        <c:delete val="1"/>
        <c:axPos val="b"/>
        <c:majorTickMark val="none"/>
        <c:minorTickMark val="none"/>
        <c:tickLblPos val="nextTo"/>
        <c:crossAx val="333618544"/>
        <c:crosses val="autoZero"/>
      </c:serAx>
      <c:spPr>
        <a:gradFill>
          <a:gsLst>
            <a:gs pos="42000">
              <a:schemeClr val="accent1">
                <a:lumMod val="5000"/>
                <a:lumOff val="9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  <a:latin typeface="+mj-lt"/>
              </a:rPr>
              <a:t>Количество объектов недвижимости по проценту износа </a:t>
            </a:r>
          </a:p>
        </c:rich>
      </c:tx>
      <c:layout>
        <c:manualLayout>
          <c:xMode val="edge"/>
          <c:yMode val="edge"/>
          <c:x val="0.15302722133924321"/>
          <c:y val="2.00166858252443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12700">
          <a:solidFill>
            <a:schemeClr val="bg1"/>
          </a:solidFill>
        </a:ln>
        <a:effectLst/>
        <a:sp3d contourW="12700">
          <a:contourClr>
            <a:schemeClr val="bg1"/>
          </a:contourClr>
        </a:sp3d>
      </c:spPr>
    </c:sideWall>
    <c:backWall>
      <c:thickness val="0"/>
      <c:spPr>
        <a:gradFill>
          <a:gsLst>
            <a:gs pos="32000">
              <a:schemeClr val="accent1">
                <a:lumMod val="20000"/>
                <a:lumOff val="80000"/>
              </a:schemeClr>
            </a:gs>
            <a:gs pos="64000">
              <a:srgbClr val="B9CBE9"/>
            </a:gs>
            <a:gs pos="7432">
              <a:schemeClr val="accent1">
                <a:lumMod val="20000"/>
                <a:lumOff val="80000"/>
              </a:schemeClr>
            </a:gs>
            <a:gs pos="19000">
              <a:schemeClr val="accent1">
                <a:lumMod val="20000"/>
                <a:lumOff val="80000"/>
              </a:schemeClr>
            </a:gs>
            <a:gs pos="82000">
              <a:schemeClr val="accent1">
                <a:lumMod val="20000"/>
                <a:lumOff val="80000"/>
              </a:schemeClr>
            </a:gs>
            <a:gs pos="63000">
              <a:srgbClr val="C0D0EB"/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ln w="12700">
          <a:solidFill>
            <a:schemeClr val="bg1"/>
          </a:solidFill>
        </a:ln>
        <a:effectLst/>
        <a:sp3d contourW="12700">
          <a:contourClr>
            <a:schemeClr val="bg1"/>
          </a:contourClr>
        </a:sp3d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00569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7271157167530224E-3"/>
                  <c:y val="-5.0445103857566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36-43FC-A98D-6CFC2EE5A2BD}"/>
                </c:ext>
              </c:extLst>
            </c:dLbl>
            <c:dLbl>
              <c:idx val="1"/>
              <c:layout>
                <c:manualLayout>
                  <c:x val="1.0362694300518071E-2"/>
                  <c:y val="-5.0445103857566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36-43FC-A98D-6CFC2EE5A2BD}"/>
                </c:ext>
              </c:extLst>
            </c:dLbl>
            <c:dLbl>
              <c:idx val="2"/>
              <c:layout>
                <c:manualLayout>
                  <c:x val="2.2452504317789293E-2"/>
                  <c:y val="-7.1216617210682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36-43FC-A98D-6CFC2EE5A2BD}"/>
                </c:ext>
              </c:extLst>
            </c:dLbl>
            <c:dLbl>
              <c:idx val="3"/>
              <c:layout>
                <c:manualLayout>
                  <c:x val="1.5544041450777075E-2"/>
                  <c:y val="-5.93471810089021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36-43FC-A98D-6CFC2EE5A2BD}"/>
                </c:ext>
              </c:extLst>
            </c:dLbl>
            <c:dLbl>
              <c:idx val="4"/>
              <c:layout>
                <c:manualLayout>
                  <c:x val="8.0599072231527513E-3"/>
                  <c:y val="-1.78040374775111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367601370378174"/>
                      <c:h val="8.89763779527559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F836-43FC-A98D-6CFC2EE5A2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Лист1!$B$212:$B$216</c:f>
              <c:strCache>
                <c:ptCount val="5"/>
                <c:pt idx="0">
                  <c:v>от 0 до 30%</c:v>
                </c:pt>
                <c:pt idx="1">
                  <c:v>от 31% до 65%</c:v>
                </c:pt>
                <c:pt idx="2">
                  <c:v>от 66% до 80%</c:v>
                </c:pt>
                <c:pt idx="3">
                  <c:v>от 81% до 95%</c:v>
                </c:pt>
                <c:pt idx="4">
                  <c:v>Свыше 96%</c:v>
                </c:pt>
              </c:strCache>
            </c:strRef>
          </c:cat>
          <c:val>
            <c:numRef>
              <c:f>Лист1!$C$212:$C$216</c:f>
              <c:numCache>
                <c:formatCode>#,##0</c:formatCode>
                <c:ptCount val="5"/>
                <c:pt idx="0">
                  <c:v>605</c:v>
                </c:pt>
                <c:pt idx="1">
                  <c:v>949</c:v>
                </c:pt>
                <c:pt idx="2">
                  <c:v>285</c:v>
                </c:pt>
                <c:pt idx="3">
                  <c:v>273</c:v>
                </c:pt>
                <c:pt idx="4">
                  <c:v>2457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36-43FC-A98D-6CFC2EE5A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gapDepth val="33"/>
        <c:shape val="box"/>
        <c:axId val="579798400"/>
        <c:axId val="579785696"/>
        <c:axId val="0"/>
      </c:bar3DChart>
      <c:catAx>
        <c:axId val="579798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ru-RU"/>
          </a:p>
        </c:txPr>
        <c:crossAx val="579785696"/>
        <c:crosses val="autoZero"/>
        <c:auto val="1"/>
        <c:lblAlgn val="ctr"/>
        <c:lblOffset val="100"/>
        <c:noMultiLvlLbl val="0"/>
      </c:catAx>
      <c:valAx>
        <c:axId val="57978569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79798400"/>
        <c:crosses val="autoZero"/>
        <c:crossBetween val="between"/>
      </c:valAx>
      <c:spPr>
        <a:gradFill flip="none" rotWithShape="1">
          <a:gsLst>
            <a:gs pos="45000">
              <a:schemeClr val="accent5">
                <a:lumMod val="5000"/>
                <a:lumOff val="95000"/>
              </a:schemeClr>
            </a:gs>
            <a:gs pos="57000">
              <a:schemeClr val="accent5">
                <a:lumMod val="45000"/>
                <a:lumOff val="55000"/>
              </a:schemeClr>
            </a:gs>
            <a:gs pos="64000">
              <a:schemeClr val="accent5">
                <a:lumMod val="45000"/>
                <a:lumOff val="55000"/>
              </a:schemeClr>
            </a:gs>
            <a:gs pos="76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04944" cy="34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628" tIns="41814" rIns="83628" bIns="41814" numCol="1" anchor="t" anchorCtr="0" compatLnSpc="1">
            <a:prstTxWarp prst="textNoShape">
              <a:avLst/>
            </a:prstTxWarp>
          </a:bodyPr>
          <a:lstStyle>
            <a:lvl1pPr defTabSz="41078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19377" y="1"/>
            <a:ext cx="4304944" cy="34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628" tIns="41814" rIns="83628" bIns="41814" numCol="1" anchor="t" anchorCtr="0" compatLnSpc="1">
            <a:prstTxWarp prst="textNoShape">
              <a:avLst/>
            </a:prstTxWarp>
          </a:bodyPr>
          <a:lstStyle>
            <a:lvl1pPr algn="r" defTabSz="41078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80"/>
            <a:ext cx="4304944" cy="34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628" tIns="41814" rIns="83628" bIns="41814" numCol="1" anchor="b" anchorCtr="0" compatLnSpc="1">
            <a:prstTxWarp prst="textNoShape">
              <a:avLst/>
            </a:prstTxWarp>
          </a:bodyPr>
          <a:lstStyle>
            <a:lvl1pPr defTabSz="41078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19377" y="6456380"/>
            <a:ext cx="4304944" cy="34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3628" tIns="41814" rIns="83628" bIns="41814" numCol="1" anchor="b" anchorCtr="0" compatLnSpc="1">
            <a:prstTxWarp prst="textNoShape">
              <a:avLst/>
            </a:prstTxWarp>
          </a:bodyPr>
          <a:lstStyle>
            <a:lvl1pPr algn="r" defTabSz="410783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54C99E44-B4CB-48BA-885C-110544A725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4667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"/>
          <p:cNvSpPr>
            <a:spLocks noChangeArrowheads="1"/>
          </p:cNvSpPr>
          <p:nvPr/>
        </p:nvSpPr>
        <p:spPr bwMode="auto">
          <a:xfrm>
            <a:off x="16" y="4"/>
            <a:ext cx="9926638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628" tIns="41814" rIns="83628" bIns="41814" anchor="ctr"/>
          <a:lstStyle/>
          <a:p>
            <a:pPr algn="ctr" defTabSz="408880"/>
            <a:fld id="{253F43F4-20C2-4A22-BFF1-B63B21113CD7}" type="slidenum">
              <a:rPr lang="en-GB" sz="1300">
                <a:solidFill>
                  <a:srgbClr val="000000"/>
                </a:solidFill>
              </a:rPr>
              <a:pPr algn="ctr" defTabSz="408880"/>
              <a:t>‹#›</a:t>
            </a:fld>
            <a:endParaRPr lang="ru-RU" sz="1300">
              <a:solidFill>
                <a:srgbClr val="000000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63900" y="517525"/>
            <a:ext cx="3397250" cy="254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92203" y="3228197"/>
            <a:ext cx="7937602" cy="3057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9" y="4"/>
            <a:ext cx="4307261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10783">
              <a:lnSpc>
                <a:spcPct val="90000"/>
              </a:lnSpc>
              <a:tabLst>
                <a:tab pos="0" algn="l"/>
                <a:tab pos="409195" algn="l"/>
                <a:tab pos="819975" algn="l"/>
                <a:tab pos="1230757" algn="l"/>
                <a:tab pos="1641537" algn="l"/>
                <a:tab pos="2052318" algn="l"/>
                <a:tab pos="2463100" algn="l"/>
                <a:tab pos="2873881" algn="l"/>
                <a:tab pos="3286248" algn="l"/>
                <a:tab pos="3697030" algn="l"/>
                <a:tab pos="4107810" algn="l"/>
                <a:tab pos="4518592" algn="l"/>
                <a:tab pos="4929372" algn="l"/>
                <a:tab pos="5340154" algn="l"/>
                <a:tab pos="5750933" algn="l"/>
                <a:tab pos="6161715" algn="l"/>
                <a:tab pos="6572495" algn="l"/>
                <a:tab pos="6983278" algn="l"/>
                <a:tab pos="7394057" algn="l"/>
                <a:tab pos="7804840" algn="l"/>
                <a:tab pos="8215619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617073" y="4"/>
            <a:ext cx="4304942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10783">
              <a:lnSpc>
                <a:spcPct val="90000"/>
              </a:lnSpc>
              <a:tabLst>
                <a:tab pos="0" algn="l"/>
                <a:tab pos="409195" algn="l"/>
                <a:tab pos="819975" algn="l"/>
                <a:tab pos="1230757" algn="l"/>
                <a:tab pos="1641537" algn="l"/>
                <a:tab pos="2052318" algn="l"/>
                <a:tab pos="2463100" algn="l"/>
                <a:tab pos="2873881" algn="l"/>
                <a:tab pos="3286248" algn="l"/>
                <a:tab pos="3697030" algn="l"/>
                <a:tab pos="4107810" algn="l"/>
                <a:tab pos="4518592" algn="l"/>
                <a:tab pos="4929372" algn="l"/>
                <a:tab pos="5340154" algn="l"/>
                <a:tab pos="5750933" algn="l"/>
                <a:tab pos="6161715" algn="l"/>
                <a:tab pos="6572495" algn="l"/>
                <a:tab pos="6983278" algn="l"/>
                <a:tab pos="7394057" algn="l"/>
                <a:tab pos="7804840" algn="l"/>
                <a:tab pos="8215619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19" y="6457472"/>
            <a:ext cx="4307261" cy="33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10783">
              <a:lnSpc>
                <a:spcPct val="90000"/>
              </a:lnSpc>
              <a:tabLst>
                <a:tab pos="0" algn="l"/>
                <a:tab pos="409195" algn="l"/>
                <a:tab pos="819975" algn="l"/>
                <a:tab pos="1230757" algn="l"/>
                <a:tab pos="1641537" algn="l"/>
                <a:tab pos="2052318" algn="l"/>
                <a:tab pos="2463100" algn="l"/>
                <a:tab pos="2873881" algn="l"/>
                <a:tab pos="3286248" algn="l"/>
                <a:tab pos="3697030" algn="l"/>
                <a:tab pos="4107810" algn="l"/>
                <a:tab pos="4518592" algn="l"/>
                <a:tab pos="4929372" algn="l"/>
                <a:tab pos="5340154" algn="l"/>
                <a:tab pos="5750933" algn="l"/>
                <a:tab pos="6161715" algn="l"/>
                <a:tab pos="6572495" algn="l"/>
                <a:tab pos="6983278" algn="l"/>
                <a:tab pos="7394057" algn="l"/>
                <a:tab pos="7804840" algn="l"/>
                <a:tab pos="8215619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89671" y="194565"/>
            <a:ext cx="1161431" cy="33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10783">
              <a:lnSpc>
                <a:spcPct val="90000"/>
              </a:lnSpc>
              <a:tabLst>
                <a:tab pos="0" algn="l"/>
                <a:tab pos="409195" algn="l"/>
                <a:tab pos="819975" algn="l"/>
                <a:tab pos="1230757" algn="l"/>
                <a:tab pos="1641537" algn="l"/>
                <a:tab pos="2052318" algn="l"/>
                <a:tab pos="2463100" algn="l"/>
                <a:tab pos="2873881" algn="l"/>
                <a:tab pos="3286248" algn="l"/>
                <a:tab pos="3697030" algn="l"/>
                <a:tab pos="4107810" algn="l"/>
                <a:tab pos="4518592" algn="l"/>
                <a:tab pos="4929372" algn="l"/>
                <a:tab pos="5340154" algn="l"/>
                <a:tab pos="5750933" algn="l"/>
                <a:tab pos="6161715" algn="l"/>
                <a:tab pos="6572495" algn="l"/>
                <a:tab pos="6983278" algn="l"/>
                <a:tab pos="7394057" algn="l"/>
                <a:tab pos="7804840" algn="l"/>
                <a:tab pos="8215619" algn="l"/>
              </a:tabLst>
              <a:defRPr sz="13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CAEBAD1-6ED0-474A-9525-AEB248BAF3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8376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5526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7469627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6924457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9575052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9583221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4037242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52960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405737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0566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582747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206555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489329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0241939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22109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716427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334709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871075" cy="740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Для правки структуры щелкните мышью</a:t>
            </a:r>
          </a:p>
          <a:p>
            <a:pPr lvl="1"/>
            <a:r>
              <a:rPr lang="en-GB"/>
              <a:t>Второй уровень структуры</a:t>
            </a:r>
          </a:p>
          <a:p>
            <a:pPr lvl="2"/>
            <a:r>
              <a:rPr lang="en-GB"/>
              <a:t>Третий уровень структуры</a:t>
            </a:r>
          </a:p>
          <a:p>
            <a:pPr lvl="3"/>
            <a:r>
              <a:rPr lang="en-GB"/>
              <a:t>Четвертый уровень структуры</a:t>
            </a:r>
          </a:p>
          <a:p>
            <a:pPr lvl="4"/>
            <a:r>
              <a:rPr lang="en-GB"/>
              <a:t>Пятый уровень структуры</a:t>
            </a:r>
          </a:p>
          <a:p>
            <a:pPr lvl="4"/>
            <a:r>
              <a:rPr lang="en-GB"/>
              <a:t>Шестой уровень структуры</a:t>
            </a:r>
          </a:p>
          <a:p>
            <a:pPr lvl="4"/>
            <a:r>
              <a:rPr lang="en-GB"/>
              <a:t>Седьмой уровень структуры</a:t>
            </a:r>
          </a:p>
          <a:p>
            <a:pPr lvl="4"/>
            <a:r>
              <a:rPr lang="en-GB"/>
              <a:t>Восьмой уровень структуры</a:t>
            </a:r>
          </a:p>
          <a:p>
            <a:pPr lvl="4"/>
            <a:r>
              <a:rPr lang="en-GB"/>
              <a:t>Девятый уровень структуры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603375" y="855663"/>
            <a:ext cx="3065463" cy="44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5pPr>
            <a:lvl6pPr marL="15351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6pPr>
            <a:lvl7pPr marL="19923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7pPr>
            <a:lvl8pPr marL="24495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8pPr>
            <a:lvl9pPr marL="2906713" indent="-215900" defTabSz="449263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defTabSz="449170">
              <a:lnSpc>
                <a:spcPct val="90000"/>
              </a:lnSpc>
              <a:defRPr/>
            </a:pPr>
            <a:r>
              <a:rPr lang="ru-RU" sz="2600" b="1">
                <a:solidFill>
                  <a:srgbClr val="4C4C4C"/>
                </a:solidFill>
                <a:latin typeface="Times New Roman" pitchFamily="18" charset="0"/>
              </a:rPr>
              <a:t>Кировская область</a:t>
            </a:r>
            <a:endParaRPr lang="en-GB" sz="2600" b="1">
              <a:solidFill>
                <a:srgbClr val="4C4C4C"/>
              </a:solidFill>
              <a:latin typeface="Times New Roman" pitchFamily="18" charset="0"/>
            </a:endParaRPr>
          </a:p>
        </p:txBody>
      </p:sp>
      <p:sp>
        <p:nvSpPr>
          <p:cNvPr id="1030" name="Line 8"/>
          <p:cNvSpPr>
            <a:spLocks noChangeShapeType="1"/>
          </p:cNvSpPr>
          <p:nvPr/>
        </p:nvSpPr>
        <p:spPr bwMode="auto">
          <a:xfrm>
            <a:off x="1728788" y="1343025"/>
            <a:ext cx="8280400" cy="1588"/>
          </a:xfrm>
          <a:prstGeom prst="line">
            <a:avLst/>
          </a:prstGeom>
          <a:noFill/>
          <a:ln w="10800">
            <a:solidFill>
              <a:srgbClr val="80808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>
              <a:defRPr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>
              <a:defRPr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>
              <a:defRPr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defTabSz="449170" eaLnBrk="1">
              <a:spcBef>
                <a:spcPct val="50000"/>
              </a:spcBef>
              <a:defRPr/>
            </a:pPr>
            <a:endParaRPr lang="ru-RU">
              <a:latin typeface="Arial" charset="0"/>
            </a:endParaRPr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1752600" y="1343025"/>
            <a:ext cx="8328025" cy="0"/>
          </a:xfrm>
          <a:prstGeom prst="line">
            <a:avLst/>
          </a:prstGeom>
          <a:noFill/>
          <a:ln w="12700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hf hd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827" y="1412809"/>
            <a:ext cx="9092924" cy="861774"/>
          </a:xfrm>
        </p:spPr>
        <p:txBody>
          <a:bodyPr/>
          <a:lstStyle/>
          <a:p>
            <a:pPr algn="ctr"/>
            <a:r>
              <a:rPr lang="ru-RU" dirty="0"/>
              <a:t>Учет государственного имущества Кировской области</a:t>
            </a:r>
            <a:br>
              <a:rPr lang="ru-RU" dirty="0"/>
            </a:br>
            <a:r>
              <a:rPr lang="ru-RU" sz="1400" b="0" dirty="0"/>
              <a:t>(в рамках государственной функции «управление и распоряжение имуществом, </a:t>
            </a:r>
            <a:br>
              <a:rPr lang="ru-RU" sz="1400" b="0" dirty="0"/>
            </a:br>
            <a:r>
              <a:rPr lang="ru-RU" sz="1400" b="0" dirty="0"/>
              <a:t>находящимся в собственности Кировской области»)</a:t>
            </a:r>
            <a:br>
              <a:rPr lang="ru-RU" sz="1400" b="0" dirty="0"/>
            </a:b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4BC066-F19B-4E50-BADB-361FD7E1E808}"/>
              </a:ext>
            </a:extLst>
          </p:cNvPr>
          <p:cNvSpPr txBox="1"/>
          <p:nvPr/>
        </p:nvSpPr>
        <p:spPr>
          <a:xfrm>
            <a:off x="372783" y="2277831"/>
            <a:ext cx="9335057" cy="861774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  <a:reflection endPos="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Положение «Об организации учета и ведении реестра государственного имущества Кировской области»</a:t>
            </a:r>
          </a:p>
          <a:p>
            <a:pPr algn="ctr"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(утверждено Постановлением Правительства Кировской области от 03.08.2021 № 406-П)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35766F-A991-4A02-9B99-0E698C22B848}"/>
              </a:ext>
            </a:extLst>
          </p:cNvPr>
          <p:cNvSpPr txBox="1"/>
          <p:nvPr/>
        </p:nvSpPr>
        <p:spPr>
          <a:xfrm>
            <a:off x="2590800" y="3549881"/>
            <a:ext cx="6747932" cy="129266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Автоматизированная система управления государственным имуществом Кировской области» («Система автоматизации учета, управления муниципальной (государственной) собственностью и администрирования поступлений от управления собственностью («Собственность – Смарт»)» </a:t>
            </a:r>
            <a:endParaRPr lang="ru-RU" sz="16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algn="ctr"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(введена в эксплуатацию с 01.07.2022)</a:t>
            </a:r>
          </a:p>
        </p:txBody>
      </p:sp>
      <p:sp>
        <p:nvSpPr>
          <p:cNvPr id="15" name="Стрелка вниз 14">
            <a:extLst>
              <a:ext uri="{FF2B5EF4-FFF2-40B4-BE49-F238E27FC236}">
                <a16:creationId xmlns:a16="http://schemas.microsoft.com/office/drawing/2014/main" id="{1E8FAD5E-648E-48A5-ADB3-C6C6BF47EDB4}"/>
              </a:ext>
            </a:extLst>
          </p:cNvPr>
          <p:cNvSpPr/>
          <p:nvPr/>
        </p:nvSpPr>
        <p:spPr>
          <a:xfrm>
            <a:off x="4399692" y="3161247"/>
            <a:ext cx="1203440" cy="382687"/>
          </a:xfrm>
          <a:prstGeom prst="downArrow">
            <a:avLst/>
          </a:prstGeom>
          <a:solidFill>
            <a:schemeClr val="tx2">
              <a:lumMod val="50000"/>
              <a:lumOff val="50000"/>
            </a:schemeClr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Стрелка вниз 15">
            <a:extLst>
              <a:ext uri="{FF2B5EF4-FFF2-40B4-BE49-F238E27FC236}">
                <a16:creationId xmlns:a16="http://schemas.microsoft.com/office/drawing/2014/main" id="{8DA50584-3F7B-4D20-882A-7DE0DDD43C06}"/>
              </a:ext>
            </a:extLst>
          </p:cNvPr>
          <p:cNvSpPr/>
          <p:nvPr/>
        </p:nvSpPr>
        <p:spPr>
          <a:xfrm>
            <a:off x="4399692" y="4888668"/>
            <a:ext cx="1368810" cy="382687"/>
          </a:xfrm>
          <a:prstGeom prst="downArrow">
            <a:avLst/>
          </a:prstGeom>
          <a:solidFill>
            <a:schemeClr val="tx2">
              <a:lumMod val="50000"/>
              <a:lumOff val="50000"/>
            </a:schemeClr>
          </a:solidFill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17" name="Picture 2" descr="C:\Users\ZholobovaEN\Desktop\АСУ.jpg">
            <a:extLst>
              <a:ext uri="{FF2B5EF4-FFF2-40B4-BE49-F238E27FC236}">
                <a16:creationId xmlns:a16="http://schemas.microsoft.com/office/drawing/2014/main" id="{89E2CA5C-8A36-4C27-8D55-640C8AC42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61" y="3576276"/>
            <a:ext cx="1993844" cy="97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ZholobovaEN\Desktop\OLD\Картинки\Управление\цель.jpg">
            <a:extLst>
              <a:ext uri="{FF2B5EF4-FFF2-40B4-BE49-F238E27FC236}">
                <a16:creationId xmlns:a16="http://schemas.microsoft.com/office/drawing/2014/main" id="{606A9279-45CE-473C-B559-0852EDCC8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61" y="5670957"/>
            <a:ext cx="1993844" cy="115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CEDF6F7-93F3-4C46-A6EE-6E143D8FF5ED}"/>
              </a:ext>
            </a:extLst>
          </p:cNvPr>
          <p:cNvSpPr txBox="1"/>
          <p:nvPr/>
        </p:nvSpPr>
        <p:spPr>
          <a:xfrm>
            <a:off x="2135581" y="5414132"/>
            <a:ext cx="6935101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16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Автоматизация деятельности в сфере учета областного имущества, работа с балансодержателями областного имущества через  «личный кабинет балансодержателя» в автоматизированной системе обмена данными по объектам учета областного имущества, актуализация  информации об объектах учета путем наполнения скан - копиями технической и иной документации по каждому объекту недвижимого имущества</a:t>
            </a:r>
            <a:endParaRPr lang="ru-RU" sz="12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60626F-286E-45ED-90B4-A557B409FD33}"/>
              </a:ext>
            </a:extLst>
          </p:cNvPr>
          <p:cNvSpPr txBox="1"/>
          <p:nvPr/>
        </p:nvSpPr>
        <p:spPr>
          <a:xfrm>
            <a:off x="389466" y="5723917"/>
            <a:ext cx="777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ru-RU" sz="20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Цель</a:t>
            </a:r>
          </a:p>
        </p:txBody>
      </p:sp>
      <p:pic>
        <p:nvPicPr>
          <p:cNvPr id="23" name="Рисунок 13">
            <a:extLst>
              <a:ext uri="{FF2B5EF4-FFF2-40B4-BE49-F238E27FC236}">
                <a16:creationId xmlns:a16="http://schemas.microsoft.com/office/drawing/2014/main" id="{6124E4F2-6CF5-41FF-94FC-F9B867D9B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211" y="4388349"/>
            <a:ext cx="2185629" cy="1193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06087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827" y="1389162"/>
            <a:ext cx="9092924" cy="593587"/>
          </a:xfrm>
        </p:spPr>
        <p:txBody>
          <a:bodyPr/>
          <a:lstStyle/>
          <a:p>
            <a:pPr algn="ctr"/>
            <a:r>
              <a:rPr lang="ru-RU" dirty="0"/>
              <a:t>Информация о составе государственного имущества </a:t>
            </a:r>
            <a:br>
              <a:rPr lang="ru-RU" dirty="0"/>
            </a:br>
            <a:r>
              <a:rPr lang="ru-RU" dirty="0"/>
              <a:t>Кировской области на 01.01.2024, ед.</a:t>
            </a:r>
          </a:p>
        </p:txBody>
      </p:sp>
      <p:pic>
        <p:nvPicPr>
          <p:cNvPr id="12" name="Picture 2" descr="C:\Users\ZholobovaEN\Desktop\OLD\Картинки\Управление\управление.jpg">
            <a:extLst>
              <a:ext uri="{FF2B5EF4-FFF2-40B4-BE49-F238E27FC236}">
                <a16:creationId xmlns:a16="http://schemas.microsoft.com/office/drawing/2014/main" id="{CB628B61-38A8-4FCE-B104-F51DAAB9F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4" y="2281238"/>
            <a:ext cx="9514418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5">
            <a:extLst>
              <a:ext uri="{FF2B5EF4-FFF2-40B4-BE49-F238E27FC236}">
                <a16:creationId xmlns:a16="http://schemas.microsoft.com/office/drawing/2014/main" id="{21B722A2-3BF3-457B-9668-FD5D58E82BA7}"/>
              </a:ext>
            </a:extLst>
          </p:cNvPr>
          <p:cNvSpPr/>
          <p:nvPr/>
        </p:nvSpPr>
        <p:spPr>
          <a:xfrm>
            <a:off x="524934" y="2302932"/>
            <a:ext cx="2099734" cy="537750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41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1.Государственные организации</a:t>
            </a:r>
            <a:endParaRPr lang="ru-RU" sz="13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Скругленный прямоугольник 16">
            <a:extLst>
              <a:ext uri="{FF2B5EF4-FFF2-40B4-BE49-F238E27FC236}">
                <a16:creationId xmlns:a16="http://schemas.microsoft.com/office/drawing/2014/main" id="{2041D363-F901-41B8-8335-4C6F75944235}"/>
              </a:ext>
            </a:extLst>
          </p:cNvPr>
          <p:cNvSpPr/>
          <p:nvPr/>
        </p:nvSpPr>
        <p:spPr>
          <a:xfrm>
            <a:off x="6809540" y="2176468"/>
            <a:ext cx="3044580" cy="51334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2. Государственное недвижимое и движимое имущество</a:t>
            </a:r>
            <a:endParaRPr lang="ru-RU" sz="12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Скругленный прямоугольник 17">
            <a:extLst>
              <a:ext uri="{FF2B5EF4-FFF2-40B4-BE49-F238E27FC236}">
                <a16:creationId xmlns:a16="http://schemas.microsoft.com/office/drawing/2014/main" id="{07A925B3-6FAD-43F3-AAB0-FAC0ABF54D4F}"/>
              </a:ext>
            </a:extLst>
          </p:cNvPr>
          <p:cNvSpPr/>
          <p:nvPr/>
        </p:nvSpPr>
        <p:spPr>
          <a:xfrm>
            <a:off x="524934" y="5325535"/>
            <a:ext cx="2016862" cy="397933"/>
          </a:xfrm>
          <a:prstGeom prst="roundRect">
            <a:avLst>
              <a:gd name="adj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3. Земельные участки</a:t>
            </a:r>
            <a:endParaRPr lang="ru-RU" sz="12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graphicFrame>
        <p:nvGraphicFramePr>
          <p:cNvPr id="25" name="Диаграмма 24">
            <a:extLst>
              <a:ext uri="{FF2B5EF4-FFF2-40B4-BE49-F238E27FC236}">
                <a16:creationId xmlns:a16="http://schemas.microsoft.com/office/drawing/2014/main" id="{EE335C12-FA9F-4560-B567-B43008E658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700822"/>
              </p:ext>
            </p:extLst>
          </p:nvPr>
        </p:nvGraphicFramePr>
        <p:xfrm>
          <a:off x="610014" y="2067116"/>
          <a:ext cx="5070939" cy="3258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872815AC-6CCE-4A30-8F46-A735E7AC7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455194"/>
              </p:ext>
            </p:extLst>
          </p:nvPr>
        </p:nvGraphicFramePr>
        <p:xfrm>
          <a:off x="2133600" y="5097293"/>
          <a:ext cx="4275333" cy="1896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7" name="Диаграмма 26">
            <a:extLst>
              <a:ext uri="{FF2B5EF4-FFF2-40B4-BE49-F238E27FC236}">
                <a16:creationId xmlns:a16="http://schemas.microsoft.com/office/drawing/2014/main" id="{B5E906B1-D362-4391-9270-A3D155C9C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1784163"/>
              </p:ext>
            </p:extLst>
          </p:nvPr>
        </p:nvGraphicFramePr>
        <p:xfrm>
          <a:off x="5579199" y="2255801"/>
          <a:ext cx="4443633" cy="3426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9896065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000">
              <a:schemeClr val="accent1">
                <a:lumMod val="20000"/>
                <a:lumOff val="80000"/>
              </a:schemeClr>
            </a:gs>
            <a:gs pos="64000">
              <a:srgbClr val="B9CBE9"/>
            </a:gs>
            <a:gs pos="7432">
              <a:schemeClr val="accent1">
                <a:lumMod val="20000"/>
                <a:lumOff val="80000"/>
              </a:schemeClr>
            </a:gs>
            <a:gs pos="19000">
              <a:schemeClr val="accent1">
                <a:lumMod val="20000"/>
                <a:lumOff val="80000"/>
              </a:schemeClr>
            </a:gs>
            <a:gs pos="82000">
              <a:schemeClr val="accent1">
                <a:lumMod val="20000"/>
                <a:lumOff val="80000"/>
              </a:schemeClr>
            </a:gs>
            <a:gs pos="63000">
              <a:srgbClr val="C0D0EB"/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ZholobovaEN\Desktop\OLD\Картинки\Управление\управление.jpg">
            <a:extLst>
              <a:ext uri="{FF2B5EF4-FFF2-40B4-BE49-F238E27FC236}">
                <a16:creationId xmlns:a16="http://schemas.microsoft.com/office/drawing/2014/main" id="{4342B694-F68F-4A04-ADF9-D6BC308E5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34" y="2281238"/>
            <a:ext cx="9514418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370" y="1389163"/>
            <a:ext cx="9772381" cy="582622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ru-RU" sz="2100" dirty="0"/>
              <a:t>Количество объектов недвижимости государственного имущества Кировской области по времени постройки, по материалу стен, по проценту износа, ед.</a:t>
            </a:r>
            <a:br>
              <a:rPr lang="ru-RU" sz="2100" dirty="0"/>
            </a:br>
            <a:r>
              <a:rPr lang="ru-RU" sz="1400" dirty="0"/>
              <a:t>(по состоянию </a:t>
            </a:r>
            <a:r>
              <a:rPr lang="ru-RU" sz="1400"/>
              <a:t>на 01.01.2024)</a:t>
            </a:r>
            <a:endParaRPr lang="ru-RU" sz="2100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59AF185F-C144-45CC-B970-DA5B2FBAE6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882685"/>
              </p:ext>
            </p:extLst>
          </p:nvPr>
        </p:nvGraphicFramePr>
        <p:xfrm>
          <a:off x="418649" y="2730499"/>
          <a:ext cx="2367830" cy="40513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5556">
                  <a:extLst>
                    <a:ext uri="{9D8B030D-6E8A-4147-A177-3AD203B41FA5}">
                      <a16:colId xmlns:a16="http://schemas.microsoft.com/office/drawing/2014/main" val="4276308130"/>
                    </a:ext>
                  </a:extLst>
                </a:gridCol>
                <a:gridCol w="712274">
                  <a:extLst>
                    <a:ext uri="{9D8B030D-6E8A-4147-A177-3AD203B41FA5}">
                      <a16:colId xmlns:a16="http://schemas.microsoft.com/office/drawing/2014/main" val="3232346576"/>
                    </a:ext>
                  </a:extLst>
                </a:gridCol>
              </a:tblGrid>
              <a:tr h="5991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Наименование показателя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+mj-lt"/>
                        </a:rPr>
                        <a:t>Количество объектов недвижимости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3927989548"/>
                  </a:ext>
                </a:extLst>
              </a:tr>
              <a:tr h="3465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  <a:latin typeface="+mj-lt"/>
                        </a:rPr>
                        <a:t>По годам возведения: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3353312733"/>
                  </a:ext>
                </a:extLst>
              </a:tr>
              <a:tr h="145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до 1920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383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398033096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1921-1945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4055549007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1946-1970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1057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82308632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1971-1995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2367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1901918872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После 1995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652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3515591401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extLst>
                  <a:ext uri="{0D108BD9-81ED-4DB2-BD59-A6C34878D82A}">
                    <a16:rowId xmlns:a16="http://schemas.microsoft.com/office/drawing/2014/main" val="3801998316"/>
                  </a:ext>
                </a:extLst>
              </a:tr>
              <a:tr h="231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  <a:latin typeface="+mj-lt"/>
                        </a:rPr>
                        <a:t>По материалу стен: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3520337039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Кирпичные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2 680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2036430968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Панельные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43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2828860021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Блочные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3015325157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Брус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</a:t>
                      </a: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4157125235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Деревянные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635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3144702887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Прочие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1 104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2944799887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2524248448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  <a:latin typeface="+mj-lt"/>
                        </a:rPr>
                        <a:t>По проценту износа: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  <a:latin typeface="+mj-lt"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4193083104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от 0 до 30%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605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3983043034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от 31% до 65%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949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108952442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от 66% до 80%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285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623334129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от 81% до 95%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273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669468724"/>
                  </a:ext>
                </a:extLst>
              </a:tr>
              <a:tr h="151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  <a:latin typeface="+mj-lt"/>
                        </a:rPr>
                        <a:t>Свыше 96%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29942" marR="7219" marT="721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j-lt"/>
                        </a:rPr>
                        <a:t>2 457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219" marR="7219" marT="7219" marB="0" anchor="b"/>
                </a:tc>
                <a:extLst>
                  <a:ext uri="{0D108BD9-81ED-4DB2-BD59-A6C34878D82A}">
                    <a16:rowId xmlns:a16="http://schemas.microsoft.com/office/drawing/2014/main" val="2800384773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8B7595D5-F7B2-4C77-BD1D-49EE25836F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825892"/>
              </p:ext>
            </p:extLst>
          </p:nvPr>
        </p:nvGraphicFramePr>
        <p:xfrm>
          <a:off x="2753142" y="2101449"/>
          <a:ext cx="3842211" cy="3005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41A42AE-973F-42BE-9A79-2D8A4BE562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3610933"/>
              </p:ext>
            </p:extLst>
          </p:nvPr>
        </p:nvGraphicFramePr>
        <p:xfrm>
          <a:off x="6215973" y="3229576"/>
          <a:ext cx="3745150" cy="355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1664891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000">
              <a:schemeClr val="accent1">
                <a:lumMod val="20000"/>
                <a:lumOff val="80000"/>
              </a:schemeClr>
            </a:gs>
            <a:gs pos="64000">
              <a:srgbClr val="B9CBE9"/>
            </a:gs>
            <a:gs pos="7432">
              <a:schemeClr val="accent1">
                <a:lumMod val="20000"/>
                <a:lumOff val="80000"/>
              </a:schemeClr>
            </a:gs>
            <a:gs pos="19000">
              <a:schemeClr val="accent1">
                <a:lumMod val="20000"/>
                <a:lumOff val="80000"/>
              </a:schemeClr>
            </a:gs>
            <a:gs pos="82000">
              <a:schemeClr val="accent1">
                <a:lumMod val="20000"/>
                <a:lumOff val="80000"/>
              </a:schemeClr>
            </a:gs>
            <a:gs pos="63000">
              <a:srgbClr val="C0D0EB"/>
            </a:gs>
            <a:gs pos="100000">
              <a:schemeClr val="accent4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566" y="1408618"/>
            <a:ext cx="9178994" cy="582622"/>
          </a:xfrm>
        </p:spPr>
        <p:txBody>
          <a:bodyPr/>
          <a:lstStyle/>
          <a:p>
            <a:pPr algn="ctr">
              <a:lnSpc>
                <a:spcPct val="70000"/>
              </a:lnSpc>
            </a:pPr>
            <a:r>
              <a:rPr lang="ru-RU" sz="2100" dirty="0"/>
              <a:t>О порядке управления государственным имуществом, </a:t>
            </a:r>
            <a:br>
              <a:rPr lang="ru-RU" sz="2100" dirty="0"/>
            </a:br>
            <a:r>
              <a:rPr lang="ru-RU" sz="2100" dirty="0"/>
              <a:t>закрепленным за областными организациями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0445378-B7B8-4702-8A3C-41B5AE3D6635}"/>
              </a:ext>
            </a:extLst>
          </p:cNvPr>
          <p:cNvSpPr txBox="1">
            <a:spLocks/>
          </p:cNvSpPr>
          <p:nvPr/>
        </p:nvSpPr>
        <p:spPr bwMode="auto">
          <a:xfrm>
            <a:off x="165370" y="2120629"/>
            <a:ext cx="9679021" cy="47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2pPr>
            <a:lvl3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3pPr>
            <a:lvl4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4pPr>
            <a:lvl5pPr algn="l" defTabSz="449263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5pPr>
            <a:lvl6pPr marL="15367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6pPr>
            <a:lvl7pPr marL="19939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7pPr>
            <a:lvl8pPr marL="24511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8pPr>
            <a:lvl9pPr marL="2908300" indent="-215900" algn="l" defTabSz="449263" rtl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2400" b="1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70000"/>
              </a:lnSpc>
            </a:pPr>
            <a:r>
              <a:rPr lang="ru-RU" sz="1800" kern="0" dirty="0">
                <a:solidFill>
                  <a:srgbClr val="005696"/>
                </a:solidFill>
              </a:rPr>
              <a:t>Правовые основы регулирования вопросов управления имуществом  </a:t>
            </a:r>
          </a:p>
          <a:p>
            <a:pPr algn="ctr">
              <a:lnSpc>
                <a:spcPct val="70000"/>
              </a:lnSpc>
            </a:pPr>
            <a:r>
              <a:rPr lang="ru-RU" sz="1800" kern="0" dirty="0">
                <a:solidFill>
                  <a:srgbClr val="005696"/>
                </a:solidFill>
              </a:rPr>
              <a:t>государственными организациями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9D4407-79F6-4BCD-B3E3-065C08BC063E}"/>
              </a:ext>
            </a:extLst>
          </p:cNvPr>
          <p:cNvSpPr/>
          <p:nvPr/>
        </p:nvSpPr>
        <p:spPr>
          <a:xfrm>
            <a:off x="622570" y="2885111"/>
            <a:ext cx="8942489" cy="3704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Гражданский кодекс Российской Федерации (глава 19)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>Закон Кировской области от 06.10.2008 № 287-ЗО «О порядке управления и распоряжения государственным имуществом Кировской области»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Федеральный закон от 03.11.2006 №174-ФЗ «Об автономных учреждениях»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 министерства имущественных отношений Кировской области от  01.06.2022 «Об утверждении порядка списания государственного имущества области»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Распоряжение  министерства   имущественных   отношений Кировской области   от 12.10.2023 № 1223 «Об утверждении положения о порядке реализации (отчуждения) государственного имущества, находящегося в собственности Кировской области и закрепленного на праве хозяйственного ведения за государственными унитарными предприятиями Кировской области, на праве оперативного управления за государственными учреждениями Кировской области» </a:t>
            </a:r>
            <a:r>
              <a:rPr lang="ru-RU" sz="160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и др.</a:t>
            </a:r>
            <a:endParaRPr lang="ru-RU" sz="160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1933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7125" y="1972552"/>
            <a:ext cx="9310488" cy="1966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>
              <a:solidFill>
                <a:schemeClr val="tx1"/>
              </a:solidFill>
              <a:latin typeface="+mn-lt"/>
            </a:endParaRPr>
          </a:p>
          <a:p>
            <a:pPr algn="ctr"/>
            <a:endParaRPr lang="ru-RU" sz="2800" b="1" dirty="0">
              <a:solidFill>
                <a:schemeClr val="tx1"/>
              </a:solidFill>
              <a:latin typeface="+mn-lt"/>
            </a:endParaRPr>
          </a:p>
          <a:p>
            <a:pPr algn="ctr"/>
            <a:endParaRPr lang="ru-RU" sz="2800" b="1" dirty="0">
              <a:solidFill>
                <a:schemeClr val="tx1"/>
              </a:solidFill>
              <a:latin typeface="+mn-lt"/>
            </a:endParaRPr>
          </a:p>
          <a:p>
            <a:pPr algn="ctr"/>
            <a:endParaRPr lang="ru-RU" sz="2800" b="1" dirty="0">
              <a:solidFill>
                <a:schemeClr val="tx1"/>
              </a:solidFill>
              <a:latin typeface="+mn-lt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4881129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28378</TotalTime>
  <Words>429</Words>
  <Application>Microsoft Office PowerPoint</Application>
  <PresentationFormat>Произвольный</PresentationFormat>
  <Paragraphs>72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StarSymbol</vt:lpstr>
      <vt:lpstr>Times New Roman</vt:lpstr>
      <vt:lpstr>Wingdings</vt:lpstr>
      <vt:lpstr>Оформление по умолчанию</vt:lpstr>
      <vt:lpstr>Учет государственного имущества Кировской области (в рамках государственной функции «управление и распоряжение имуществом,  находящимся в собственности Кировской области») </vt:lpstr>
      <vt:lpstr>Информация о составе государственного имущества  Кировской области на 01.01.2024, ед.</vt:lpstr>
      <vt:lpstr>Количество объектов недвижимости государственного имущества Кировской области по времени постройки, по материалу стен, по проценту износа, ед. (по состоянию на 01.01.2024)</vt:lpstr>
      <vt:lpstr>О порядке управления государственным имуществом,  закрепленным за областными организациями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Диана Акчурина</dc:creator>
  <cp:lastModifiedBy>Алеся Михайловна Мартемьянова</cp:lastModifiedBy>
  <cp:revision>1449</cp:revision>
  <cp:lastPrinted>2024-05-24T04:53:36Z</cp:lastPrinted>
  <dcterms:modified xsi:type="dcterms:W3CDTF">2024-05-27T11:34:54Z</dcterms:modified>
</cp:coreProperties>
</file>