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733" r:id="rId2"/>
    <p:sldId id="734" r:id="rId3"/>
    <p:sldId id="735" r:id="rId4"/>
    <p:sldId id="736" r:id="rId5"/>
    <p:sldId id="308" r:id="rId6"/>
    <p:sldId id="310" r:id="rId7"/>
    <p:sldId id="730" r:id="rId8"/>
    <p:sldId id="731" r:id="rId9"/>
    <p:sldId id="732" r:id="rId10"/>
  </p:sldIdLst>
  <p:sldSz cx="10080625" cy="7559675"/>
  <p:notesSz cx="9947275" cy="6815138"/>
  <p:defaultTextStyle>
    <a:defPPr>
      <a:defRPr lang="en-GB"/>
    </a:defPPr>
    <a:lvl1pPr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286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6445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860425" indent="-212725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0763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80" userDrawn="1">
          <p15:clr>
            <a:srgbClr val="A4A3A4"/>
          </p15:clr>
        </p15:guide>
        <p15:guide id="2" pos="1947" userDrawn="1">
          <p15:clr>
            <a:srgbClr val="A4A3A4"/>
          </p15:clr>
        </p15:guide>
        <p15:guide id="3" orient="horz" pos="1835" userDrawn="1">
          <p15:clr>
            <a:srgbClr val="A4A3A4"/>
          </p15:clr>
        </p15:guide>
        <p15:guide id="4" pos="28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71AAFF"/>
    <a:srgbClr val="8F8FFF"/>
    <a:srgbClr val="ABABFF"/>
    <a:srgbClr val="000066"/>
    <a:srgbClr val="F3F3FF"/>
    <a:srgbClr val="DDDDFF"/>
    <a:srgbClr val="512373"/>
    <a:srgbClr val="CCCCFF"/>
    <a:srgbClr val="B9B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69" autoAdjust="0"/>
    <p:restoredTop sz="93801" autoAdjust="0"/>
  </p:normalViewPr>
  <p:slideViewPr>
    <p:cSldViewPr snapToGrid="0">
      <p:cViewPr varScale="1">
        <p:scale>
          <a:sx n="88" d="100"/>
          <a:sy n="88" d="100"/>
        </p:scale>
        <p:origin x="1422" y="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1854" y="-114"/>
      </p:cViewPr>
      <p:guideLst>
        <p:guide orient="horz" pos="2680"/>
        <p:guide pos="1947"/>
        <p:guide orient="horz" pos="1835"/>
        <p:guide pos="2843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13893" cy="34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2" tIns="42106" rIns="84212" bIns="42106" numCol="1" anchor="t" anchorCtr="0" compatLnSpc="1">
            <a:prstTxWarp prst="textNoShape">
              <a:avLst/>
            </a:prstTxWarp>
          </a:bodyPr>
          <a:lstStyle>
            <a:lvl1pPr defTabSz="413652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1059" y="1"/>
            <a:ext cx="4313893" cy="34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2" tIns="42106" rIns="84212" bIns="42106" numCol="1" anchor="t" anchorCtr="0" compatLnSpc="1">
            <a:prstTxWarp prst="textNoShape">
              <a:avLst/>
            </a:prstTxWarp>
          </a:bodyPr>
          <a:lstStyle>
            <a:lvl1pPr algn="r" defTabSz="413652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72966"/>
            <a:ext cx="4313893" cy="34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2" tIns="42106" rIns="84212" bIns="42106" numCol="1" anchor="b" anchorCtr="0" compatLnSpc="1">
            <a:prstTxWarp prst="textNoShape">
              <a:avLst/>
            </a:prstTxWarp>
          </a:bodyPr>
          <a:lstStyle>
            <a:lvl1pPr defTabSz="413652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1059" y="6472966"/>
            <a:ext cx="4313893" cy="34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2" tIns="42106" rIns="84212" bIns="42106" numCol="1" anchor="b" anchorCtr="0" compatLnSpc="1">
            <a:prstTxWarp prst="textNoShape">
              <a:avLst/>
            </a:prstTxWarp>
          </a:bodyPr>
          <a:lstStyle>
            <a:lvl1pPr algn="r" defTabSz="413652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54C99E44-B4CB-48BA-885C-110544A72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466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"/>
          <p:cNvSpPr>
            <a:spLocks noChangeArrowheads="1"/>
          </p:cNvSpPr>
          <p:nvPr/>
        </p:nvSpPr>
        <p:spPr bwMode="auto">
          <a:xfrm>
            <a:off x="12" y="3"/>
            <a:ext cx="9947275" cy="68151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4212" tIns="42106" rIns="84212" bIns="42106" anchor="ctr"/>
          <a:lstStyle/>
          <a:p>
            <a:pPr algn="ctr" defTabSz="411736"/>
            <a:fld id="{253F43F4-20C2-4A22-BFF1-B63B21113CD7}" type="slidenum">
              <a:rPr lang="en-GB" sz="1300">
                <a:solidFill>
                  <a:srgbClr val="000000"/>
                </a:solidFill>
              </a:rPr>
              <a:pPr algn="ctr" defTabSz="411736"/>
              <a:t>‹#›</a:t>
            </a:fld>
            <a:endParaRPr lang="ru-RU" sz="1300">
              <a:solidFill>
                <a:srgbClr val="000000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9113"/>
            <a:ext cx="3405188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94266" y="3236485"/>
            <a:ext cx="7954103" cy="306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5" y="4"/>
            <a:ext cx="4316216" cy="33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13652">
              <a:lnSpc>
                <a:spcPct val="90000"/>
              </a:lnSpc>
              <a:tabLst>
                <a:tab pos="0" algn="l"/>
                <a:tab pos="412054" algn="l"/>
                <a:tab pos="825704" algn="l"/>
                <a:tab pos="1239355" algn="l"/>
                <a:tab pos="1653006" algn="l"/>
                <a:tab pos="2066656" algn="l"/>
                <a:tab pos="2480308" algn="l"/>
                <a:tab pos="2893959" algn="l"/>
                <a:tab pos="3309207" algn="l"/>
                <a:tab pos="3722858" algn="l"/>
                <a:tab pos="4136508" algn="l"/>
                <a:tab pos="4550160" algn="l"/>
                <a:tab pos="4963810" algn="l"/>
                <a:tab pos="5377461" algn="l"/>
                <a:tab pos="5791111" algn="l"/>
                <a:tab pos="6204762" algn="l"/>
                <a:tab pos="6618412" algn="l"/>
                <a:tab pos="7032065" algn="l"/>
                <a:tab pos="7445714" algn="l"/>
                <a:tab pos="7859366" algn="l"/>
                <a:tab pos="8273016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628750" y="4"/>
            <a:ext cx="4313891" cy="33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13652">
              <a:lnSpc>
                <a:spcPct val="90000"/>
              </a:lnSpc>
              <a:tabLst>
                <a:tab pos="0" algn="l"/>
                <a:tab pos="412054" algn="l"/>
                <a:tab pos="825704" algn="l"/>
                <a:tab pos="1239355" algn="l"/>
                <a:tab pos="1653006" algn="l"/>
                <a:tab pos="2066656" algn="l"/>
                <a:tab pos="2480308" algn="l"/>
                <a:tab pos="2893959" algn="l"/>
                <a:tab pos="3309207" algn="l"/>
                <a:tab pos="3722858" algn="l"/>
                <a:tab pos="4136508" algn="l"/>
                <a:tab pos="4550160" algn="l"/>
                <a:tab pos="4963810" algn="l"/>
                <a:tab pos="5377461" algn="l"/>
                <a:tab pos="5791111" algn="l"/>
                <a:tab pos="6204762" algn="l"/>
                <a:tab pos="6618412" algn="l"/>
                <a:tab pos="7032065" algn="l"/>
                <a:tab pos="7445714" algn="l"/>
                <a:tab pos="7859366" algn="l"/>
                <a:tab pos="8273016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15" y="6474056"/>
            <a:ext cx="4316216" cy="339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13652">
              <a:lnSpc>
                <a:spcPct val="90000"/>
              </a:lnSpc>
              <a:tabLst>
                <a:tab pos="0" algn="l"/>
                <a:tab pos="412054" algn="l"/>
                <a:tab pos="825704" algn="l"/>
                <a:tab pos="1239355" algn="l"/>
                <a:tab pos="1653006" algn="l"/>
                <a:tab pos="2066656" algn="l"/>
                <a:tab pos="2480308" algn="l"/>
                <a:tab pos="2893959" algn="l"/>
                <a:tab pos="3309207" algn="l"/>
                <a:tab pos="3722858" algn="l"/>
                <a:tab pos="4136508" algn="l"/>
                <a:tab pos="4550160" algn="l"/>
                <a:tab pos="4963810" algn="l"/>
                <a:tab pos="5377461" algn="l"/>
                <a:tab pos="5791111" algn="l"/>
                <a:tab pos="6204762" algn="l"/>
                <a:tab pos="6618412" algn="l"/>
                <a:tab pos="7032065" algn="l"/>
                <a:tab pos="7445714" algn="l"/>
                <a:tab pos="7859366" algn="l"/>
                <a:tab pos="8273016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407112" y="195064"/>
            <a:ext cx="1163845" cy="33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13652">
              <a:lnSpc>
                <a:spcPct val="90000"/>
              </a:lnSpc>
              <a:tabLst>
                <a:tab pos="0" algn="l"/>
                <a:tab pos="412054" algn="l"/>
                <a:tab pos="825704" algn="l"/>
                <a:tab pos="1239355" algn="l"/>
                <a:tab pos="1653006" algn="l"/>
                <a:tab pos="2066656" algn="l"/>
                <a:tab pos="2480308" algn="l"/>
                <a:tab pos="2893959" algn="l"/>
                <a:tab pos="3309207" algn="l"/>
                <a:tab pos="3722858" algn="l"/>
                <a:tab pos="4136508" algn="l"/>
                <a:tab pos="4550160" algn="l"/>
                <a:tab pos="4963810" algn="l"/>
                <a:tab pos="5377461" algn="l"/>
                <a:tab pos="5791111" algn="l"/>
                <a:tab pos="6204762" algn="l"/>
                <a:tab pos="6618412" algn="l"/>
                <a:tab pos="7032065" algn="l"/>
                <a:tab pos="7445714" algn="l"/>
                <a:tab pos="7859366" algn="l"/>
                <a:tab pos="8273016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CAEBAD1-6ED0-474A-9525-AEB248BAF3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8376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5526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7469627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6924457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9575052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9583221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403724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52960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405737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0566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582747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206555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4893291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241939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2210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716427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334709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871075" cy="740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Четвертый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603375" y="855663"/>
            <a:ext cx="3065463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15351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19923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24495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29067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defTabSz="449170">
              <a:lnSpc>
                <a:spcPct val="90000"/>
              </a:lnSpc>
              <a:defRPr/>
            </a:pPr>
            <a:r>
              <a:rPr lang="ru-RU" sz="2600" b="1">
                <a:solidFill>
                  <a:srgbClr val="4C4C4C"/>
                </a:solidFill>
                <a:latin typeface="Times New Roman" pitchFamily="18" charset="0"/>
              </a:rPr>
              <a:t>Кировская область</a:t>
            </a:r>
            <a:endParaRPr lang="en-GB" sz="2600" b="1">
              <a:solidFill>
                <a:srgbClr val="4C4C4C"/>
              </a:solidFill>
              <a:latin typeface="Times New Roman" pitchFamily="18" charset="0"/>
            </a:endParaRPr>
          </a:p>
        </p:txBody>
      </p:sp>
      <p:sp>
        <p:nvSpPr>
          <p:cNvPr id="1030" name="Line 8"/>
          <p:cNvSpPr>
            <a:spLocks noChangeShapeType="1"/>
          </p:cNvSpPr>
          <p:nvPr/>
        </p:nvSpPr>
        <p:spPr bwMode="auto">
          <a:xfrm>
            <a:off x="1728788" y="1343025"/>
            <a:ext cx="8280400" cy="1588"/>
          </a:xfrm>
          <a:prstGeom prst="line">
            <a:avLst/>
          </a:prstGeom>
          <a:noFill/>
          <a:ln w="1080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>
              <a:defRPr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defTabSz="449170" eaLnBrk="1">
              <a:spcBef>
                <a:spcPct val="50000"/>
              </a:spcBef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1752600" y="1343025"/>
            <a:ext cx="8328025" cy="0"/>
          </a:xfrm>
          <a:prstGeom prst="line">
            <a:avLst/>
          </a:prstGeom>
          <a:noFill/>
          <a:ln w="12700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hf hd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AA358410-4CC8-44E0-A938-F4CFD7AE6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25487" y="1530575"/>
            <a:ext cx="7053942" cy="4761367"/>
          </a:xfrm>
        </p:spPr>
        <p:txBody>
          <a:bodyPr/>
          <a:lstStyle/>
          <a:p>
            <a:pPr marL="106363" indent="0">
              <a:buNone/>
            </a:pPr>
            <a:r>
              <a:rPr lang="ru-RU" sz="1800" b="1" dirty="0">
                <a:solidFill>
                  <a:srgbClr val="0000FF"/>
                </a:solidFill>
                <a:latin typeface="+mj-lt"/>
                <a:cs typeface="Arial" pitchFamily="34" charset="0"/>
              </a:rPr>
              <a:t>Приватизация государственного имущества Кировской области в 2023 году осуществлялась в соответствии с:</a:t>
            </a:r>
          </a:p>
          <a:p>
            <a:pPr marL="358775" indent="0">
              <a:buNone/>
            </a:pPr>
            <a:r>
              <a:rPr lang="ru-RU" sz="1600" dirty="0">
                <a:latin typeface="+mj-lt"/>
                <a:cs typeface="Arial" pitchFamily="34" charset="0"/>
              </a:rPr>
              <a:t>Федеральным законом от 21.12.2001 № 178-ФЗ «О приватизации государственного и муниципального имущества»; </a:t>
            </a:r>
          </a:p>
          <a:p>
            <a:pPr marL="358775" indent="0">
              <a:buFontTx/>
              <a:buChar char="-"/>
            </a:pPr>
            <a:r>
              <a:rPr lang="ru-RU" sz="1600" dirty="0">
                <a:latin typeface="+mj-lt"/>
                <a:cs typeface="Arial" pitchFamily="34" charset="0"/>
              </a:rPr>
              <a:t>Постановлением Правительства Российской Федерации» от 27.08.2012 </a:t>
            </a:r>
            <a:br>
              <a:rPr lang="ru-RU" sz="1600" dirty="0">
                <a:latin typeface="+mj-lt"/>
                <a:cs typeface="Arial" pitchFamily="34" charset="0"/>
              </a:rPr>
            </a:br>
            <a:r>
              <a:rPr lang="ru-RU" sz="1600" dirty="0">
                <a:latin typeface="+mj-lt"/>
                <a:cs typeface="Arial" pitchFamily="34" charset="0"/>
              </a:rPr>
              <a:t>№ 860 «Об организации и проведении продажи государственного или муниципального имущества в электронной форме»;</a:t>
            </a:r>
          </a:p>
          <a:p>
            <a:pPr marL="358775" indent="0">
              <a:buNone/>
            </a:pPr>
            <a:r>
              <a:rPr lang="ru-RU" sz="1600" dirty="0">
                <a:latin typeface="+mj-lt"/>
                <a:cs typeface="Arial" pitchFamily="34" charset="0"/>
              </a:rPr>
              <a:t>Законом Кировской области от 06.10.2008 № 287-ЗО «О порядке управления и распоряжения государственным имуществом Кировской области»; </a:t>
            </a:r>
            <a:br>
              <a:rPr lang="ru-RU" sz="1600" dirty="0">
                <a:latin typeface="+mj-lt"/>
                <a:cs typeface="Arial" pitchFamily="34" charset="0"/>
              </a:rPr>
            </a:br>
            <a:endParaRPr lang="ru-RU" sz="1600" dirty="0">
              <a:latin typeface="+mj-lt"/>
              <a:cs typeface="Arial" pitchFamily="34" charset="0"/>
            </a:endParaRPr>
          </a:p>
          <a:p>
            <a:pPr marL="358775" indent="0">
              <a:buNone/>
            </a:pPr>
            <a:r>
              <a:rPr lang="ru-RU" sz="1600" dirty="0">
                <a:latin typeface="+mj-lt"/>
                <a:cs typeface="Arial" pitchFamily="34" charset="0"/>
              </a:rPr>
              <a:t>Постановлением Правительства Кировской области от 22.07.2022 № 387-П «Об утверждении прогнозного плана (программы) приватизации государственного имущества Кировской области на 2023 год и на период </a:t>
            </a:r>
            <a:br>
              <a:rPr lang="ru-RU" sz="1600" dirty="0">
                <a:latin typeface="+mj-lt"/>
                <a:cs typeface="Arial" pitchFamily="34" charset="0"/>
              </a:rPr>
            </a:br>
            <a:r>
              <a:rPr lang="ru-RU" sz="1600" dirty="0">
                <a:latin typeface="+mj-lt"/>
                <a:cs typeface="Arial" pitchFamily="34" charset="0"/>
              </a:rPr>
              <a:t>2024 – 2025 годов» </a:t>
            </a:r>
            <a:br>
              <a:rPr lang="ru-RU" sz="1600" dirty="0">
                <a:latin typeface="+mj-lt"/>
                <a:cs typeface="Arial" pitchFamily="34" charset="0"/>
              </a:rPr>
            </a:br>
            <a:endParaRPr lang="ru-RU" sz="1600" dirty="0">
              <a:latin typeface="+mj-lt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79A8BF-0208-4450-A6BA-9B842A7BA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661"/>
            <a:ext cx="2525487" cy="342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9272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B6F51B-97E1-4042-A178-F7B013928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1904"/>
            <a:ext cx="3124200" cy="20435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AA358410-4CC8-44E0-A938-F4CFD7AE6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00400" y="2056947"/>
            <a:ext cx="6647997" cy="4324350"/>
          </a:xfrm>
        </p:spPr>
        <p:txBody>
          <a:bodyPr/>
          <a:lstStyle/>
          <a:p>
            <a:pPr marL="106363" indent="0">
              <a:buNone/>
            </a:pPr>
            <a:r>
              <a:rPr lang="ru-RU" sz="1800" b="1" dirty="0">
                <a:solidFill>
                  <a:srgbClr val="0000FF"/>
                </a:solidFill>
                <a:latin typeface="+mj-lt"/>
                <a:cs typeface="Arial" pitchFamily="34" charset="0"/>
              </a:rPr>
              <a:t>Приватизация государственного имущества направлена на решение следующих задач:</a:t>
            </a:r>
          </a:p>
          <a:p>
            <a:pPr marL="0" indent="0">
              <a:buNone/>
            </a:pPr>
            <a:r>
              <a:rPr lang="ru-RU" sz="1800" b="1">
                <a:latin typeface="+mj-lt"/>
                <a:cs typeface="Arial" pitchFamily="34" charset="0"/>
              </a:rPr>
              <a:t>- продолжение </a:t>
            </a:r>
            <a:r>
              <a:rPr lang="ru-RU" sz="1800" b="1" dirty="0">
                <a:latin typeface="+mj-lt"/>
                <a:cs typeface="Arial" pitchFamily="34" charset="0"/>
              </a:rPr>
              <a:t>структурных преобразований в экономике Кировской области;</a:t>
            </a:r>
          </a:p>
          <a:p>
            <a:pPr marL="0" indent="0">
              <a:buNone/>
            </a:pPr>
            <a:r>
              <a:rPr lang="ru-RU" sz="1800" b="1" dirty="0">
                <a:latin typeface="+mj-lt"/>
                <a:cs typeface="Arial" pitchFamily="34" charset="0"/>
              </a:rPr>
              <a:t>- оптимизация структуры государственной собственности Кировской области;</a:t>
            </a:r>
          </a:p>
          <a:p>
            <a:pPr marL="0" indent="0">
              <a:buNone/>
            </a:pPr>
            <a:r>
              <a:rPr lang="ru-RU" sz="1800" b="1" dirty="0">
                <a:latin typeface="+mj-lt"/>
                <a:cs typeface="Arial" pitchFamily="34" charset="0"/>
              </a:rPr>
              <a:t>- формирование доходов областного бюджета;</a:t>
            </a:r>
          </a:p>
          <a:p>
            <a:pPr marL="0" indent="0">
              <a:buNone/>
            </a:pPr>
            <a:r>
              <a:rPr lang="ru-RU" sz="1800" b="1" dirty="0">
                <a:latin typeface="+mj-lt"/>
                <a:cs typeface="Arial" pitchFamily="34" charset="0"/>
              </a:rPr>
              <a:t>-   снижение затрат областного бюджета на содержание и ремонт недвижимого имущества, не являющегося необходимым для осуществления полномочий, определенных законодательством Российской Федерации.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85648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FD3CC-7360-4807-8F6C-BE93D696A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238" y="533400"/>
            <a:ext cx="9069387" cy="2993571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r>
              <a:rPr lang="ru-RU" sz="1600" dirty="0">
                <a:solidFill>
                  <a:srgbClr val="0000FF"/>
                </a:solidFill>
                <a:cs typeface="Arial" pitchFamily="34" charset="0"/>
              </a:rPr>
              <a:t>Прогноз поступлений от приватизации государственного имущества Кировской области </a:t>
            </a: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r>
              <a:rPr lang="ru-RU" sz="1600" dirty="0">
                <a:solidFill>
                  <a:srgbClr val="0000FF"/>
                </a:solidFill>
                <a:cs typeface="Arial" pitchFamily="34" charset="0"/>
              </a:rPr>
              <a:t>в 2023 году установлен в размере 5 536,00 тыс. рублей.</a:t>
            </a: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r>
              <a:rPr lang="ru-RU" sz="1600" dirty="0">
                <a:solidFill>
                  <a:srgbClr val="0000FF"/>
                </a:solidFill>
                <a:cs typeface="Arial" pitchFamily="34" charset="0"/>
              </a:rPr>
              <a:t>По итогам состоявшихся продаж в областной бюджет было перечислено </a:t>
            </a:r>
            <a:br>
              <a:rPr lang="ru-RU" sz="1600" dirty="0">
                <a:solidFill>
                  <a:srgbClr val="0000FF"/>
                </a:solidFill>
                <a:cs typeface="Arial" pitchFamily="34" charset="0"/>
              </a:rPr>
            </a:br>
            <a:r>
              <a:rPr lang="ru-RU" sz="1600" dirty="0">
                <a:solidFill>
                  <a:srgbClr val="0000FF"/>
                </a:solidFill>
              </a:rPr>
              <a:t>5 842,17 тыс. рублей, что составило 105,53 % от плана. </a:t>
            </a:r>
            <a:br>
              <a:rPr lang="ru-RU" sz="1600" dirty="0">
                <a:solidFill>
                  <a:srgbClr val="0000FF"/>
                </a:solidFill>
              </a:rPr>
            </a:br>
            <a:br>
              <a:rPr lang="ru-RU" sz="1600" dirty="0">
                <a:solidFill>
                  <a:srgbClr val="0000FF"/>
                </a:solidFill>
              </a:rPr>
            </a:br>
            <a:br>
              <a:rPr lang="ru-RU" sz="1600" dirty="0">
                <a:solidFill>
                  <a:srgbClr val="0000FF"/>
                </a:solidFill>
              </a:rPr>
            </a:br>
            <a:br>
              <a:rPr lang="ru-RU" sz="1600" dirty="0">
                <a:solidFill>
                  <a:srgbClr val="0000FF"/>
                </a:solidFill>
              </a:rPr>
            </a:br>
            <a:endParaRPr lang="ru-RU" sz="1600" dirty="0">
              <a:solidFill>
                <a:srgbClr val="0000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AA9B56-2618-4B65-B95E-1FC3CD7FE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979" y="3015342"/>
            <a:ext cx="8580665" cy="2993571"/>
          </a:xfrm>
        </p:spPr>
        <p:txBody>
          <a:bodyPr/>
          <a:lstStyle/>
          <a:p>
            <a:pPr marL="106363" indent="0">
              <a:lnSpc>
                <a:spcPct val="100000"/>
              </a:lnSpc>
              <a:buNone/>
            </a:pPr>
            <a:r>
              <a:rPr lang="ru-RU" sz="18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В целях приватизации объектов недвижимого имущества в 2023 году проведены следующие мероприятия: 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оценка рыночной стоимости всех объектов недвижимости включенных в прогнозный план приватизации в рамках предпродажной подготовки;</a:t>
            </a:r>
          </a:p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обеспечение проведения торгов по 177 лотам, в том числе 89 аукционов, 87 продаж посредством публичного предложения, 1 продажа без объявления цены.</a:t>
            </a:r>
          </a:p>
          <a:p>
            <a:pPr>
              <a:lnSpc>
                <a:spcPct val="100000"/>
              </a:lnSpc>
            </a:pPr>
            <a:endParaRPr lang="ru-RU" sz="1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161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AA9B56-2618-4B65-B95E-1FC3CD7FE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0307" y="3134632"/>
            <a:ext cx="6795408" cy="3668939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приватизации государственного имущества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составили 5 842,17 тыс. рублей.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государственных унитарных предприятий в 2023 году не проводилось.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принадлежащих Кировской области акций и долей хозяйственных обществ в 2023 году не планировалась и не осуществлялась.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C911CE-1F9E-41C7-A7D3-FF1A6592C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713" y="0"/>
            <a:ext cx="4147911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6455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942" y="1500124"/>
            <a:ext cx="7731882" cy="834122"/>
          </a:xfrm>
        </p:spPr>
        <p:txBody>
          <a:bodyPr/>
          <a:lstStyle/>
          <a:p>
            <a:pPr algn="ctr"/>
            <a:r>
              <a:rPr lang="ru-RU" sz="1488" dirty="0">
                <a:solidFill>
                  <a:srgbClr val="FFFF00"/>
                </a:solidFill>
                <a:highlight>
                  <a:srgbClr val="0000FF"/>
                </a:highlight>
                <a:latin typeface="Arial" pitchFamily="34" charset="0"/>
                <a:cs typeface="Arial" pitchFamily="34" charset="0"/>
              </a:rPr>
              <a:t>Примеры объектов которые реализованы в рамках программы Приватизации государственного имущества в 2023 году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86323" y="4039238"/>
          <a:ext cx="8810260" cy="365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5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958"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Куменский район, </a:t>
                      </a:r>
                      <a:b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пгт Нижнеивкино, пер. Дачный, д. 8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район квартала Цепели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г. Кирово-Чепецк, </a:t>
                      </a:r>
                      <a:b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ул. Труда, тер. </a:t>
                      </a:r>
                      <a:r>
                        <a:rPr lang="ru-RU" sz="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гк</a:t>
                      </a:r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№ З-3/4, бокс 23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521320" y="6075979"/>
          <a:ext cx="8810259" cy="409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6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741"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пгт Оричи, </a:t>
                      </a:r>
                    </a:p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ул. 8 Марта/Западная, д. 18/32, пом. 1001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Афанасьевский район, </a:t>
                      </a:r>
                    </a:p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пгт Афанасьево, ул. Красных Партизан, д. 48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Слободской район,</a:t>
                      </a:r>
                      <a:b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г. Слободской, пер. Сосновый, д. 1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Рисунок 47">
            <a:extLst>
              <a:ext uri="{FF2B5EF4-FFF2-40B4-BE49-F238E27FC236}">
                <a16:creationId xmlns:a16="http://schemas.microsoft.com/office/drawing/2014/main" id="{981AC3EA-FA81-485F-8CE5-FA1B0C8609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98" y="1354315"/>
            <a:ext cx="453628" cy="51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801584-C86D-4658-A2FC-996C4243729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0328" y="2250562"/>
            <a:ext cx="2605875" cy="165413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F16F865-955E-4F4A-B530-3A40445CDF3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534716" y="2240571"/>
            <a:ext cx="2685542" cy="171794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2985AB-B475-4EA6-9828-C1D0CFE84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1688" y="2240572"/>
            <a:ext cx="2498329" cy="16900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C1E9B1-072C-4D82-A0E8-2C866E8697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687" y="4469055"/>
            <a:ext cx="2498329" cy="15430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79C6CD-9D0C-46B7-B99B-2D17EF84DB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715" y="4469055"/>
            <a:ext cx="2685542" cy="15430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DB0E56-7197-4C54-89B5-CC73218267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323" y="4469055"/>
            <a:ext cx="2660665" cy="154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1190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942" y="1500124"/>
            <a:ext cx="7731882" cy="834122"/>
          </a:xfrm>
        </p:spPr>
        <p:txBody>
          <a:bodyPr/>
          <a:lstStyle/>
          <a:p>
            <a:pPr algn="ctr"/>
            <a:r>
              <a:rPr lang="ru-RU" sz="1488" dirty="0">
                <a:solidFill>
                  <a:srgbClr val="FFFF00"/>
                </a:solidFill>
                <a:highlight>
                  <a:srgbClr val="0000FF"/>
                </a:highlight>
                <a:latin typeface="Arial" pitchFamily="34" charset="0"/>
                <a:cs typeface="Arial" pitchFamily="34" charset="0"/>
              </a:rPr>
              <a:t>Примеры объектов которые реализованы в рамках программы Приватизации государственного имущества в 2023 году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86323" y="4012330"/>
          <a:ext cx="8810260" cy="365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5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958"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пгт Афанасьево, </a:t>
                      </a:r>
                    </a:p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ул. Зеленая, д. 4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Советский район, г. Советск, </a:t>
                      </a:r>
                    </a:p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ул. Первомайская, д. 38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г. Киров,</a:t>
                      </a:r>
                      <a:b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ул. Грибоедова, д. 44/1, помещ. 1001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586321" y="6075979"/>
          <a:ext cx="2682245" cy="409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9741"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Кировская область, Оричевский район, </a:t>
                      </a:r>
                    </a:p>
                    <a:p>
                      <a:pPr algn="ctr"/>
                      <a:r>
                        <a:rPr lang="ru-RU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пгт Оричи, ул. Ст. Халтурина, д. 14</a:t>
                      </a:r>
                      <a:endParaRPr lang="ru-RU" sz="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5605" marR="75605" marT="37802" marB="37802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Рисунок 47">
            <a:extLst>
              <a:ext uri="{FF2B5EF4-FFF2-40B4-BE49-F238E27FC236}">
                <a16:creationId xmlns:a16="http://schemas.microsoft.com/office/drawing/2014/main" id="{981AC3EA-FA81-485F-8CE5-FA1B0C8609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98" y="1354315"/>
            <a:ext cx="453628" cy="51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BA83BEC-651E-4490-A377-042ECA94479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666958" y="2328202"/>
            <a:ext cx="2555800" cy="16130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40EF27-86C9-4E4A-8846-473E1F0FA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2183" y="2334246"/>
            <a:ext cx="2871663" cy="16198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E38EFC-BB2B-488E-BD3E-23FAA19B4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22" y="4393816"/>
            <a:ext cx="2682245" cy="16064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AE8504-3FDC-408A-A6FD-00B08B0F2D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941" y="2349774"/>
            <a:ext cx="2729625" cy="161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9821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827" y="1612899"/>
            <a:ext cx="9092924" cy="593587"/>
          </a:xfrm>
        </p:spPr>
        <p:txBody>
          <a:bodyPr/>
          <a:lstStyle/>
          <a:p>
            <a:pPr algn="ctr"/>
            <a:r>
              <a:rPr lang="ru-RU" dirty="0"/>
              <a:t>Порядок включения объектов государственного имущества в план приватизации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862" y="2288034"/>
            <a:ext cx="3260035" cy="1934060"/>
          </a:xfrm>
        </p:spPr>
        <p:txBody>
          <a:bodyPr/>
          <a:lstStyle/>
          <a:p>
            <a:pPr marL="106363" indent="0">
              <a:buNone/>
            </a:pPr>
            <a:r>
              <a:rPr lang="ru-RU" sz="1600" dirty="0">
                <a:latin typeface="+mj-lt"/>
              </a:rPr>
              <a:t>Порядок планирования приватизации государственного имущества, находящегося в собственности Кировской области утвержден </a:t>
            </a:r>
            <a:r>
              <a:rPr lang="ru-RU" sz="1600" b="1" dirty="0">
                <a:latin typeface="+mj-lt"/>
              </a:rPr>
              <a:t>постановлением Правительства Кировской области от 07.07.2022 № 340-П</a:t>
            </a:r>
          </a:p>
        </p:txBody>
      </p:sp>
      <p:sp>
        <p:nvSpPr>
          <p:cNvPr id="5" name="Нашивка 4"/>
          <p:cNvSpPr/>
          <p:nvPr/>
        </p:nvSpPr>
        <p:spPr bwMode="auto">
          <a:xfrm>
            <a:off x="3729140" y="2907194"/>
            <a:ext cx="576469" cy="347870"/>
          </a:xfrm>
          <a:prstGeom prst="chevron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 bwMode="auto">
          <a:xfrm>
            <a:off x="4417852" y="2288034"/>
            <a:ext cx="5432357" cy="4178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30213" indent="-3238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62013" indent="-2857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2400">
                <a:solidFill>
                  <a:srgbClr val="000000"/>
                </a:solidFill>
                <a:latin typeface="+mn-lt"/>
              </a:defRPr>
            </a:lvl2pPr>
            <a:lvl3pPr marL="12938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000">
                <a:solidFill>
                  <a:srgbClr val="000000"/>
                </a:solidFill>
                <a:latin typeface="+mn-lt"/>
              </a:defRPr>
            </a:lvl3pPr>
            <a:lvl4pPr marL="1725613" indent="-214313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21574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5pPr>
            <a:lvl6pPr marL="26146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6pPr>
            <a:lvl7pPr marL="30718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7pPr>
            <a:lvl8pPr marL="35290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8pPr>
            <a:lvl9pPr marL="39862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pPr marL="106363" indent="0">
              <a:buNone/>
            </a:pPr>
            <a:r>
              <a:rPr lang="ru-RU" sz="1700" dirty="0">
                <a:latin typeface="+mj-lt"/>
              </a:rPr>
              <a:t>Прогнозный план приватизации государственного имущества Кировской области ежегодно разрабатывается министерством имущественных отношений Кировской области совместно с органами исполнительной власти Кировской области. </a:t>
            </a:r>
          </a:p>
          <a:p>
            <a:pPr marL="106363" indent="0">
              <a:buNone/>
            </a:pPr>
            <a:endParaRPr lang="ru-RU" sz="1700" dirty="0">
              <a:latin typeface="+mj-lt"/>
            </a:endParaRPr>
          </a:p>
          <a:p>
            <a:r>
              <a:rPr lang="ru-RU" sz="1600" b="1" dirty="0">
                <a:solidFill>
                  <a:srgbClr val="FF0000"/>
                </a:solidFill>
                <a:latin typeface="+mj-lt"/>
              </a:rPr>
              <a:t>До 1 мая </a:t>
            </a:r>
            <a:r>
              <a:rPr lang="ru-RU" sz="1600" dirty="0">
                <a:latin typeface="+mj-lt"/>
              </a:rPr>
              <a:t>текущего финансового года органы исполнительной власти Кировской области направляют в министерство предложения о приватизации имущества.</a:t>
            </a:r>
          </a:p>
          <a:p>
            <a:r>
              <a:rPr lang="ru-RU" sz="1600" dirty="0">
                <a:latin typeface="+mj-lt"/>
              </a:rPr>
              <a:t>Предложения включают в себя сведения о предлагаемом к приватизации имуществе:</a:t>
            </a:r>
          </a:p>
          <a:p>
            <a:r>
              <a:rPr lang="ru-RU" sz="1600" dirty="0">
                <a:latin typeface="+mj-lt"/>
              </a:rPr>
              <a:t>- заключение о невозможности использования имущества по целевому назначению;</a:t>
            </a:r>
          </a:p>
          <a:p>
            <a:r>
              <a:rPr lang="ru-RU" sz="1600" dirty="0">
                <a:latin typeface="+mj-lt"/>
              </a:rPr>
              <a:t>- финансово-экономическое обоснование целесообразности приватизации имущества.</a:t>
            </a:r>
          </a:p>
          <a:p>
            <a:endParaRPr lang="ru-RU" sz="1600" dirty="0">
              <a:latin typeface="+mj-lt"/>
            </a:endParaRPr>
          </a:p>
          <a:p>
            <a:endParaRPr lang="ru-RU" sz="1600" dirty="0">
              <a:latin typeface="+mj-lt"/>
            </a:endParaRPr>
          </a:p>
          <a:p>
            <a:pPr marL="106363" indent="0">
              <a:buNone/>
            </a:pPr>
            <a:endParaRPr lang="ru-RU" sz="1600" kern="0" dirty="0">
              <a:latin typeface="+mj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AF90225-5196-4459-A63F-4A2B306324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07" y="3955772"/>
            <a:ext cx="3260035" cy="255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6087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7829" y="1955281"/>
            <a:ext cx="3254872" cy="2010260"/>
          </a:xfrm>
        </p:spPr>
        <p:txBody>
          <a:bodyPr/>
          <a:lstStyle/>
          <a:p>
            <a:pPr marL="106363" indent="0">
              <a:buNone/>
            </a:pPr>
            <a:r>
              <a:rPr lang="ru-RU" sz="1800" b="1" u="sng" dirty="0">
                <a:solidFill>
                  <a:srgbClr val="0000FF"/>
                </a:solidFill>
                <a:latin typeface="+mj-lt"/>
              </a:rPr>
              <a:t>Критерии включения имущества в план приватизации:</a:t>
            </a:r>
            <a:endParaRPr lang="ru-RU" sz="1800" dirty="0">
              <a:solidFill>
                <a:srgbClr val="0000FF"/>
              </a:solidFill>
              <a:latin typeface="+mj-lt"/>
            </a:endParaRPr>
          </a:p>
          <a:p>
            <a:pPr marL="106363" indent="0">
              <a:buNone/>
            </a:pPr>
            <a:endParaRPr lang="ru-RU" sz="1800" i="1" dirty="0">
              <a:latin typeface="+mj-lt"/>
            </a:endParaRPr>
          </a:p>
        </p:txBody>
      </p:sp>
      <p:sp>
        <p:nvSpPr>
          <p:cNvPr id="5" name="Нашивка 4"/>
          <p:cNvSpPr/>
          <p:nvPr/>
        </p:nvSpPr>
        <p:spPr bwMode="auto">
          <a:xfrm>
            <a:off x="2950546" y="2557930"/>
            <a:ext cx="576469" cy="347870"/>
          </a:xfrm>
          <a:prstGeom prst="chevron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 bwMode="auto">
          <a:xfrm>
            <a:off x="3550388" y="1931565"/>
            <a:ext cx="4679211" cy="177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30213" indent="-3238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62013" indent="-2857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2400">
                <a:solidFill>
                  <a:srgbClr val="000000"/>
                </a:solidFill>
                <a:latin typeface="+mn-lt"/>
              </a:defRPr>
            </a:lvl2pPr>
            <a:lvl3pPr marL="12938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000">
                <a:solidFill>
                  <a:srgbClr val="000000"/>
                </a:solidFill>
                <a:latin typeface="+mn-lt"/>
              </a:defRPr>
            </a:lvl3pPr>
            <a:lvl4pPr marL="1725613" indent="-214313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21574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5pPr>
            <a:lvl6pPr marL="26146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6pPr>
            <a:lvl7pPr marL="30718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7pPr>
            <a:lvl8pPr marL="35290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8pPr>
            <a:lvl9pPr marL="39862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ru-RU" sz="1800" dirty="0">
                <a:latin typeface="+mj-lt"/>
              </a:rPr>
              <a:t>отсутствие необходимости в использовании;</a:t>
            </a:r>
          </a:p>
          <a:p>
            <a:r>
              <a:rPr lang="ru-RU" sz="1800" dirty="0">
                <a:latin typeface="+mj-lt"/>
              </a:rPr>
              <a:t>ликвидность имущества;</a:t>
            </a:r>
          </a:p>
          <a:p>
            <a:pPr>
              <a:spcAft>
                <a:spcPts val="0"/>
              </a:spcAft>
            </a:pPr>
            <a:r>
              <a:rPr lang="ru-RU" sz="1800" dirty="0">
                <a:latin typeface="+mj-lt"/>
              </a:rPr>
              <a:t> превышение прогнозируемых доходов от продажи имущества объема расходов, связанных с приватизацией имущества.</a:t>
            </a:r>
            <a:endParaRPr lang="ru-RU" sz="1800" dirty="0"/>
          </a:p>
          <a:p>
            <a:pPr marL="106363" indent="0">
              <a:buNone/>
            </a:pPr>
            <a:endParaRPr lang="ru-RU" sz="1600" kern="0" dirty="0">
              <a:latin typeface="+mj-lt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 bwMode="auto">
          <a:xfrm>
            <a:off x="511628" y="3856318"/>
            <a:ext cx="8904515" cy="317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30213" indent="-3238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62013" indent="-2857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2400">
                <a:solidFill>
                  <a:srgbClr val="000000"/>
                </a:solidFill>
                <a:latin typeface="+mn-lt"/>
              </a:defRPr>
            </a:lvl2pPr>
            <a:lvl3pPr marL="12938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000">
                <a:solidFill>
                  <a:srgbClr val="000000"/>
                </a:solidFill>
                <a:latin typeface="+mn-lt"/>
              </a:defRPr>
            </a:lvl3pPr>
            <a:lvl4pPr marL="1725613" indent="-214313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21574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5pPr>
            <a:lvl6pPr marL="26146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6pPr>
            <a:lvl7pPr marL="30718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7pPr>
            <a:lvl8pPr marL="35290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8pPr>
            <a:lvl9pPr marL="39862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ru-RU" sz="1800" dirty="0">
                <a:latin typeface="+mj-lt"/>
              </a:rPr>
              <a:t>Не позднее </a:t>
            </a:r>
            <a:r>
              <a:rPr lang="ru-RU" sz="1800" b="1" u="sng" dirty="0">
                <a:solidFill>
                  <a:srgbClr val="0000FF"/>
                </a:solidFill>
                <a:latin typeface="+mj-lt"/>
              </a:rPr>
              <a:t>1 июля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года</a:t>
            </a:r>
            <a:r>
              <a:rPr lang="ru-RU" sz="1800" dirty="0">
                <a:latin typeface="+mj-lt"/>
              </a:rPr>
              <a:t>, предшествующего году начала планируемого периода, министерство направляет в Законодательное Собрание Кировской области информацию об объектах областной собственности, планируемых к приватизации в очередном финансовом году и плановом периоде, содержащую сведения об основных характеристиках государственного имущества Кировской области, подлежащего приватизации, о предполагаемых сроках его приватизации.</a:t>
            </a:r>
          </a:p>
          <a:p>
            <a:r>
              <a:rPr lang="ru-RU" sz="1800" dirty="0">
                <a:latin typeface="+mj-lt"/>
              </a:rPr>
              <a:t> Проект прогнозного плана приватизации направляется министерством не позднее              </a:t>
            </a:r>
            <a:r>
              <a:rPr lang="ru-RU" sz="1800" b="1" u="sng" dirty="0">
                <a:solidFill>
                  <a:srgbClr val="0000FF"/>
                </a:solidFill>
                <a:latin typeface="+mj-lt"/>
              </a:rPr>
              <a:t>1 сентября </a:t>
            </a:r>
            <a:r>
              <a:rPr lang="ru-RU" sz="1800" dirty="0">
                <a:latin typeface="+mj-lt"/>
              </a:rPr>
              <a:t>года, предшествующего году начала планируемого периода, на утверждение Правительству Кировской области.</a:t>
            </a:r>
          </a:p>
          <a:p>
            <a:r>
              <a:rPr lang="ru-RU" sz="1800" dirty="0">
                <a:latin typeface="+mj-lt"/>
              </a:rPr>
              <a:t> Прогнозный план приватизации утверждается не позднее </a:t>
            </a:r>
            <a:r>
              <a:rPr lang="ru-RU" sz="1800" b="1" u="sng" dirty="0">
                <a:solidFill>
                  <a:srgbClr val="0000FF"/>
                </a:solidFill>
                <a:latin typeface="+mj-lt"/>
              </a:rPr>
              <a:t>1 ноября </a:t>
            </a:r>
            <a:r>
              <a:rPr lang="ru-RU" sz="1800" dirty="0">
                <a:latin typeface="+mj-lt"/>
              </a:rPr>
              <a:t>текущего года.</a:t>
            </a:r>
          </a:p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A933859-0D05-4A95-8AB6-E81A485088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611086"/>
            <a:ext cx="1851026" cy="209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8371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3"/>
          <p:cNvSpPr txBox="1">
            <a:spLocks/>
          </p:cNvSpPr>
          <p:nvPr/>
        </p:nvSpPr>
        <p:spPr bwMode="auto">
          <a:xfrm>
            <a:off x="3494314" y="1827228"/>
            <a:ext cx="6313715" cy="435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30213" indent="-3238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62013" indent="-2857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2400">
                <a:solidFill>
                  <a:srgbClr val="000000"/>
                </a:solidFill>
                <a:latin typeface="+mn-lt"/>
              </a:defRPr>
            </a:lvl2pPr>
            <a:lvl3pPr marL="12938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000">
                <a:solidFill>
                  <a:srgbClr val="000000"/>
                </a:solidFill>
                <a:latin typeface="+mn-lt"/>
              </a:defRPr>
            </a:lvl3pPr>
            <a:lvl4pPr marL="1725613" indent="-214313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21574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5pPr>
            <a:lvl6pPr marL="26146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6pPr>
            <a:lvl7pPr marL="30718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7pPr>
            <a:lvl8pPr marL="35290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8pPr>
            <a:lvl9pPr marL="39862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8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ru-RU" sz="1800" dirty="0">
                <a:latin typeface="+mj-lt"/>
              </a:rPr>
              <a:t>Прогнозный план приватизации может быть изменен в течении года на основании предложений министерства, органов исполнительной власти отраслевой компетенции.</a:t>
            </a:r>
          </a:p>
          <a:p>
            <a:pPr marL="106363" indent="0">
              <a:buNone/>
            </a:pPr>
            <a:r>
              <a:rPr lang="ru-RU" sz="1800" dirty="0">
                <a:latin typeface="+mj-lt"/>
              </a:rPr>
              <a:t> </a:t>
            </a:r>
          </a:p>
          <a:p>
            <a:r>
              <a:rPr lang="ru-RU" sz="1800" dirty="0">
                <a:latin typeface="+mj-lt"/>
              </a:rPr>
              <a:t>Информация об объектах областной собственности, планируемых к включению в утвержденный прогнозный план приватизации либо исключению из утвержденного прогнозного плана приватизации, направляется министерством в Законодательное Собрание Кировской области в течение 30 календарных дней с даты представления предложений министерства, органов исполнительной власти отраслевой компетенции и иных органов исполнительной власти Кировской области о внесении изменений в прогнозный план приватизации.</a:t>
            </a:r>
          </a:p>
          <a:p>
            <a:pPr marL="106363" indent="0">
              <a:buNone/>
            </a:pPr>
            <a:endParaRPr lang="ru-RU" sz="1600" kern="0" dirty="0">
              <a:latin typeface="+mj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7666B3-7691-4B6D-BF67-76FB3167FF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18" y="1740143"/>
            <a:ext cx="2636611" cy="304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5904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28170</TotalTime>
  <Words>810</Words>
  <Application>Microsoft Office PowerPoint</Application>
  <PresentationFormat>Произвольный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StarSymbol</vt:lpstr>
      <vt:lpstr>Times New Roman</vt:lpstr>
      <vt:lpstr>Оформление по умолчанию</vt:lpstr>
      <vt:lpstr>Презентация PowerPoint</vt:lpstr>
      <vt:lpstr>Презентация PowerPoint</vt:lpstr>
      <vt:lpstr>    Прогноз поступлений от приватизации государственного имущества Кировской области  в 2023 году установлен в размере 5 536,00 тыс. рублей. По итогам состоявшихся продаж в областной бюджет было перечислено  5 842,17 тыс. рублей, что составило 105,53 % от плана.     </vt:lpstr>
      <vt:lpstr>Презентация PowerPoint</vt:lpstr>
      <vt:lpstr>Примеры объектов которые реализованы в рамках программы Приватизации государственного имущества в 2023 году </vt:lpstr>
      <vt:lpstr>Примеры объектов которые реализованы в рамках программы Приватизации государственного имущества в 2023 году </vt:lpstr>
      <vt:lpstr>Порядок включения объектов государственного имущества в план приватизации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Диана Акчурина</dc:creator>
  <cp:lastModifiedBy>Наталия Владимировна Астраханцева</cp:lastModifiedBy>
  <cp:revision>1437</cp:revision>
  <cp:lastPrinted>2024-05-21T08:45:07Z</cp:lastPrinted>
  <dcterms:modified xsi:type="dcterms:W3CDTF">2024-05-24T13:10:20Z</dcterms:modified>
</cp:coreProperties>
</file>